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88" r:id="rId4"/>
  </p:sldMasterIdLst>
  <p:notesMasterIdLst>
    <p:notesMasterId r:id="rId29"/>
  </p:notesMasterIdLst>
  <p:handoutMasterIdLst>
    <p:handoutMasterId r:id="rId30"/>
  </p:handoutMasterIdLst>
  <p:sldIdLst>
    <p:sldId id="2039" r:id="rId5"/>
    <p:sldId id="257" r:id="rId6"/>
    <p:sldId id="902" r:id="rId7"/>
    <p:sldId id="2043" r:id="rId8"/>
    <p:sldId id="2051" r:id="rId9"/>
    <p:sldId id="2030" r:id="rId10"/>
    <p:sldId id="2056" r:id="rId11"/>
    <p:sldId id="2052" r:id="rId12"/>
    <p:sldId id="2033" r:id="rId13"/>
    <p:sldId id="2057" r:id="rId14"/>
    <p:sldId id="2053" r:id="rId15"/>
    <p:sldId id="2047" r:id="rId16"/>
    <p:sldId id="2058" r:id="rId17"/>
    <p:sldId id="2054" r:id="rId18"/>
    <p:sldId id="2046" r:id="rId19"/>
    <p:sldId id="2059" r:id="rId20"/>
    <p:sldId id="2055" r:id="rId21"/>
    <p:sldId id="2045" r:id="rId22"/>
    <p:sldId id="2060" r:id="rId23"/>
    <p:sldId id="2049" r:id="rId24"/>
    <p:sldId id="2034" r:id="rId25"/>
    <p:sldId id="2061" r:id="rId26"/>
    <p:sldId id="2041" r:id="rId27"/>
    <p:sldId id="2021" r:id="rId28"/>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70">
          <p15:clr>
            <a:srgbClr val="A4A3A4"/>
          </p15:clr>
        </p15:guide>
        <p15:guide id="2" orient="horz" pos="3602">
          <p15:clr>
            <a:srgbClr val="A4A3A4"/>
          </p15:clr>
        </p15:guide>
        <p15:guide id="3" orient="horz" pos="3857">
          <p15:clr>
            <a:srgbClr val="A4A3A4"/>
          </p15:clr>
        </p15:guide>
        <p15:guide id="4" orient="horz" pos="404">
          <p15:clr>
            <a:srgbClr val="A4A3A4"/>
          </p15:clr>
        </p15:guide>
        <p15:guide id="5" pos="829">
          <p15:clr>
            <a:srgbClr val="A4A3A4"/>
          </p15:clr>
        </p15:guide>
        <p15:guide id="6" pos="381">
          <p15:clr>
            <a:srgbClr val="A4A3A4"/>
          </p15:clr>
        </p15:guide>
        <p15:guide id="7" pos="7291">
          <p15:clr>
            <a:srgbClr val="A4A3A4"/>
          </p15:clr>
        </p15:guide>
        <p15:guide id="8" pos="7485">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34519A"/>
    <a:srgbClr val="3ACDE8"/>
    <a:srgbClr val="FF0000"/>
    <a:srgbClr val="4F81BD"/>
    <a:srgbClr val="F79646"/>
    <a:srgbClr val="C3C8CD"/>
    <a:srgbClr val="91969B"/>
    <a:srgbClr val="76A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1" autoAdjust="0"/>
    <p:restoredTop sz="94500" autoAdjust="0"/>
  </p:normalViewPr>
  <p:slideViewPr>
    <p:cSldViewPr snapToGrid="0">
      <p:cViewPr varScale="1">
        <p:scale>
          <a:sx n="68" d="100"/>
          <a:sy n="68" d="100"/>
        </p:scale>
        <p:origin x="208" y="51"/>
      </p:cViewPr>
      <p:guideLst>
        <p:guide orient="horz" pos="970"/>
        <p:guide orient="horz" pos="3602"/>
        <p:guide orient="horz" pos="3857"/>
        <p:guide orient="horz" pos="404"/>
        <p:guide pos="829"/>
        <p:guide pos="381"/>
        <p:guide pos="7291"/>
        <p:guide pos="748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50"/>
    </p:cViewPr>
  </p:sorterViewPr>
  <p:notesViewPr>
    <p:cSldViewPr snapToGrid="0">
      <p:cViewPr varScale="1">
        <p:scale>
          <a:sx n="53" d="100"/>
          <a:sy n="53" d="100"/>
        </p:scale>
        <p:origin x="-2838" y="-96"/>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34819" name="Rectangle 3"/>
          <p:cNvSpPr>
            <a:spLocks noGrp="1" noChangeArrowheads="1"/>
          </p:cNvSpPr>
          <p:nvPr>
            <p:ph type="dt" sz="quarter" idx="1"/>
          </p:nvPr>
        </p:nvSpPr>
        <p:spPr bwMode="auto">
          <a:xfrm>
            <a:off x="414528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r" defTabSz="976184" eaLnBrk="1" hangingPunct="1">
              <a:spcBef>
                <a:spcPct val="0"/>
              </a:spcBef>
              <a:defRPr sz="1300">
                <a:latin typeface="Arial" charset="0"/>
              </a:defRPr>
            </a:lvl1pPr>
          </a:lstStyle>
          <a:p>
            <a:pPr>
              <a:defRPr/>
            </a:pPr>
            <a:endParaRPr lang="en-US" dirty="0"/>
          </a:p>
        </p:txBody>
      </p:sp>
      <p:sp>
        <p:nvSpPr>
          <p:cNvPr id="34820" name="Rectangle 4"/>
          <p:cNvSpPr>
            <a:spLocks noGrp="1" noChangeArrowheads="1"/>
          </p:cNvSpPr>
          <p:nvPr>
            <p:ph type="ftr" sz="quarter" idx="2"/>
          </p:nvPr>
        </p:nvSpPr>
        <p:spPr bwMode="auto">
          <a:xfrm>
            <a:off x="0" y="9121712"/>
            <a:ext cx="3169920" cy="479488"/>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4143587"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r" defTabSz="976184" eaLnBrk="1" hangingPunct="1">
              <a:spcBef>
                <a:spcPct val="0"/>
              </a:spcBef>
              <a:defRPr sz="1300">
                <a:latin typeface="Arial"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458788" y="720725"/>
            <a:ext cx="63976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33215" y="4560857"/>
            <a:ext cx="5848773" cy="4320294"/>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120077"/>
            <a:ext cx="3169920" cy="479487"/>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4143587" y="9120077"/>
            <a:ext cx="3169920" cy="479487"/>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r" defTabSz="974629" eaLnBrk="1" hangingPunct="1">
              <a:defRPr sz="1300"/>
            </a:lvl1pPr>
          </a:lstStyle>
          <a:p>
            <a:pPr>
              <a:defRPr/>
            </a:pPr>
            <a:fld id="{5313E8CA-7455-4A5F-A4D9-6DB2072E757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rot="5400000">
            <a:off x="5435600" y="-1897062"/>
            <a:ext cx="1320800" cy="12192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a:spLocks noChangeArrowheads="1"/>
          </p:cNvSpPr>
          <p:nvPr userDrawn="1"/>
        </p:nvSpPr>
        <p:spPr bwMode="auto">
          <a:xfrm>
            <a:off x="8145463" y="5554663"/>
            <a:ext cx="411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b="1" dirty="0">
                <a:solidFill>
                  <a:schemeClr val="tx2"/>
                </a:solidFill>
                <a:latin typeface="Book Antiqua" pitchFamily="18" charset="0"/>
              </a:rPr>
              <a:t>Government Finance Officers Association</a:t>
            </a:r>
          </a:p>
        </p:txBody>
      </p:sp>
      <p:sp>
        <p:nvSpPr>
          <p:cNvPr id="5" name="Rectangle 4"/>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userDrawn="1"/>
        </p:nvSpPr>
        <p:spPr>
          <a:xfrm>
            <a:off x="395288" y="0"/>
            <a:ext cx="1760537"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8263" y="5435600"/>
            <a:ext cx="45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91644" y="680508"/>
            <a:ext cx="9632133" cy="1757892"/>
          </a:xfrm>
          <a:solidFill>
            <a:schemeClr val="bg1"/>
          </a:solidFill>
        </p:spPr>
        <p:txBody>
          <a:bodyPr/>
          <a:lstStyle>
            <a:lvl1pPr>
              <a:defRPr b="1">
                <a:solidFill>
                  <a:schemeClr val="accent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10041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9"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15286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429733"/>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5" name="Rectangle 4"/>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20651" y="6239929"/>
            <a:ext cx="456165" cy="558802"/>
          </a:xfrm>
          <a:prstGeom prst="rect">
            <a:avLst/>
          </a:prstGeom>
        </p:spPr>
      </p:pic>
      <p:sp>
        <p:nvSpPr>
          <p:cNvPr id="2" name="Title 1"/>
          <p:cNvSpPr>
            <a:spLocks noGrp="1"/>
          </p:cNvSpPr>
          <p:nvPr>
            <p:ph type="title"/>
          </p:nvPr>
        </p:nvSpPr>
        <p:spPr>
          <a:xfrm>
            <a:off x="857956" y="0"/>
            <a:ext cx="11198579" cy="838200"/>
          </a:xfrm>
          <a:noFill/>
        </p:spPr>
        <p:txBody>
          <a:bodyPr/>
          <a:lstStyle>
            <a:lvl1pPr algn="l">
              <a:defRPr sz="3600" baseline="0">
                <a:solidFill>
                  <a:schemeClr val="tx2"/>
                </a:solidFill>
                <a:latin typeface="Lato" panose="020F0502020204030203" pitchFamily="34" charset="0"/>
              </a:defRPr>
            </a:lvl1pPr>
          </a:lstStyle>
          <a:p>
            <a:r>
              <a:rPr lang="en-US" dirty="0"/>
              <a:t>Click to edit Master title style</a:t>
            </a:r>
          </a:p>
        </p:txBody>
      </p:sp>
      <p:sp>
        <p:nvSpPr>
          <p:cNvPr id="3" name="Content Placeholder 2"/>
          <p:cNvSpPr>
            <a:spLocks noGrp="1"/>
          </p:cNvSpPr>
          <p:nvPr>
            <p:ph idx="1"/>
          </p:nvPr>
        </p:nvSpPr>
        <p:spPr>
          <a:xfrm>
            <a:off x="857955" y="1297763"/>
            <a:ext cx="11198579" cy="5410200"/>
          </a:xfrm>
        </p:spPr>
        <p:txBody>
          <a:bodyPr>
            <a:normAutofit/>
          </a:bodyPr>
          <a:lstStyle>
            <a:lvl1pPr marL="457200" indent="-457200">
              <a:buSzPct val="125000"/>
              <a:buFont typeface="Courier New" panose="02070309020205020404" pitchFamily="49" charset="0"/>
              <a:buChar char="o"/>
              <a:defRPr baseline="0">
                <a:solidFill>
                  <a:schemeClr val="tx1"/>
                </a:solidFill>
                <a:latin typeface="Lato" panose="020F0502020204030203" pitchFamily="34" charset="0"/>
              </a:defRPr>
            </a:lvl1pPr>
            <a:lvl2pPr marL="742950" indent="-285750">
              <a:buSzPct val="125000"/>
              <a:buFont typeface="Wingdings" panose="05000000000000000000" pitchFamily="2" charset="2"/>
              <a:buChar char="§"/>
              <a:defRPr>
                <a:solidFill>
                  <a:schemeClr val="tx1"/>
                </a:solidFill>
                <a:latin typeface="Lato" panose="020F0502020204030203" pitchFamily="34" charset="0"/>
              </a:defRPr>
            </a:lvl2pPr>
            <a:lvl3pPr marL="1143000" indent="-228600">
              <a:buFont typeface="Arial" panose="020B0604020202020204" pitchFamily="34" charset="0"/>
              <a:buChar char="•"/>
              <a:defRPr>
                <a:solidFill>
                  <a:schemeClr val="tx1"/>
                </a:solidFill>
                <a:latin typeface="Lato" panose="020F0502020204030203" pitchFamily="34" charset="0"/>
              </a:defRPr>
            </a:lvl3pPr>
            <a:lvl4pPr>
              <a:defRPr>
                <a:solidFill>
                  <a:schemeClr val="tx1"/>
                </a:solidFill>
                <a:latin typeface="Lato" panose="020F0502020204030203" pitchFamily="34" charset="0"/>
              </a:defRPr>
            </a:lvl4pPr>
            <a:lvl5pPr>
              <a:defRPr>
                <a:solidFill>
                  <a:schemeClr val="tx1"/>
                </a:solidFill>
                <a:latin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939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1036638"/>
            <a:ext cx="6367463" cy="4699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6" name="Rectangle 5"/>
          <p:cNvSpPr/>
          <p:nvPr userDrawn="1"/>
        </p:nvSpPr>
        <p:spPr>
          <a:xfrm>
            <a:off x="0" y="914400"/>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7" name="Rectangle 6"/>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7"/>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33955" y="6333066"/>
            <a:ext cx="423912" cy="389469"/>
          </a:xfrm>
          <a:prstGeom prst="rect">
            <a:avLst/>
          </a:prstGeom>
        </p:spPr>
      </p:pic>
      <p:sp>
        <p:nvSpPr>
          <p:cNvPr id="9" name="Rectangle 8"/>
          <p:cNvSpPr/>
          <p:nvPr userDrawn="1"/>
        </p:nvSpPr>
        <p:spPr>
          <a:xfrm>
            <a:off x="6367463" y="1062038"/>
            <a:ext cx="5824537" cy="4445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2" name="Title 1"/>
          <p:cNvSpPr>
            <a:spLocks noGrp="1"/>
          </p:cNvSpPr>
          <p:nvPr>
            <p:ph type="title"/>
          </p:nvPr>
        </p:nvSpPr>
        <p:spPr>
          <a:xfrm>
            <a:off x="722489" y="1"/>
            <a:ext cx="11469511" cy="829733"/>
          </a:xfrm>
        </p:spPr>
        <p:txBody>
          <a:bodyPr/>
          <a:lstStyle>
            <a:lvl1pPr algn="l">
              <a:defRPr sz="4000">
                <a:latin typeface="Lato" panose="020F0502020204030203" pitchFamily="34" charset="0"/>
              </a:defRPr>
            </a:lvl1pPr>
          </a:lstStyle>
          <a:p>
            <a:r>
              <a:rPr lang="en-US" dirty="0"/>
              <a:t>Click to edit Master title style</a:t>
            </a:r>
          </a:p>
        </p:txBody>
      </p:sp>
      <p:sp>
        <p:nvSpPr>
          <p:cNvPr id="3" name="Content Placeholder 2"/>
          <p:cNvSpPr>
            <a:spLocks noGrp="1"/>
          </p:cNvSpPr>
          <p:nvPr>
            <p:ph sz="half" idx="1"/>
          </p:nvPr>
        </p:nvSpPr>
        <p:spPr>
          <a:xfrm>
            <a:off x="920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08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049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01872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6539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26258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2313" y="0"/>
            <a:ext cx="114696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722313" y="1249363"/>
            <a:ext cx="11487150"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6905" r:id="rId1"/>
    <p:sldLayoutId id="2147486906" r:id="rId2"/>
    <p:sldLayoutId id="2147486907" r:id="rId3"/>
    <p:sldLayoutId id="2147486908" r:id="rId4"/>
    <p:sldLayoutId id="2147486909" r:id="rId5"/>
    <p:sldLayoutId id="2147486910" r:id="rId6"/>
    <p:sldLayoutId id="2147486911" r:id="rId7"/>
  </p:sldLayoutIdLst>
  <p:hf hdr="0" ftr="0"/>
  <p:txStyles>
    <p:titleStyle>
      <a:lvl1pPr algn="ctr" rtl="0" eaLnBrk="0" fontAlgn="base" hangingPunct="0">
        <a:spcBef>
          <a:spcPct val="0"/>
        </a:spcBef>
        <a:spcAft>
          <a:spcPct val="0"/>
        </a:spcAft>
        <a:defRPr sz="4400" b="1" kern="1200">
          <a:solidFill>
            <a:schemeClr val="tx2"/>
          </a:solidFill>
          <a:latin typeface="Lato" panose="020F0502020204030203" pitchFamily="34" charset="0"/>
          <a:ea typeface="+mj-ea"/>
          <a:cs typeface="+mj-cs"/>
        </a:defRPr>
      </a:lvl1pPr>
      <a:lvl2pPr algn="ctr" rtl="0" eaLnBrk="0" fontAlgn="base" hangingPunct="0">
        <a:spcBef>
          <a:spcPct val="0"/>
        </a:spcBef>
        <a:spcAft>
          <a:spcPct val="0"/>
        </a:spcAft>
        <a:defRPr sz="4400" b="1">
          <a:solidFill>
            <a:schemeClr val="tx2"/>
          </a:solidFill>
          <a:latin typeface="Lato" panose="020F0502020204030203" pitchFamily="34" charset="0"/>
        </a:defRPr>
      </a:lvl2pPr>
      <a:lvl3pPr algn="ctr" rtl="0" eaLnBrk="0" fontAlgn="base" hangingPunct="0">
        <a:spcBef>
          <a:spcPct val="0"/>
        </a:spcBef>
        <a:spcAft>
          <a:spcPct val="0"/>
        </a:spcAft>
        <a:defRPr sz="4400" b="1">
          <a:solidFill>
            <a:schemeClr val="tx2"/>
          </a:solidFill>
          <a:latin typeface="Lato" panose="020F0502020204030203" pitchFamily="34" charset="0"/>
        </a:defRPr>
      </a:lvl3pPr>
      <a:lvl4pPr algn="ctr" rtl="0" eaLnBrk="0" fontAlgn="base" hangingPunct="0">
        <a:spcBef>
          <a:spcPct val="0"/>
        </a:spcBef>
        <a:spcAft>
          <a:spcPct val="0"/>
        </a:spcAft>
        <a:defRPr sz="4400" b="1">
          <a:solidFill>
            <a:schemeClr val="tx2"/>
          </a:solidFill>
          <a:latin typeface="Lato" panose="020F0502020204030203" pitchFamily="34" charset="0"/>
        </a:defRPr>
      </a:lvl4pPr>
      <a:lvl5pPr algn="ctr" rtl="0" eaLnBrk="0" fontAlgn="base" hangingPunct="0">
        <a:spcBef>
          <a:spcPct val="0"/>
        </a:spcBef>
        <a:spcAft>
          <a:spcPct val="0"/>
        </a:spcAft>
        <a:defRPr sz="4400" b="1">
          <a:solidFill>
            <a:schemeClr val="tx2"/>
          </a:solidFill>
          <a:latin typeface="Lato" panose="020F0502020204030203" pitchFamily="34" charset="0"/>
        </a:defRPr>
      </a:lvl5pPr>
      <a:lvl6pPr marL="457200" algn="ctr" rtl="0" fontAlgn="base">
        <a:spcBef>
          <a:spcPct val="0"/>
        </a:spcBef>
        <a:spcAft>
          <a:spcPct val="0"/>
        </a:spcAft>
        <a:defRPr sz="4400">
          <a:solidFill>
            <a:schemeClr val="bg1"/>
          </a:solidFill>
          <a:latin typeface="Helvetica" pitchFamily="34" charset="0"/>
        </a:defRPr>
      </a:lvl6pPr>
      <a:lvl7pPr marL="914400" algn="ctr" rtl="0" fontAlgn="base">
        <a:spcBef>
          <a:spcPct val="0"/>
        </a:spcBef>
        <a:spcAft>
          <a:spcPct val="0"/>
        </a:spcAft>
        <a:defRPr sz="4400">
          <a:solidFill>
            <a:schemeClr val="bg1"/>
          </a:solidFill>
          <a:latin typeface="Helvetica" pitchFamily="34" charset="0"/>
        </a:defRPr>
      </a:lvl7pPr>
      <a:lvl8pPr marL="1371600" algn="ctr" rtl="0" fontAlgn="base">
        <a:spcBef>
          <a:spcPct val="0"/>
        </a:spcBef>
        <a:spcAft>
          <a:spcPct val="0"/>
        </a:spcAft>
        <a:defRPr sz="4400">
          <a:solidFill>
            <a:schemeClr val="bg1"/>
          </a:solidFill>
          <a:latin typeface="Helvetica" pitchFamily="34" charset="0"/>
        </a:defRPr>
      </a:lvl8pPr>
      <a:lvl9pPr marL="1828800" algn="ctr" rtl="0" fontAlgn="base">
        <a:spcBef>
          <a:spcPct val="0"/>
        </a:spcBef>
        <a:spcAft>
          <a:spcPct val="0"/>
        </a:spcAft>
        <a:defRPr sz="4400">
          <a:solidFill>
            <a:schemeClr val="bg1"/>
          </a:solidFill>
          <a:latin typeface="Helvetica" pitchFamily="34" charset="0"/>
        </a:defRPr>
      </a:lvl9pPr>
    </p:titleStyle>
    <p:bodyStyle>
      <a:lvl1pPr marL="457200" indent="-457200" algn="l" rtl="0" eaLnBrk="0" fontAlgn="base" hangingPunct="0">
        <a:spcBef>
          <a:spcPct val="20000"/>
        </a:spcBef>
        <a:spcAft>
          <a:spcPct val="0"/>
        </a:spcAft>
        <a:buClr>
          <a:srgbClr val="004E95"/>
        </a:buClr>
        <a:buSzPct val="125000"/>
        <a:buFont typeface="Courier New" panose="02070309020205020404" pitchFamily="49" charset="0"/>
        <a:buChar char="o"/>
        <a:defRPr sz="3200" kern="1200">
          <a:solidFill>
            <a:schemeClr val="tx1"/>
          </a:solidFill>
          <a:latin typeface="Lato" panose="020F0502020204030203" pitchFamily="34" charset="0"/>
          <a:ea typeface="+mn-ea"/>
          <a:cs typeface="+mn-cs"/>
        </a:defRPr>
      </a:lvl1pPr>
      <a:lvl2pPr marL="742950" indent="-285750" algn="l" rtl="0" eaLnBrk="0" fontAlgn="base" hangingPunct="0">
        <a:spcBef>
          <a:spcPct val="20000"/>
        </a:spcBef>
        <a:spcAft>
          <a:spcPct val="0"/>
        </a:spcAft>
        <a:buClr>
          <a:srgbClr val="004E95"/>
        </a:buClr>
        <a:buSzPct val="125000"/>
        <a:buFont typeface="Wingdings" panose="05000000000000000000" pitchFamily="2" charset="2"/>
        <a:buChar char="§"/>
        <a:defRPr sz="2800" kern="1200">
          <a:solidFill>
            <a:schemeClr val="tx1"/>
          </a:solidFill>
          <a:latin typeface="Lato" panose="020F0502020204030203" pitchFamily="34" charset="0"/>
          <a:ea typeface="+mn-ea"/>
          <a:cs typeface="+mn-cs"/>
        </a:defRPr>
      </a:lvl2pPr>
      <a:lvl3pPr marL="1143000" indent="-228600" algn="l" rtl="0" eaLnBrk="0" fontAlgn="base" hangingPunct="0">
        <a:spcBef>
          <a:spcPct val="20000"/>
        </a:spcBef>
        <a:spcAft>
          <a:spcPct val="0"/>
        </a:spcAft>
        <a:buClr>
          <a:srgbClr val="004E95"/>
        </a:buClr>
        <a:buSzPct val="110000"/>
        <a:buFont typeface="Arial" panose="020B0604020202020204" pitchFamily="34" charset="0"/>
        <a:buChar char="•"/>
        <a:defRPr sz="2400" kern="1200">
          <a:solidFill>
            <a:schemeClr val="tx1"/>
          </a:solidFill>
          <a:latin typeface="Lato" panose="020F0502020204030203" pitchFamily="34" charset="0"/>
          <a:ea typeface="+mn-ea"/>
          <a:cs typeface="+mn-cs"/>
        </a:defRPr>
      </a:lvl3pPr>
      <a:lvl4pPr marL="16002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4pPr>
      <a:lvl5pPr marL="20574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Ux0s01cUbb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wNmpHv3MwBk"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youtu.be/1yR0RNcRx5g"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youtu.be/pCPp0iJT13Q"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gfoa.org/budget-award"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e4GrBPAdxCI"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8P5uEv8ZYy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BDEE49-50B2-EE55-C041-96F5889B7357}"/>
              </a:ext>
            </a:extLst>
          </p:cNvPr>
          <p:cNvSpPr txBox="1"/>
          <p:nvPr/>
        </p:nvSpPr>
        <p:spPr>
          <a:xfrm>
            <a:off x="2190307" y="3471538"/>
            <a:ext cx="10001693" cy="1323439"/>
          </a:xfrm>
          <a:prstGeom prst="rect">
            <a:avLst/>
          </a:prstGeom>
          <a:noFill/>
        </p:spPr>
        <p:txBody>
          <a:bodyPr wrap="square">
            <a:spAutoFit/>
          </a:bodyPr>
          <a:lstStyle/>
          <a:p>
            <a:pPr algn="l" fontAlgn="base"/>
            <a:r>
              <a:rPr lang="en-US" sz="2000" b="1" i="0" dirty="0">
                <a:solidFill>
                  <a:srgbClr val="FFFFFF"/>
                </a:solidFill>
                <a:effectLst/>
                <a:latin typeface="Lato" panose="020F0502020204030203" pitchFamily="34" charset="0"/>
              </a:rPr>
              <a:t>GFOA’s Distinguished Budget Presentation Award Program</a:t>
            </a:r>
          </a:p>
          <a:p>
            <a:pPr algn="l" fontAlgn="base"/>
            <a:r>
              <a:rPr lang="en-US" sz="2000" b="1" i="0" dirty="0">
                <a:solidFill>
                  <a:srgbClr val="FFFFFF"/>
                </a:solidFill>
                <a:effectLst/>
                <a:latin typeface="Lato" panose="020F0502020204030203" pitchFamily="34" charset="0"/>
              </a:rPr>
              <a:t>Migration to the Awards Management System</a:t>
            </a:r>
          </a:p>
          <a:p>
            <a:pPr algn="l" fontAlgn="base"/>
            <a:r>
              <a:rPr lang="en-US" sz="2000" b="1" dirty="0">
                <a:solidFill>
                  <a:srgbClr val="FFFFFF"/>
                </a:solidFill>
                <a:latin typeface="Lato" panose="020F0502020204030203" pitchFamily="34" charset="0"/>
              </a:rPr>
              <a:t>Upcoming Changes to the Budget Application Process</a:t>
            </a:r>
          </a:p>
          <a:p>
            <a:pPr algn="l" fontAlgn="base"/>
            <a:r>
              <a:rPr lang="en-US" sz="2000" b="1" i="0" dirty="0">
                <a:solidFill>
                  <a:srgbClr val="FFFFFF"/>
                </a:solidFill>
                <a:effectLst/>
                <a:latin typeface="Lato" panose="020F0502020204030203" pitchFamily="34" charset="0"/>
              </a:rPr>
              <a:t> </a:t>
            </a:r>
            <a:r>
              <a:rPr lang="en-US" sz="2000" b="1" dirty="0">
                <a:solidFill>
                  <a:srgbClr val="FFFFFF"/>
                </a:solidFill>
                <a:latin typeface="Lato" panose="020F0502020204030203" pitchFamily="34" charset="0"/>
              </a:rPr>
              <a:t>October 10</a:t>
            </a:r>
            <a:r>
              <a:rPr lang="en-US" sz="2000" b="1" i="0" dirty="0">
                <a:solidFill>
                  <a:srgbClr val="FFFFFF"/>
                </a:solidFill>
                <a:effectLst/>
                <a:latin typeface="Lato" panose="020F0502020204030203" pitchFamily="34" charset="0"/>
              </a:rPr>
              <a:t>, 2023</a:t>
            </a:r>
          </a:p>
        </p:txBody>
      </p:sp>
    </p:spTree>
    <p:extLst>
      <p:ext uri="{BB962C8B-B14F-4D97-AF65-F5344CB8AC3E}">
        <p14:creationId xmlns:p14="http://schemas.microsoft.com/office/powerpoint/2010/main" val="110951555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0FC1-0031-C21A-3AF8-219ED17514B0}"/>
              </a:ext>
            </a:extLst>
          </p:cNvPr>
          <p:cNvSpPr>
            <a:spLocks noGrp="1"/>
          </p:cNvSpPr>
          <p:nvPr>
            <p:ph type="title"/>
          </p:nvPr>
        </p:nvSpPr>
        <p:spPr>
          <a:xfrm>
            <a:off x="2899406" y="150037"/>
            <a:ext cx="11198579" cy="584791"/>
          </a:xfrm>
        </p:spPr>
        <p:txBody>
          <a:bodyPr/>
          <a:lstStyle/>
          <a:p>
            <a:r>
              <a:rPr lang="en-US" sz="3600" b="1" dirty="0">
                <a:solidFill>
                  <a:srgbClr val="0000FF"/>
                </a:solidFill>
                <a:effectLst/>
                <a:latin typeface="Calibri" panose="020F0502020204030204" pitchFamily="34" charset="0"/>
                <a:ea typeface="Times New Roman" panose="02020603050405020304" pitchFamily="18" charset="0"/>
              </a:rPr>
              <a:t>Content of Forms Page </a:t>
            </a:r>
            <a:br>
              <a:rPr lang="en-US" sz="36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755F789-9B4B-9113-8526-CB4C4576C580}"/>
              </a:ext>
            </a:extLst>
          </p:cNvPr>
          <p:cNvSpPr>
            <a:spLocks noGrp="1"/>
          </p:cNvSpPr>
          <p:nvPr>
            <p:ph idx="1"/>
          </p:nvPr>
        </p:nvSpPr>
        <p:spPr/>
        <p:txBody>
          <a:bodyPr/>
          <a:lstStyle/>
          <a:p>
            <a:r>
              <a:rPr lang="en-US" sz="2400" b="1" dirty="0">
                <a:solidFill>
                  <a:srgbClr val="0000FF"/>
                </a:solidFill>
                <a:latin typeface="Calibri" panose="020F0502020204030204" pitchFamily="34" charset="0"/>
                <a:cs typeface="Calibri" panose="020F0502020204030204" pitchFamily="34" charset="0"/>
              </a:rPr>
              <a:t>Forms page divided into two main sections</a:t>
            </a:r>
          </a:p>
          <a:p>
            <a:pPr lvl="1"/>
            <a:r>
              <a:rPr lang="en-US" sz="2400" b="1" dirty="0">
                <a:solidFill>
                  <a:srgbClr val="0000FF"/>
                </a:solidFill>
                <a:latin typeface="Calibri" panose="020F0502020204030204" pitchFamily="34" charset="0"/>
                <a:cs typeface="Calibri" panose="020F0502020204030204" pitchFamily="34" charset="0"/>
              </a:rPr>
              <a:t>Inbox—for tasks that have been initiated</a:t>
            </a:r>
          </a:p>
          <a:p>
            <a:pPr lvl="2"/>
            <a:r>
              <a:rPr lang="en-US" b="1" dirty="0">
                <a:solidFill>
                  <a:srgbClr val="0000FF"/>
                </a:solidFill>
                <a:latin typeface="Calibri" panose="020F0502020204030204" pitchFamily="34" charset="0"/>
                <a:cs typeface="Calibri" panose="020F0502020204030204" pitchFamily="34" charset="0"/>
              </a:rPr>
              <a:t>Open tasks</a:t>
            </a:r>
          </a:p>
          <a:p>
            <a:pPr lvl="2"/>
            <a:r>
              <a:rPr lang="en-US" b="1" dirty="0">
                <a:solidFill>
                  <a:srgbClr val="0000FF"/>
                </a:solidFill>
                <a:latin typeface="Calibri" panose="020F0502020204030204" pitchFamily="34" charset="0"/>
                <a:cs typeface="Calibri" panose="020F0502020204030204" pitchFamily="34" charset="0"/>
              </a:rPr>
              <a:t>Drafts</a:t>
            </a:r>
          </a:p>
          <a:p>
            <a:pPr lvl="2"/>
            <a:r>
              <a:rPr lang="en-US" b="1" dirty="0">
                <a:solidFill>
                  <a:srgbClr val="0000FF"/>
                </a:solidFill>
                <a:latin typeface="Calibri" panose="020F0502020204030204" pitchFamily="34" charset="0"/>
                <a:cs typeface="Calibri" panose="020F0502020204030204" pitchFamily="34" charset="0"/>
              </a:rPr>
              <a:t>Completed tasks</a:t>
            </a:r>
          </a:p>
          <a:p>
            <a:pPr lvl="1"/>
            <a:r>
              <a:rPr lang="en-US" sz="2400" b="1" dirty="0">
                <a:solidFill>
                  <a:srgbClr val="0000FF"/>
                </a:solidFill>
                <a:latin typeface="Calibri" panose="020F0502020204030204" pitchFamily="34" charset="0"/>
                <a:cs typeface="Calibri" panose="020F0502020204030204" pitchFamily="34" charset="0"/>
              </a:rPr>
              <a:t>Start Process—to initiate tasks</a:t>
            </a:r>
          </a:p>
          <a:p>
            <a:pPr lvl="2"/>
            <a:r>
              <a:rPr lang="en-US" b="1" dirty="0">
                <a:solidFill>
                  <a:srgbClr val="0000FF"/>
                </a:solidFill>
                <a:latin typeface="Calibri" panose="020F0502020204030204" pitchFamily="34" charset="0"/>
                <a:cs typeface="Calibri" panose="020F0502020204030204" pitchFamily="34" charset="0"/>
              </a:rPr>
              <a:t>Budget/COA/PAFR Application</a:t>
            </a:r>
          </a:p>
          <a:p>
            <a:pPr lvl="3"/>
            <a:r>
              <a:rPr lang="en-US" sz="2400" b="1" dirty="0">
                <a:solidFill>
                  <a:srgbClr val="0000FF"/>
                </a:solidFill>
                <a:latin typeface="Calibri" panose="020F0502020204030204" pitchFamily="34" charset="0"/>
                <a:cs typeface="Calibri" panose="020F0502020204030204" pitchFamily="34" charset="0"/>
              </a:rPr>
              <a:t>Extension request</a:t>
            </a:r>
          </a:p>
          <a:p>
            <a:pPr lvl="3"/>
            <a:r>
              <a:rPr lang="en-US" sz="2400" b="1" dirty="0">
                <a:solidFill>
                  <a:srgbClr val="0000FF"/>
                </a:solidFill>
                <a:latin typeface="Calibri" panose="020F0502020204030204" pitchFamily="34" charset="0"/>
                <a:cs typeface="Calibri" panose="020F0502020204030204" pitchFamily="34" charset="0"/>
              </a:rPr>
              <a:t>Check application status</a:t>
            </a:r>
          </a:p>
          <a:p>
            <a:pPr lvl="2"/>
            <a:r>
              <a:rPr lang="en-US" b="1" dirty="0">
                <a:solidFill>
                  <a:srgbClr val="0000FF"/>
                </a:solidFill>
                <a:latin typeface="Calibri" panose="020F0502020204030204" pitchFamily="34" charset="0"/>
                <a:cs typeface="Calibri" panose="020F0502020204030204" pitchFamily="34" charset="0"/>
              </a:rPr>
              <a:t>User Management Form</a:t>
            </a:r>
          </a:p>
          <a:p>
            <a:pPr lvl="3"/>
            <a:r>
              <a:rPr lang="en-US" sz="2400" b="1" dirty="0">
                <a:solidFill>
                  <a:srgbClr val="0000FF"/>
                </a:solidFill>
                <a:latin typeface="Calibri" panose="020F0502020204030204" pitchFamily="34" charset="0"/>
                <a:cs typeface="Calibri" panose="020F0502020204030204" pitchFamily="34" charset="0"/>
              </a:rPr>
              <a:t>Update primary contact</a:t>
            </a:r>
          </a:p>
          <a:p>
            <a:pPr lvl="3"/>
            <a:endParaRPr lang="en-US" dirty="0"/>
          </a:p>
        </p:txBody>
      </p:sp>
    </p:spTree>
    <p:extLst>
      <p:ext uri="{BB962C8B-B14F-4D97-AF65-F5344CB8AC3E}">
        <p14:creationId xmlns:p14="http://schemas.microsoft.com/office/powerpoint/2010/main" val="192818831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76696018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12</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764874" y="-102457"/>
            <a:ext cx="11427126" cy="1077218"/>
          </a:xfrm>
          <a:prstGeom prst="rect">
            <a:avLst/>
          </a:prstGeom>
        </p:spPr>
        <p:txBody>
          <a:bodyPr wrap="square">
            <a:spAutoFit/>
          </a:bodyPr>
          <a:lstStyle/>
          <a:p>
            <a:pPr marR="0" lvl="0" algn="ctr">
              <a:spcBef>
                <a:spcPts val="0"/>
              </a:spcBef>
              <a:spcAft>
                <a:spcPts val="0"/>
              </a:spcAft>
            </a:pPr>
            <a:r>
              <a:rPr lang="en-US" sz="3200" b="1" dirty="0">
                <a:solidFill>
                  <a:srgbClr val="0000FF"/>
                </a:solidFill>
                <a:effectLst/>
                <a:latin typeface="+mn-lt"/>
                <a:ea typeface="Times New Roman" panose="02020603050405020304" pitchFamily="18" charset="0"/>
                <a:cs typeface="Calibri" panose="020F0502020204030204" pitchFamily="34" charset="0"/>
              </a:rPr>
              <a:t>Submitting Budget Applications</a:t>
            </a:r>
            <a:endParaRPr lang="en-US" sz="3200" b="1" dirty="0">
              <a:solidFill>
                <a:srgbClr val="0000FF"/>
              </a:solidFill>
              <a:effectLst/>
              <a:latin typeface="+mn-lt"/>
              <a:ea typeface="Calibri" panose="020F0502020204030204" pitchFamily="34" charset="0"/>
            </a:endParaRPr>
          </a:p>
          <a:p>
            <a:pPr marR="0" lvl="0" algn="ctr">
              <a:spcBef>
                <a:spcPts val="0"/>
              </a:spcBef>
              <a:spcAft>
                <a:spcPts val="0"/>
              </a:spcAft>
            </a:pPr>
            <a:endParaRPr lang="en-US" sz="3200" b="1" dirty="0">
              <a:solidFill>
                <a:srgbClr val="0000FF"/>
              </a:solidFill>
              <a:latin typeface="+mn-lt"/>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6" name="TextBox 5">
            <a:extLst>
              <a:ext uri="{FF2B5EF4-FFF2-40B4-BE49-F238E27FC236}">
                <a16:creationId xmlns:a16="http://schemas.microsoft.com/office/drawing/2014/main" id="{7D255E11-2A22-31CD-6AF1-22A57E9456A8}"/>
              </a:ext>
            </a:extLst>
          </p:cNvPr>
          <p:cNvSpPr txBox="1"/>
          <p:nvPr/>
        </p:nvSpPr>
        <p:spPr>
          <a:xfrm>
            <a:off x="3589432" y="3092935"/>
            <a:ext cx="6831969" cy="523220"/>
          </a:xfrm>
          <a:prstGeom prst="rect">
            <a:avLst/>
          </a:prstGeom>
          <a:noFill/>
        </p:spPr>
        <p:txBody>
          <a:bodyPr wrap="square">
            <a:spAutoFit/>
          </a:bodyPr>
          <a:lstStyle/>
          <a:p>
            <a:pPr marL="0" marR="0">
              <a:spcBef>
                <a:spcPts val="0"/>
              </a:spcBef>
              <a:spcAft>
                <a:spcPts val="0"/>
              </a:spcAft>
            </a:pPr>
            <a:r>
              <a:rPr lang="en-US" sz="2800" b="1" u="sng" dirty="0">
                <a:solidFill>
                  <a:srgbClr val="0000EE"/>
                </a:solidFill>
                <a:effectLst/>
                <a:latin typeface="Calibri" panose="020F0502020204030204" pitchFamily="34" charset="0"/>
                <a:ea typeface="Calibri" panose="020F0502020204030204" pitchFamily="34" charset="0"/>
                <a:hlinkClick r:id="rId2"/>
              </a:rPr>
              <a:t>https://youtu.be/Ux0s01cUbbU</a:t>
            </a:r>
            <a:endParaRPr lang="en-US" sz="2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41845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25A6A4-8B75-9E5B-48B5-2E7483C43C0E}"/>
              </a:ext>
            </a:extLst>
          </p:cNvPr>
          <p:cNvSpPr>
            <a:spLocks noGrp="1"/>
          </p:cNvSpPr>
          <p:nvPr>
            <p:ph idx="1"/>
          </p:nvPr>
        </p:nvSpPr>
        <p:spPr/>
        <p:txBody>
          <a:bodyPr>
            <a:normAutofit/>
          </a:bodyPr>
          <a:lstStyle/>
          <a:p>
            <a:r>
              <a:rPr lang="en-US" b="1" dirty="0">
                <a:solidFill>
                  <a:srgbClr val="0000FF"/>
                </a:solidFill>
                <a:latin typeface="Calibri" panose="020F0502020204030204" pitchFamily="34" charset="0"/>
                <a:cs typeface="Calibri" panose="020F0502020204030204" pitchFamily="34" charset="0"/>
              </a:rPr>
              <a:t>Login to Forms (lf.gfoa.org/Forms)</a:t>
            </a:r>
          </a:p>
          <a:p>
            <a:r>
              <a:rPr lang="en-US" b="1" dirty="0">
                <a:solidFill>
                  <a:srgbClr val="0000FF"/>
                </a:solidFill>
                <a:latin typeface="Calibri" panose="020F0502020204030204" pitchFamily="34" charset="0"/>
                <a:cs typeface="Calibri" panose="020F0502020204030204" pitchFamily="34" charset="0"/>
              </a:rPr>
              <a:t>Open new application from Start Process menus</a:t>
            </a:r>
          </a:p>
          <a:p>
            <a:r>
              <a:rPr lang="en-US" b="1" dirty="0">
                <a:solidFill>
                  <a:srgbClr val="0000FF"/>
                </a:solidFill>
                <a:latin typeface="Calibri" panose="020F0502020204030204" pitchFamily="34" charset="0"/>
                <a:cs typeface="Calibri" panose="020F0502020204030204" pitchFamily="34" charset="0"/>
              </a:rPr>
              <a:t>Fee: Based on gov type, size indicator, and membership status</a:t>
            </a:r>
          </a:p>
          <a:p>
            <a:pPr lvl="1"/>
            <a:r>
              <a:rPr lang="en-US" b="1" dirty="0">
                <a:solidFill>
                  <a:srgbClr val="0000FF"/>
                </a:solidFill>
                <a:latin typeface="Calibri" panose="020F0502020204030204" pitchFamily="34" charset="0"/>
                <a:cs typeface="Calibri" panose="020F0502020204030204" pitchFamily="34" charset="0"/>
              </a:rPr>
              <a:t>Pay online—user will be directed to online portal to enter credit card information</a:t>
            </a:r>
          </a:p>
          <a:p>
            <a:pPr lvl="1"/>
            <a:r>
              <a:rPr lang="en-US" b="1" dirty="0">
                <a:solidFill>
                  <a:srgbClr val="0000FF"/>
                </a:solidFill>
                <a:latin typeface="Calibri" panose="020F0502020204030204" pitchFamily="34" charset="0"/>
                <a:cs typeface="Calibri" panose="020F0502020204030204" pitchFamily="34" charset="0"/>
              </a:rPr>
              <a:t>Pay by check—user will be emailed invoice for amount due after submission</a:t>
            </a:r>
          </a:p>
          <a:p>
            <a:r>
              <a:rPr lang="en-US" b="1" dirty="0">
                <a:solidFill>
                  <a:srgbClr val="0000FF"/>
                </a:solidFill>
                <a:latin typeface="Calibri" panose="020F0502020204030204" pitchFamily="34" charset="0"/>
                <a:cs typeface="Calibri" panose="020F0502020204030204" pitchFamily="34" charset="0"/>
              </a:rPr>
              <a:t>Upload documents (pdfs)</a:t>
            </a:r>
          </a:p>
          <a:p>
            <a:pPr lvl="2"/>
            <a:r>
              <a:rPr lang="en-US" b="1" dirty="0">
                <a:solidFill>
                  <a:srgbClr val="0000FF"/>
                </a:solidFill>
                <a:latin typeface="Calibri" panose="020F0502020204030204" pitchFamily="34" charset="0"/>
                <a:cs typeface="Calibri" panose="020F0502020204030204" pitchFamily="34" charset="0"/>
              </a:rPr>
              <a:t>Budget document, criteria guide (required)</a:t>
            </a:r>
          </a:p>
          <a:p>
            <a:pPr lvl="2"/>
            <a:r>
              <a:rPr lang="en-US" b="1" dirty="0">
                <a:solidFill>
                  <a:srgbClr val="0000FF"/>
                </a:solidFill>
                <a:latin typeface="Calibri" panose="020F0502020204030204" pitchFamily="34" charset="0"/>
                <a:cs typeface="Calibri" panose="020F0502020204030204" pitchFamily="34" charset="0"/>
              </a:rPr>
              <a:t>Budget in brief, responses to prior-year comments (optional)</a:t>
            </a:r>
          </a:p>
        </p:txBody>
      </p:sp>
      <p:sp>
        <p:nvSpPr>
          <p:cNvPr id="4" name="Rectangle 3">
            <a:extLst>
              <a:ext uri="{FF2B5EF4-FFF2-40B4-BE49-F238E27FC236}">
                <a16:creationId xmlns:a16="http://schemas.microsoft.com/office/drawing/2014/main" id="{A85410A2-DCC6-AA97-8AF2-5D6C0F2D028D}"/>
              </a:ext>
            </a:extLst>
          </p:cNvPr>
          <p:cNvSpPr/>
          <p:nvPr/>
        </p:nvSpPr>
        <p:spPr>
          <a:xfrm>
            <a:off x="764874" y="-102457"/>
            <a:ext cx="11427126" cy="1077218"/>
          </a:xfrm>
          <a:prstGeom prst="rect">
            <a:avLst/>
          </a:prstGeom>
        </p:spPr>
        <p:txBody>
          <a:bodyPr wrap="square">
            <a:spAutoFit/>
          </a:bodyPr>
          <a:lstStyle/>
          <a:p>
            <a:pPr marR="0" lvl="0" algn="ctr">
              <a:spcBef>
                <a:spcPts val="0"/>
              </a:spcBef>
              <a:spcAft>
                <a:spcPts val="0"/>
              </a:spcAft>
            </a:pPr>
            <a:r>
              <a:rPr lang="en-US" sz="3200" b="1" dirty="0">
                <a:solidFill>
                  <a:srgbClr val="0000FF"/>
                </a:solidFill>
                <a:effectLst/>
                <a:latin typeface="+mn-lt"/>
                <a:ea typeface="Times New Roman" panose="02020603050405020304" pitchFamily="18" charset="0"/>
                <a:cs typeface="Calibri" panose="020F0502020204030204" pitchFamily="34" charset="0"/>
              </a:rPr>
              <a:t>Submitting Budget Applications (continued)</a:t>
            </a:r>
            <a:endParaRPr lang="en-US" sz="3200" b="1" dirty="0">
              <a:solidFill>
                <a:srgbClr val="0000FF"/>
              </a:solidFill>
              <a:effectLst/>
              <a:latin typeface="+mn-lt"/>
              <a:ea typeface="Calibri" panose="020F0502020204030204" pitchFamily="34" charset="0"/>
            </a:endParaRPr>
          </a:p>
          <a:p>
            <a:pPr marR="0" lvl="0" algn="ctr">
              <a:spcBef>
                <a:spcPts val="0"/>
              </a:spcBef>
              <a:spcAft>
                <a:spcPts val="0"/>
              </a:spcAft>
            </a:pPr>
            <a:endParaRPr lang="en-US" sz="3200" b="1" dirty="0">
              <a:solidFill>
                <a:srgbClr val="0000FF"/>
              </a:solidFill>
              <a:latin typeface="+mn-lt"/>
            </a:endParaRPr>
          </a:p>
        </p:txBody>
      </p:sp>
    </p:spTree>
    <p:extLst>
      <p:ext uri="{BB962C8B-B14F-4D97-AF65-F5344CB8AC3E}">
        <p14:creationId xmlns:p14="http://schemas.microsoft.com/office/powerpoint/2010/main" val="185026662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0549243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15</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764874" y="-102457"/>
            <a:ext cx="11292447" cy="584775"/>
          </a:xfrm>
          <a:prstGeom prst="rect">
            <a:avLst/>
          </a:prstGeom>
        </p:spPr>
        <p:txBody>
          <a:bodyPr wrap="square">
            <a:spAutoFit/>
          </a:bodyPr>
          <a:lstStyle/>
          <a:p>
            <a:pPr marR="0" lvl="0" algn="ctr">
              <a:spcBef>
                <a:spcPts val="0"/>
              </a:spcBef>
              <a:spcAft>
                <a:spcPts val="0"/>
              </a:spcAft>
            </a:pPr>
            <a:r>
              <a:rPr lang="en-US" sz="3200" b="1" dirty="0">
                <a:solidFill>
                  <a:srgbClr val="0000FF"/>
                </a:solidFill>
                <a:effectLst/>
                <a:latin typeface="+mn-lt"/>
                <a:ea typeface="Times New Roman" panose="02020603050405020304" pitchFamily="18" charset="0"/>
                <a:cs typeface="Calibri" panose="020F0502020204030204" pitchFamily="34" charset="0"/>
              </a:rPr>
              <a:t>Extensions</a:t>
            </a:r>
            <a:endParaRPr lang="en-US" sz="3200" b="1" dirty="0">
              <a:solidFill>
                <a:srgbClr val="0000FF"/>
              </a:solidFill>
              <a:effectLst/>
              <a:latin typeface="+mn-lt"/>
              <a:ea typeface="Calibri" panose="020F0502020204030204" pitchFamily="34" charset="0"/>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1BA0AEAC-20A0-C9C3-DBC8-5806A98D09E2}"/>
              </a:ext>
            </a:extLst>
          </p:cNvPr>
          <p:cNvSpPr txBox="1"/>
          <p:nvPr/>
        </p:nvSpPr>
        <p:spPr>
          <a:xfrm>
            <a:off x="3046576" y="3156740"/>
            <a:ext cx="6110242" cy="523220"/>
          </a:xfrm>
          <a:prstGeom prst="rect">
            <a:avLst/>
          </a:prstGeom>
          <a:noFill/>
        </p:spPr>
        <p:txBody>
          <a:bodyPr wrap="square">
            <a:spAutoFit/>
          </a:bodyPr>
          <a:lstStyle/>
          <a:p>
            <a:r>
              <a:rPr lang="en-US" sz="2800" b="1" u="sng" dirty="0">
                <a:solidFill>
                  <a:srgbClr val="0000EE"/>
                </a:solidFill>
                <a:effectLst/>
                <a:latin typeface="Calibri" panose="020F0502020204030204" pitchFamily="34" charset="0"/>
                <a:ea typeface="Calibri" panose="020F0502020204030204" pitchFamily="34" charset="0"/>
                <a:hlinkClick r:id="rId2"/>
              </a:rPr>
              <a:t>https://youtu.be/wNmpHv3MwBk</a:t>
            </a:r>
            <a:endParaRPr lang="en-US" sz="2800" b="1" dirty="0"/>
          </a:p>
        </p:txBody>
      </p:sp>
    </p:spTree>
    <p:extLst>
      <p:ext uri="{BB962C8B-B14F-4D97-AF65-F5344CB8AC3E}">
        <p14:creationId xmlns:p14="http://schemas.microsoft.com/office/powerpoint/2010/main" val="98262677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0D649-5C5B-806E-80D8-FBEC9B5CD764}"/>
              </a:ext>
            </a:extLst>
          </p:cNvPr>
          <p:cNvSpPr>
            <a:spLocks noGrp="1"/>
          </p:cNvSpPr>
          <p:nvPr>
            <p:ph idx="1"/>
          </p:nvPr>
        </p:nvSpPr>
        <p:spPr/>
        <p:txBody>
          <a:bodyPr/>
          <a:lstStyle/>
          <a:p>
            <a:r>
              <a:rPr lang="en-US" b="1" dirty="0">
                <a:solidFill>
                  <a:srgbClr val="0000FF"/>
                </a:solidFill>
                <a:latin typeface="Calibri" panose="020F0502020204030204" pitchFamily="34" charset="0"/>
                <a:cs typeface="Calibri" panose="020F0502020204030204" pitchFamily="34" charset="0"/>
              </a:rPr>
              <a:t>Extensions required if application not submitted within 90 days of budget adoption date</a:t>
            </a:r>
          </a:p>
          <a:p>
            <a:pPr lvl="1"/>
            <a:r>
              <a:rPr lang="en-US" b="1" dirty="0">
                <a:solidFill>
                  <a:srgbClr val="0000FF"/>
                </a:solidFill>
                <a:latin typeface="Calibri" panose="020F0502020204030204" pitchFamily="34" charset="0"/>
                <a:cs typeface="Calibri" panose="020F0502020204030204" pitchFamily="34" charset="0"/>
              </a:rPr>
              <a:t>Extensions granted in one-month increments</a:t>
            </a:r>
          </a:p>
          <a:p>
            <a:pPr lvl="1"/>
            <a:r>
              <a:rPr lang="en-US" b="1" dirty="0">
                <a:solidFill>
                  <a:srgbClr val="0000FF"/>
                </a:solidFill>
                <a:latin typeface="Calibri" panose="020F0502020204030204" pitchFamily="34" charset="0"/>
                <a:cs typeface="Calibri" panose="020F0502020204030204" pitchFamily="34" charset="0"/>
              </a:rPr>
              <a:t>Multiple requests may be submitted</a:t>
            </a:r>
          </a:p>
          <a:p>
            <a:pPr lvl="1"/>
            <a:r>
              <a:rPr lang="en-US" b="1" dirty="0">
                <a:solidFill>
                  <a:srgbClr val="0000FF"/>
                </a:solidFill>
                <a:latin typeface="Calibri" panose="020F0502020204030204" pitchFamily="34" charset="0"/>
                <a:cs typeface="Calibri" panose="020F0502020204030204" pitchFamily="34" charset="0"/>
              </a:rPr>
              <a:t>Extensions not granted beyond one year from adoption date</a:t>
            </a:r>
          </a:p>
          <a:p>
            <a:r>
              <a:rPr lang="en-US" b="1" dirty="0">
                <a:solidFill>
                  <a:srgbClr val="0000FF"/>
                </a:solidFill>
                <a:latin typeface="Calibri" panose="020F0502020204030204" pitchFamily="34" charset="0"/>
                <a:cs typeface="Calibri" panose="020F0502020204030204" pitchFamily="34" charset="0"/>
              </a:rPr>
              <a:t>Login to Forms</a:t>
            </a:r>
          </a:p>
          <a:p>
            <a:r>
              <a:rPr lang="en-US" b="1" dirty="0">
                <a:solidFill>
                  <a:srgbClr val="0000FF"/>
                </a:solidFill>
                <a:latin typeface="Calibri" panose="020F0502020204030204" pitchFamily="34" charset="0"/>
                <a:cs typeface="Calibri" panose="020F0502020204030204" pitchFamily="34" charset="0"/>
              </a:rPr>
              <a:t>Navigate to Extension Request form from Start Process menu</a:t>
            </a:r>
          </a:p>
          <a:p>
            <a:r>
              <a:rPr lang="en-US" b="1" dirty="0">
                <a:solidFill>
                  <a:srgbClr val="0000FF"/>
                </a:solidFill>
                <a:latin typeface="Calibri" panose="020F0502020204030204" pitchFamily="34" charset="0"/>
                <a:cs typeface="Calibri" panose="020F0502020204030204" pitchFamily="34" charset="0"/>
              </a:rPr>
              <a:t>Include reason for extension and brief description</a:t>
            </a:r>
          </a:p>
        </p:txBody>
      </p:sp>
      <p:sp>
        <p:nvSpPr>
          <p:cNvPr id="4" name="Title 3">
            <a:extLst>
              <a:ext uri="{FF2B5EF4-FFF2-40B4-BE49-F238E27FC236}">
                <a16:creationId xmlns:a16="http://schemas.microsoft.com/office/drawing/2014/main" id="{1380C3AB-1038-4CE1-C641-0995A7243C5C}"/>
              </a:ext>
            </a:extLst>
          </p:cNvPr>
          <p:cNvSpPr>
            <a:spLocks noGrp="1"/>
          </p:cNvSpPr>
          <p:nvPr>
            <p:ph type="title"/>
          </p:nvPr>
        </p:nvSpPr>
        <p:spPr>
          <a:xfrm>
            <a:off x="857250" y="0"/>
            <a:ext cx="11199813" cy="584200"/>
          </a:xfrm>
          <a:prstGeom prst="rect">
            <a:avLst/>
          </a:prstGeom>
        </p:spPr>
        <p:txBody>
          <a:bodyPr wrap="square">
            <a:spAutoFit/>
          </a:bodyPr>
          <a:lstStyle/>
          <a:p>
            <a:pPr marR="0" lvl="0" algn="ctr">
              <a:spcBef>
                <a:spcPts val="0"/>
              </a:spcBef>
              <a:spcAft>
                <a:spcPts val="0"/>
              </a:spcAft>
            </a:pPr>
            <a:r>
              <a:rPr lang="en-US" sz="3200" b="1" dirty="0">
                <a:solidFill>
                  <a:srgbClr val="0000FF"/>
                </a:solidFill>
                <a:effectLst/>
                <a:latin typeface="+mn-lt"/>
                <a:ea typeface="Times New Roman" panose="02020603050405020304" pitchFamily="18" charset="0"/>
                <a:cs typeface="Calibri" panose="020F0502020204030204" pitchFamily="34" charset="0"/>
              </a:rPr>
              <a:t>Extensions (continued)</a:t>
            </a:r>
            <a:endParaRPr lang="en-US" sz="3200" b="1" dirty="0">
              <a:solidFill>
                <a:srgbClr val="0000FF"/>
              </a:solidFill>
              <a:effectLst/>
              <a:latin typeface="+mn-lt"/>
              <a:ea typeface="Calibri" panose="020F0502020204030204" pitchFamily="34" charset="0"/>
            </a:endParaRPr>
          </a:p>
        </p:txBody>
      </p:sp>
    </p:spTree>
    <p:extLst>
      <p:ext uri="{BB962C8B-B14F-4D97-AF65-F5344CB8AC3E}">
        <p14:creationId xmlns:p14="http://schemas.microsoft.com/office/powerpoint/2010/main" val="259691471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00631076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18</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4411951" y="-5304"/>
            <a:ext cx="4316823" cy="584775"/>
          </a:xfrm>
          <a:prstGeom prst="rect">
            <a:avLst/>
          </a:prstGeom>
        </p:spPr>
        <p:txBody>
          <a:bodyPr wrap="none">
            <a:spAutoFit/>
          </a:bodyPr>
          <a:lstStyle/>
          <a:p>
            <a:pPr marR="0" lvl="0">
              <a:spcBef>
                <a:spcPts val="0"/>
              </a:spcBef>
              <a:spcAft>
                <a:spcPts val="0"/>
              </a:spcAft>
            </a:pPr>
            <a:r>
              <a:rPr lang="en-US" sz="3200" b="1" dirty="0">
                <a:solidFill>
                  <a:srgbClr val="0000FF"/>
                </a:solidFill>
                <a:effectLst/>
                <a:latin typeface="Calibri" panose="020F0502020204030204" pitchFamily="34" charset="0"/>
                <a:ea typeface="Times New Roman" panose="02020603050405020304" pitchFamily="18" charset="0"/>
              </a:rPr>
              <a:t>User Management Form</a:t>
            </a:r>
            <a:endParaRPr lang="en-US" sz="3200" dirty="0">
              <a:effectLst/>
              <a:latin typeface="Calibri" panose="020F0502020204030204" pitchFamily="34" charset="0"/>
              <a:ea typeface="Calibri" panose="020F0502020204030204" pitchFamily="34" charset="0"/>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DFE43672-A973-9AA8-AC4F-E81F8F9AF413}"/>
              </a:ext>
            </a:extLst>
          </p:cNvPr>
          <p:cNvSpPr txBox="1"/>
          <p:nvPr/>
        </p:nvSpPr>
        <p:spPr>
          <a:xfrm>
            <a:off x="3704602" y="3226615"/>
            <a:ext cx="6110242" cy="523220"/>
          </a:xfrm>
          <a:prstGeom prst="rect">
            <a:avLst/>
          </a:prstGeom>
          <a:noFill/>
        </p:spPr>
        <p:txBody>
          <a:bodyPr wrap="square">
            <a:spAutoFit/>
          </a:bodyPr>
          <a:lstStyle/>
          <a:p>
            <a:r>
              <a:rPr lang="en-US" sz="2800" b="1" u="sng" dirty="0">
                <a:solidFill>
                  <a:srgbClr val="0000EE"/>
                </a:solidFill>
                <a:effectLst/>
                <a:latin typeface="Calibri" panose="020F0502020204030204" pitchFamily="34" charset="0"/>
                <a:ea typeface="Calibri" panose="020F0502020204030204" pitchFamily="34" charset="0"/>
                <a:hlinkClick r:id="rId2"/>
              </a:rPr>
              <a:t>https://youtu.be/1yR0RNcRx5g</a:t>
            </a:r>
            <a:endParaRPr lang="en-US" sz="2800" b="1" dirty="0"/>
          </a:p>
        </p:txBody>
      </p:sp>
    </p:spTree>
    <p:extLst>
      <p:ext uri="{BB962C8B-B14F-4D97-AF65-F5344CB8AC3E}">
        <p14:creationId xmlns:p14="http://schemas.microsoft.com/office/powerpoint/2010/main" val="133487826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F14E1A-380A-B291-3A69-096AD6E65A10}"/>
              </a:ext>
            </a:extLst>
          </p:cNvPr>
          <p:cNvSpPr>
            <a:spLocks noGrp="1"/>
          </p:cNvSpPr>
          <p:nvPr>
            <p:ph idx="1"/>
          </p:nvPr>
        </p:nvSpPr>
        <p:spPr/>
        <p:txBody>
          <a:bodyPr>
            <a:normAutofit lnSpcReduction="10000"/>
          </a:bodyPr>
          <a:lstStyle/>
          <a:p>
            <a:r>
              <a:rPr lang="en-US" sz="2600" b="1" dirty="0">
                <a:solidFill>
                  <a:srgbClr val="0000FF"/>
                </a:solidFill>
                <a:latin typeface="+mn-lt"/>
              </a:rPr>
              <a:t>Up to three user accounts</a:t>
            </a:r>
          </a:p>
          <a:p>
            <a:pPr lvl="1"/>
            <a:r>
              <a:rPr lang="en-US" sz="2600" b="1" dirty="0">
                <a:solidFill>
                  <a:srgbClr val="0000FF"/>
                </a:solidFill>
                <a:latin typeface="+mn-lt"/>
              </a:rPr>
              <a:t>Associated with the following programs: Budget, COA, PAFR</a:t>
            </a:r>
          </a:p>
          <a:p>
            <a:r>
              <a:rPr lang="en-US" sz="2600" b="1" dirty="0">
                <a:solidFill>
                  <a:srgbClr val="0000FF"/>
                </a:solidFill>
                <a:latin typeface="+mn-lt"/>
              </a:rPr>
              <a:t>Primary contact</a:t>
            </a:r>
          </a:p>
          <a:p>
            <a:pPr lvl="1"/>
            <a:r>
              <a:rPr lang="en-US" sz="2600" b="1" dirty="0">
                <a:solidFill>
                  <a:srgbClr val="0000FF"/>
                </a:solidFill>
                <a:latin typeface="+mn-lt"/>
              </a:rPr>
              <a:t>Primary name associated with account; person who can reset password and will receive notification when review completed</a:t>
            </a:r>
          </a:p>
          <a:p>
            <a:pPr lvl="2"/>
            <a:r>
              <a:rPr lang="en-US" sz="2600" b="1" dirty="0">
                <a:solidFill>
                  <a:srgbClr val="0000FF"/>
                </a:solidFill>
                <a:latin typeface="+mn-lt"/>
              </a:rPr>
              <a:t>Can be updated at any time</a:t>
            </a:r>
          </a:p>
          <a:p>
            <a:r>
              <a:rPr lang="en-US" sz="2600" b="1" dirty="0">
                <a:solidFill>
                  <a:srgbClr val="0000FF"/>
                </a:solidFill>
                <a:latin typeface="+mn-lt"/>
              </a:rPr>
              <a:t>Groups</a:t>
            </a:r>
          </a:p>
          <a:p>
            <a:pPr lvl="1"/>
            <a:r>
              <a:rPr lang="en-US" sz="2600" b="1" dirty="0">
                <a:solidFill>
                  <a:srgbClr val="0000FF"/>
                </a:solidFill>
                <a:latin typeface="+mn-lt"/>
              </a:rPr>
              <a:t>Programs assigned to user accounts</a:t>
            </a:r>
          </a:p>
          <a:p>
            <a:pPr lvl="1"/>
            <a:r>
              <a:rPr lang="en-US" sz="2600" b="1" dirty="0">
                <a:solidFill>
                  <a:srgbClr val="0000FF"/>
                </a:solidFill>
                <a:latin typeface="+mn-lt"/>
              </a:rPr>
              <a:t>Multiple programs can be assigned to the same account</a:t>
            </a:r>
          </a:p>
          <a:p>
            <a:pPr lvl="1"/>
            <a:r>
              <a:rPr lang="en-US" sz="2600" b="1" dirty="0">
                <a:solidFill>
                  <a:srgbClr val="0000FF"/>
                </a:solidFill>
                <a:latin typeface="+mn-lt"/>
              </a:rPr>
              <a:t>A program cannot be assigned to multiple user accounts</a:t>
            </a:r>
          </a:p>
          <a:p>
            <a:pPr lvl="2"/>
            <a:r>
              <a:rPr lang="en-US" sz="2600" b="1" dirty="0">
                <a:solidFill>
                  <a:srgbClr val="0000FF"/>
                </a:solidFill>
                <a:latin typeface="+mn-lt"/>
              </a:rPr>
              <a:t>Cannot re-assign a group if an active application is in review</a:t>
            </a:r>
          </a:p>
          <a:p>
            <a:r>
              <a:rPr lang="en-US" sz="2600" b="1" dirty="0">
                <a:solidFill>
                  <a:srgbClr val="0000FF"/>
                </a:solidFill>
                <a:latin typeface="+mn-lt"/>
              </a:rPr>
              <a:t>Save changes must be hit twice to save all changes</a:t>
            </a:r>
          </a:p>
          <a:p>
            <a:endParaRPr lang="en-US" dirty="0"/>
          </a:p>
          <a:p>
            <a:pPr lvl="1"/>
            <a:endParaRPr lang="en-US" dirty="0"/>
          </a:p>
        </p:txBody>
      </p:sp>
      <p:sp>
        <p:nvSpPr>
          <p:cNvPr id="5" name="Rectangle 4">
            <a:extLst>
              <a:ext uri="{FF2B5EF4-FFF2-40B4-BE49-F238E27FC236}">
                <a16:creationId xmlns:a16="http://schemas.microsoft.com/office/drawing/2014/main" id="{7B244F4F-F095-152A-7922-755D98BBCA52}"/>
              </a:ext>
            </a:extLst>
          </p:cNvPr>
          <p:cNvSpPr/>
          <p:nvPr/>
        </p:nvSpPr>
        <p:spPr>
          <a:xfrm>
            <a:off x="3529449" y="0"/>
            <a:ext cx="6382132" cy="584775"/>
          </a:xfrm>
          <a:prstGeom prst="rect">
            <a:avLst/>
          </a:prstGeom>
        </p:spPr>
        <p:txBody>
          <a:bodyPr wrap="none">
            <a:spAutoFit/>
          </a:bodyPr>
          <a:lstStyle/>
          <a:p>
            <a:pPr marR="0" lvl="0">
              <a:spcBef>
                <a:spcPts val="0"/>
              </a:spcBef>
              <a:spcAft>
                <a:spcPts val="0"/>
              </a:spcAft>
            </a:pPr>
            <a:r>
              <a:rPr lang="en-US" sz="3200" b="1" dirty="0">
                <a:solidFill>
                  <a:srgbClr val="0000FF"/>
                </a:solidFill>
                <a:effectLst/>
                <a:latin typeface="Calibri" panose="020F0502020204030204" pitchFamily="34" charset="0"/>
                <a:ea typeface="Times New Roman" panose="02020603050405020304" pitchFamily="18" charset="0"/>
              </a:rPr>
              <a:t>User Management Form (continued)</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8856649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57250" y="0"/>
            <a:ext cx="11199813" cy="425302"/>
          </a:xfrm>
        </p:spPr>
        <p:txBody>
          <a:bodyPr/>
          <a:lstStyle/>
          <a:p>
            <a:pPr algn="ctr"/>
            <a:r>
              <a:rPr lang="en-US" sz="3600" dirty="0">
                <a:solidFill>
                  <a:srgbClr val="0000FF"/>
                </a:solidFill>
                <a:latin typeface="Calibri" panose="020F0502020204030204" pitchFamily="34" charset="0"/>
                <a:cs typeface="Calibri" panose="020F0502020204030204" pitchFamily="34" charset="0"/>
              </a:rPr>
              <a:t>Instructors</a:t>
            </a:r>
            <a:endParaRPr lang="en-US" alt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7CFE82A-CA87-CAD3-B73A-29C26D2766E9}"/>
              </a:ext>
            </a:extLst>
          </p:cNvPr>
          <p:cNvSpPr txBox="1"/>
          <p:nvPr/>
        </p:nvSpPr>
        <p:spPr>
          <a:xfrm>
            <a:off x="2251710" y="2136339"/>
            <a:ext cx="8949690" cy="3170099"/>
          </a:xfrm>
          <a:prstGeom prst="rect">
            <a:avLst/>
          </a:prstGeom>
          <a:noFill/>
        </p:spPr>
        <p:txBody>
          <a:bodyPr wrap="square">
            <a:spAutoFit/>
          </a:bodyPr>
          <a:lstStyle/>
          <a:p>
            <a:pPr algn="l" fontAlgn="base"/>
            <a:r>
              <a:rPr lang="en-US" sz="3200" b="0" i="0" dirty="0">
                <a:solidFill>
                  <a:srgbClr val="0000FF"/>
                </a:solidFill>
                <a:effectLst/>
                <a:latin typeface="+mn-lt"/>
              </a:rPr>
              <a:t>John Fishbein </a:t>
            </a:r>
            <a:r>
              <a:rPr lang="en-US" sz="3200" b="0" i="0" u="none" strike="noStrike" dirty="0">
                <a:solidFill>
                  <a:srgbClr val="0000FF"/>
                </a:solidFill>
                <a:effectLst/>
                <a:latin typeface="+mn-lt"/>
              </a:rPr>
              <a:t>–</a:t>
            </a:r>
            <a:r>
              <a:rPr lang="en-US" sz="3200" b="0" i="0" dirty="0">
                <a:solidFill>
                  <a:srgbClr val="0000FF"/>
                </a:solidFill>
                <a:effectLst/>
                <a:latin typeface="+mn-lt"/>
              </a:rPr>
              <a:t> GFOA</a:t>
            </a:r>
          </a:p>
          <a:p>
            <a:pPr algn="l" fontAlgn="base"/>
            <a:r>
              <a:rPr lang="en-US" sz="3200" b="0" i="0" u="none" strike="noStrike" dirty="0">
                <a:solidFill>
                  <a:srgbClr val="0000FF"/>
                </a:solidFill>
                <a:effectLst/>
                <a:latin typeface="+mn-lt"/>
              </a:rPr>
              <a:t>Lauren Cachey – GFOA</a:t>
            </a:r>
            <a:endParaRPr lang="en-US" sz="3200" b="0" i="0" u="sng" dirty="0">
              <a:solidFill>
                <a:srgbClr val="0000FF"/>
              </a:solidFill>
              <a:effectLst/>
              <a:latin typeface="+mn-lt"/>
            </a:endParaRPr>
          </a:p>
          <a:p>
            <a:r>
              <a:rPr lang="en-US" sz="3200" b="0" i="0" u="none" strike="noStrike" dirty="0">
                <a:solidFill>
                  <a:srgbClr val="0000FF"/>
                </a:solidFill>
                <a:effectLst/>
                <a:latin typeface="+mn-lt"/>
              </a:rPr>
              <a:t>Alex Yanochik – GFOA</a:t>
            </a:r>
          </a:p>
          <a:p>
            <a:endParaRPr lang="en-US" sz="3200" dirty="0">
              <a:solidFill>
                <a:srgbClr val="0000FF"/>
              </a:solidFill>
              <a:latin typeface="+mn-lt"/>
            </a:endParaRPr>
          </a:p>
          <a:p>
            <a:r>
              <a:rPr lang="en-US" sz="3200" b="0" i="0" dirty="0">
                <a:solidFill>
                  <a:srgbClr val="0000FF"/>
                </a:solidFill>
                <a:effectLst/>
                <a:latin typeface="+mn-lt"/>
              </a:rPr>
              <a:t>Contact:  budgetaward@gfoa.org</a:t>
            </a:r>
          </a:p>
          <a:p>
            <a:pPr algn="l" fontAlgn="base"/>
            <a:endParaRPr lang="en-US" sz="4000" b="0" i="0" dirty="0">
              <a:solidFill>
                <a:srgbClr val="FF0000"/>
              </a:solidFill>
              <a:effectLst/>
              <a:latin typeface="Lato" panose="020F0502020204030203" pitchFamily="34" charset="0"/>
            </a:endParaRPr>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53056449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21</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10" name="TextBox 9">
            <a:extLst>
              <a:ext uri="{FF2B5EF4-FFF2-40B4-BE49-F238E27FC236}">
                <a16:creationId xmlns:a16="http://schemas.microsoft.com/office/drawing/2014/main" id="{D1B6674C-DB23-8A4B-5897-A8476EA56D65}"/>
              </a:ext>
            </a:extLst>
          </p:cNvPr>
          <p:cNvSpPr txBox="1"/>
          <p:nvPr/>
        </p:nvSpPr>
        <p:spPr>
          <a:xfrm>
            <a:off x="2964433" y="-60348"/>
            <a:ext cx="7093968" cy="523220"/>
          </a:xfrm>
          <a:prstGeom prst="rect">
            <a:avLst/>
          </a:prstGeom>
          <a:noFill/>
        </p:spPr>
        <p:txBody>
          <a:bodyPr wrap="square">
            <a:spAutoFit/>
          </a:bodyPr>
          <a:lstStyle/>
          <a:p>
            <a:pPr>
              <a:spcBef>
                <a:spcPts val="0"/>
              </a:spcBef>
              <a:spcAft>
                <a:spcPts val="0"/>
              </a:spcAft>
            </a:pPr>
            <a:r>
              <a:rPr lang="en-US" sz="2800" b="1" dirty="0">
                <a:solidFill>
                  <a:srgbClr val="0000FF"/>
                </a:solidFill>
                <a:effectLst/>
                <a:latin typeface="Calibri" panose="020F0502020204030204" pitchFamily="34" charset="0"/>
                <a:ea typeface="Times New Roman" panose="02020603050405020304" pitchFamily="18" charset="0"/>
              </a:rPr>
              <a:t>Navigating the AMS Repository</a:t>
            </a:r>
            <a:endParaRPr lang="en-US" sz="2800" b="1" dirty="0">
              <a:solidFill>
                <a:srgbClr val="0000FF"/>
              </a:solidFill>
              <a:effectLst/>
              <a:latin typeface="+mj-lt"/>
              <a:ea typeface="Calibri" panose="020F0502020204030204" pitchFamily="34" charset="0"/>
            </a:endParaRPr>
          </a:p>
        </p:txBody>
      </p:sp>
      <p:sp>
        <p:nvSpPr>
          <p:cNvPr id="6" name="TextBox 5">
            <a:extLst>
              <a:ext uri="{FF2B5EF4-FFF2-40B4-BE49-F238E27FC236}">
                <a16:creationId xmlns:a16="http://schemas.microsoft.com/office/drawing/2014/main" id="{45580114-2184-0A51-3FF3-6709784FF42E}"/>
              </a:ext>
            </a:extLst>
          </p:cNvPr>
          <p:cNvSpPr txBox="1"/>
          <p:nvPr/>
        </p:nvSpPr>
        <p:spPr>
          <a:xfrm>
            <a:off x="3133248" y="3167390"/>
            <a:ext cx="6110242" cy="523220"/>
          </a:xfrm>
          <a:prstGeom prst="rect">
            <a:avLst/>
          </a:prstGeom>
          <a:noFill/>
        </p:spPr>
        <p:txBody>
          <a:bodyPr wrap="square">
            <a:spAutoFit/>
          </a:bodyPr>
          <a:lstStyle/>
          <a:p>
            <a:r>
              <a:rPr lang="en-US" sz="2800" b="1" u="sng" dirty="0">
                <a:solidFill>
                  <a:srgbClr val="0000EE"/>
                </a:solidFill>
                <a:effectLst/>
                <a:latin typeface="Calibri" panose="020F0502020204030204" pitchFamily="34" charset="0"/>
                <a:ea typeface="Calibri" panose="020F0502020204030204" pitchFamily="34" charset="0"/>
                <a:hlinkClick r:id="rId2"/>
              </a:rPr>
              <a:t>https://youtu.be/pCPp0iJT13Q</a:t>
            </a:r>
            <a:endParaRPr lang="en-US" sz="2800" b="1" dirty="0"/>
          </a:p>
        </p:txBody>
      </p:sp>
    </p:spTree>
    <p:extLst>
      <p:ext uri="{BB962C8B-B14F-4D97-AF65-F5344CB8AC3E}">
        <p14:creationId xmlns:p14="http://schemas.microsoft.com/office/powerpoint/2010/main" val="373693657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AB6A26-5E54-8332-8F99-74C9203497DD}"/>
              </a:ext>
            </a:extLst>
          </p:cNvPr>
          <p:cNvSpPr>
            <a:spLocks noGrp="1"/>
          </p:cNvSpPr>
          <p:nvPr>
            <p:ph idx="1"/>
          </p:nvPr>
        </p:nvSpPr>
        <p:spPr/>
        <p:txBody>
          <a:bodyPr>
            <a:normAutofit/>
          </a:bodyPr>
          <a:lstStyle/>
          <a:p>
            <a:r>
              <a:rPr lang="en-US" sz="2800" b="1" dirty="0">
                <a:solidFill>
                  <a:srgbClr val="0000FF"/>
                </a:solidFill>
                <a:latin typeface="Calibri" panose="020F0502020204030204" pitchFamily="34" charset="0"/>
                <a:cs typeface="Calibri" panose="020F0502020204030204" pitchFamily="34" charset="0"/>
              </a:rPr>
              <a:t>Login to the repository (lf.gfoa.org/Laserfiche)</a:t>
            </a:r>
          </a:p>
          <a:p>
            <a:r>
              <a:rPr lang="en-US" sz="2800" b="1" dirty="0">
                <a:solidFill>
                  <a:srgbClr val="0000FF"/>
                </a:solidFill>
                <a:latin typeface="Calibri" panose="020F0502020204030204" pitchFamily="34" charset="0"/>
                <a:cs typeface="Calibri" panose="020F0502020204030204" pitchFamily="34" charset="0"/>
              </a:rPr>
              <a:t>Structure:</a:t>
            </a:r>
          </a:p>
          <a:p>
            <a:pPr lvl="1"/>
            <a:r>
              <a:rPr lang="en-US" b="1" dirty="0">
                <a:solidFill>
                  <a:srgbClr val="0000FF"/>
                </a:solidFill>
                <a:latin typeface="Calibri" panose="020F0502020204030204" pitchFamily="34" charset="0"/>
                <a:cs typeface="Calibri" panose="020F0502020204030204" pitchFamily="34" charset="0"/>
              </a:rPr>
              <a:t>Entity—State—Name of Government—Program—Year</a:t>
            </a:r>
          </a:p>
          <a:p>
            <a:pPr lvl="2"/>
            <a:r>
              <a:rPr lang="en-US" sz="2800" b="1" dirty="0">
                <a:solidFill>
                  <a:srgbClr val="0000FF"/>
                </a:solidFill>
                <a:latin typeface="Calibri" panose="020F0502020204030204" pitchFamily="34" charset="0"/>
                <a:cs typeface="Calibri" panose="020F0502020204030204" pitchFamily="34" charset="0"/>
              </a:rPr>
              <a:t>Customer Package</a:t>
            </a:r>
          </a:p>
          <a:p>
            <a:pPr lvl="3"/>
            <a:r>
              <a:rPr lang="en-US" sz="2800" b="1" dirty="0">
                <a:solidFill>
                  <a:srgbClr val="0000FF"/>
                </a:solidFill>
                <a:latin typeface="Calibri" panose="020F0502020204030204" pitchFamily="34" charset="0"/>
                <a:cs typeface="Calibri" panose="020F0502020204030204" pitchFamily="34" charset="0"/>
              </a:rPr>
              <a:t>Includes documents that government uploaded with application and result documents</a:t>
            </a:r>
          </a:p>
          <a:p>
            <a:pPr lvl="3"/>
            <a:r>
              <a:rPr lang="en-US" sz="2800" b="1" dirty="0">
                <a:solidFill>
                  <a:srgbClr val="0000FF"/>
                </a:solidFill>
                <a:latin typeface="Calibri" panose="020F0502020204030204" pitchFamily="34" charset="0"/>
                <a:cs typeface="Calibri" panose="020F0502020204030204" pitchFamily="34" charset="0"/>
              </a:rPr>
              <a:t>You can print or download the scores and comments</a:t>
            </a:r>
          </a:p>
          <a:p>
            <a:pPr lvl="2"/>
            <a:r>
              <a:rPr lang="en-US" sz="2800" b="1" dirty="0">
                <a:solidFill>
                  <a:srgbClr val="0000FF"/>
                </a:solidFill>
                <a:latin typeface="Calibri" panose="020F0502020204030204" pitchFamily="34" charset="0"/>
                <a:cs typeface="Calibri" panose="020F0502020204030204" pitchFamily="34" charset="0"/>
              </a:rPr>
              <a:t>Invoices</a:t>
            </a:r>
          </a:p>
          <a:p>
            <a:r>
              <a:rPr lang="en-US" sz="2800" b="1" dirty="0">
                <a:solidFill>
                  <a:srgbClr val="0000FF"/>
                </a:solidFill>
                <a:latin typeface="Calibri" panose="020F0502020204030204" pitchFamily="34" charset="0"/>
                <a:cs typeface="Calibri" panose="020F0502020204030204" pitchFamily="34" charset="0"/>
              </a:rPr>
              <a:t>When a review is completed, the primary contact will receive a link that goes directly to the Customer Package</a:t>
            </a:r>
          </a:p>
        </p:txBody>
      </p:sp>
      <p:sp>
        <p:nvSpPr>
          <p:cNvPr id="5" name="TextBox 4">
            <a:extLst>
              <a:ext uri="{FF2B5EF4-FFF2-40B4-BE49-F238E27FC236}">
                <a16:creationId xmlns:a16="http://schemas.microsoft.com/office/drawing/2014/main" id="{AF461306-533C-3C27-22F6-109E1EC2AF9A}"/>
              </a:ext>
            </a:extLst>
          </p:cNvPr>
          <p:cNvSpPr txBox="1"/>
          <p:nvPr/>
        </p:nvSpPr>
        <p:spPr>
          <a:xfrm>
            <a:off x="2964432" y="-60348"/>
            <a:ext cx="9824483" cy="523220"/>
          </a:xfrm>
          <a:prstGeom prst="rect">
            <a:avLst/>
          </a:prstGeom>
          <a:noFill/>
        </p:spPr>
        <p:txBody>
          <a:bodyPr wrap="square">
            <a:spAutoFit/>
          </a:bodyPr>
          <a:lstStyle/>
          <a:p>
            <a:pPr>
              <a:spcBef>
                <a:spcPts val="0"/>
              </a:spcBef>
              <a:spcAft>
                <a:spcPts val="0"/>
              </a:spcAft>
            </a:pPr>
            <a:r>
              <a:rPr lang="en-US" sz="2800" b="1" dirty="0">
                <a:solidFill>
                  <a:srgbClr val="0000FF"/>
                </a:solidFill>
                <a:effectLst/>
                <a:latin typeface="Calibri" panose="020F0502020204030204" pitchFamily="34" charset="0"/>
                <a:ea typeface="Times New Roman" panose="02020603050405020304" pitchFamily="18" charset="0"/>
              </a:rPr>
              <a:t>Navigating the Repository (continued)</a:t>
            </a:r>
            <a:endParaRPr lang="en-US" sz="2800" b="1" dirty="0">
              <a:solidFill>
                <a:srgbClr val="0000FF"/>
              </a:solidFill>
              <a:effectLst/>
              <a:latin typeface="+mj-lt"/>
              <a:ea typeface="Calibri" panose="020F0502020204030204" pitchFamily="34" charset="0"/>
            </a:endParaRPr>
          </a:p>
        </p:txBody>
      </p:sp>
    </p:spTree>
    <p:extLst>
      <p:ext uri="{BB962C8B-B14F-4D97-AF65-F5344CB8AC3E}">
        <p14:creationId xmlns:p14="http://schemas.microsoft.com/office/powerpoint/2010/main" val="3084773406"/>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904790261"/>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FFE9-A8D6-8B2E-ED86-197412C356F8}"/>
              </a:ext>
            </a:extLst>
          </p:cNvPr>
          <p:cNvSpPr>
            <a:spLocks noGrp="1"/>
          </p:cNvSpPr>
          <p:nvPr>
            <p:ph type="title"/>
          </p:nvPr>
        </p:nvSpPr>
        <p:spPr>
          <a:xfrm>
            <a:off x="751630" y="-180063"/>
            <a:ext cx="11198579" cy="660199"/>
          </a:xfrm>
        </p:spPr>
        <p:txBody>
          <a:bodyPr/>
          <a:lstStyle/>
          <a:p>
            <a:pPr algn="ctr"/>
            <a:r>
              <a:rPr lang="en-US" sz="3200" dirty="0">
                <a:solidFill>
                  <a:srgbClr val="0000FF"/>
                </a:solidFill>
              </a:rPr>
              <a:t>Final Comments</a:t>
            </a:r>
          </a:p>
        </p:txBody>
      </p:sp>
      <p:sp>
        <p:nvSpPr>
          <p:cNvPr id="3" name="Content Placeholder 2">
            <a:extLst>
              <a:ext uri="{FF2B5EF4-FFF2-40B4-BE49-F238E27FC236}">
                <a16:creationId xmlns:a16="http://schemas.microsoft.com/office/drawing/2014/main" id="{CABCE3B7-016D-F98D-7171-5E5F6243F323}"/>
              </a:ext>
            </a:extLst>
          </p:cNvPr>
          <p:cNvSpPr>
            <a:spLocks noGrp="1"/>
          </p:cNvSpPr>
          <p:nvPr>
            <p:ph idx="1"/>
          </p:nvPr>
        </p:nvSpPr>
        <p:spPr/>
        <p:txBody>
          <a:bodyPr/>
          <a:lstStyle/>
          <a:p>
            <a:pPr>
              <a:buFont typeface="Arial" panose="020B0604020202020204" pitchFamily="34" charset="0"/>
              <a:buChar char="•"/>
            </a:pPr>
            <a:r>
              <a:rPr lang="en-US" b="1" dirty="0">
                <a:solidFill>
                  <a:srgbClr val="0000FF"/>
                </a:solidFill>
                <a:latin typeface="+mn-lt"/>
              </a:rPr>
              <a:t>AMS becomes fully operational October 16th</a:t>
            </a:r>
          </a:p>
          <a:p>
            <a:pPr>
              <a:buFont typeface="Arial" panose="020B0604020202020204" pitchFamily="34" charset="0"/>
              <a:buChar char="•"/>
            </a:pPr>
            <a:r>
              <a:rPr lang="en-US" b="1" dirty="0">
                <a:solidFill>
                  <a:srgbClr val="0000FF"/>
                </a:solidFill>
                <a:latin typeface="+mn-lt"/>
              </a:rPr>
              <a:t>We appreciate your support of the program</a:t>
            </a:r>
          </a:p>
          <a:p>
            <a:pPr>
              <a:buFont typeface="Arial" panose="020B0604020202020204" pitchFamily="34" charset="0"/>
              <a:buChar char="•"/>
            </a:pPr>
            <a:r>
              <a:rPr lang="en-US" b="1" dirty="0">
                <a:solidFill>
                  <a:srgbClr val="0000FF"/>
                </a:solidFill>
                <a:latin typeface="+mn-lt"/>
              </a:rPr>
              <a:t>GFOA staff is here to help (budgetaward@gfoa.org)</a:t>
            </a:r>
          </a:p>
        </p:txBody>
      </p:sp>
    </p:spTree>
    <p:extLst>
      <p:ext uri="{BB962C8B-B14F-4D97-AF65-F5344CB8AC3E}">
        <p14:creationId xmlns:p14="http://schemas.microsoft.com/office/powerpoint/2010/main" val="183023165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3</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3607247" y="-138499"/>
            <a:ext cx="4084388" cy="584775"/>
          </a:xfrm>
          <a:prstGeom prst="rect">
            <a:avLst/>
          </a:prstGeom>
        </p:spPr>
        <p:txBody>
          <a:bodyPr wrap="none">
            <a:spAutoFit/>
          </a:bodyPr>
          <a:lstStyle/>
          <a:p>
            <a:pPr algn="ctr">
              <a:spcBef>
                <a:spcPct val="50000"/>
              </a:spcBef>
            </a:pPr>
            <a:r>
              <a:rPr lang="en-US" sz="3200" b="1" dirty="0">
                <a:solidFill>
                  <a:srgbClr val="0000FF"/>
                </a:solidFill>
                <a:latin typeface="+mj-lt"/>
              </a:rPr>
              <a:t>Format of This Training</a:t>
            </a: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5C1C4D1C-CE6F-E2B9-3F18-776E29BE46C1}"/>
              </a:ext>
            </a:extLst>
          </p:cNvPr>
          <p:cNvSpPr txBox="1"/>
          <p:nvPr/>
        </p:nvSpPr>
        <p:spPr>
          <a:xfrm>
            <a:off x="786810" y="748635"/>
            <a:ext cx="11405190" cy="4847481"/>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Calibri" panose="020F0502020204030204" pitchFamily="34" charset="0"/>
              </a:rPr>
              <a:t>Brief Introduction of the Benefits of GFOA’s Award Management System</a:t>
            </a:r>
          </a:p>
          <a:p>
            <a:pPr marR="0">
              <a:spcBef>
                <a:spcPts val="0"/>
              </a:spcBef>
              <a:spcAft>
                <a:spcPts val="0"/>
              </a:spcAft>
            </a:pPr>
            <a:endParaRPr lang="en-US" sz="2400" b="1" dirty="0">
              <a:solidFill>
                <a:srgbClr val="0000FF"/>
              </a:solidFill>
              <a:effectLst/>
              <a:latin typeface="+mn-lt"/>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Calibri" panose="020F0502020204030204" pitchFamily="34" charset="0"/>
              </a:rPr>
              <a:t>Videos to Explain How to Use the System</a:t>
            </a:r>
          </a:p>
          <a:p>
            <a:pPr marL="342900" marR="0" indent="-342900">
              <a:spcBef>
                <a:spcPts val="0"/>
              </a:spcBef>
              <a:spcAft>
                <a:spcPts val="0"/>
              </a:spcAft>
              <a:buFont typeface="Arial" panose="020B0604020202020204" pitchFamily="34" charset="0"/>
              <a:buChar char="•"/>
            </a:pPr>
            <a:endParaRPr lang="en-US" sz="2400" b="1" dirty="0">
              <a:solidFill>
                <a:srgbClr val="0000FF"/>
              </a:solidFill>
              <a:latin typeface="+mn-lt"/>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Times New Roman" panose="02020603050405020304" pitchFamily="18" charset="0"/>
              </a:rPr>
              <a:t>Instructions Included in this Presentation</a:t>
            </a: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latin typeface="+mn-lt"/>
                <a:ea typeface="Calibri" panose="020F0502020204030204" pitchFamily="34" charset="0"/>
                <a:cs typeface="Times New Roman" panose="02020603050405020304" pitchFamily="18" charset="0"/>
              </a:rPr>
              <a:t>Questions will be Taken</a:t>
            </a:r>
          </a:p>
          <a:p>
            <a:pPr marR="0">
              <a:spcBef>
                <a:spcPts val="0"/>
              </a:spcBef>
              <a:spcAft>
                <a:spcPts val="0"/>
              </a:spcAft>
            </a:pPr>
            <a:endParaRPr lang="en-US" sz="2400" b="1" dirty="0">
              <a:solidFill>
                <a:srgbClr val="0000FF"/>
              </a:solidFill>
              <a:latin typeface="+mn-lt"/>
              <a:ea typeface="Calibri" panose="020F0502020204030204" pitchFamily="34" charset="0"/>
              <a:cs typeface="Times New Roman" panose="02020603050405020304" pitchFamily="18" charset="0"/>
            </a:endParaRPr>
          </a:p>
          <a:p>
            <a:pPr marL="34290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Times New Roman" panose="02020603050405020304" pitchFamily="18" charset="0"/>
              </a:rPr>
              <a:t>This Presentation will be Available on GFOA’s Budget Awards Home Page (</a:t>
            </a:r>
            <a:r>
              <a:rPr lang="en-US" sz="2400" b="1" dirty="0">
                <a:solidFill>
                  <a:srgbClr val="0000FF"/>
                </a:solidFill>
                <a:effectLst/>
                <a:latin typeface="+mn-lt"/>
                <a:ea typeface="Calibri" panose="020F0502020204030204" pitchFamily="34" charset="0"/>
                <a:cs typeface="Times New Roman" panose="02020603050405020304" pitchFamily="18" charset="0"/>
                <a:hlinkClick r:id="rId2"/>
              </a:rPr>
              <a:t>https://www.gfoa.org/budget-award</a:t>
            </a:r>
            <a:r>
              <a:rPr lang="en-US" sz="2400" b="1" dirty="0">
                <a:solidFill>
                  <a:srgbClr val="0000FF"/>
                </a:solidFill>
                <a:effectLst/>
                <a:latin typeface="+mn-lt"/>
                <a:ea typeface="Calibri" panose="020F0502020204030204" pitchFamily="34" charset="0"/>
                <a:cs typeface="Times New Roman" panose="02020603050405020304" pitchFamily="18" charset="0"/>
              </a:rPr>
              <a:t>)  by October 16, 2023</a:t>
            </a: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b="1" dirty="0">
              <a:solidFill>
                <a:srgbClr val="0000FF"/>
              </a:solidFill>
              <a:latin typeface="+mn-lt"/>
              <a:ea typeface="Calibri" panose="020F0502020204030204" pitchFamily="34" charset="0"/>
              <a:cs typeface="Times New Roman" panose="02020603050405020304" pitchFamily="18" charset="0"/>
              <a:hlinkClick r:id="rId2"/>
            </a:endParaRPr>
          </a:p>
          <a:p>
            <a:pPr marL="0" marR="0">
              <a:spcBef>
                <a:spcPts val="0"/>
              </a:spcBef>
              <a:spcAft>
                <a:spcPts val="0"/>
              </a:spcAft>
            </a:pPr>
            <a:r>
              <a:rPr lang="en-US" sz="2100" b="1" dirty="0">
                <a:solidFill>
                  <a:srgbClr val="0000FF"/>
                </a:solidFill>
                <a:effectLst/>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4112184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4</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1783395" y="-77359"/>
            <a:ext cx="2309478" cy="584775"/>
          </a:xfrm>
          <a:prstGeom prst="rect">
            <a:avLst/>
          </a:prstGeom>
        </p:spPr>
        <p:txBody>
          <a:bodyPr wrap="none">
            <a:spAutoFit/>
          </a:bodyPr>
          <a:lstStyle/>
          <a:p>
            <a:pPr algn="ctr">
              <a:spcBef>
                <a:spcPct val="50000"/>
              </a:spcBef>
            </a:pPr>
            <a:r>
              <a:rPr lang="en-US" sz="3200" b="1" dirty="0">
                <a:solidFill>
                  <a:srgbClr val="0000FF"/>
                </a:solidFill>
                <a:latin typeface="+mj-lt"/>
              </a:rPr>
              <a:t>Introduction</a:t>
            </a: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5C1C4D1C-CE6F-E2B9-3F18-776E29BE46C1}"/>
              </a:ext>
            </a:extLst>
          </p:cNvPr>
          <p:cNvSpPr txBox="1"/>
          <p:nvPr/>
        </p:nvSpPr>
        <p:spPr>
          <a:xfrm>
            <a:off x="1084520" y="1279203"/>
            <a:ext cx="11004698" cy="3785652"/>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GFOA launched the AMS in June 2020 for the Certificate of Achievement for Excellence in Financial Reporting (COA) Program with the intent to migrate other GFOA award programs to this platform over time. </a:t>
            </a:r>
          </a:p>
          <a:p>
            <a:pPr marR="0">
              <a:spcBef>
                <a:spcPts val="0"/>
              </a:spcBef>
              <a:spcAft>
                <a:spcPts val="0"/>
              </a:spcAft>
            </a:pPr>
            <a:endPar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The Popular Annual Financial Reporting (PAFR) program was successfully migrated in 2022.</a:t>
            </a:r>
          </a:p>
          <a:p>
            <a:pPr marL="342900" marR="0" indent="-342900">
              <a:spcBef>
                <a:spcPts val="0"/>
              </a:spcBef>
              <a:spcAft>
                <a:spcPts val="0"/>
              </a:spcAft>
              <a:buFont typeface="Arial" panose="020B0604020202020204" pitchFamily="34" charset="0"/>
              <a:buChar char="•"/>
            </a:pPr>
            <a:endParaRPr lang="en-US" sz="24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latin typeface="+mn-lt"/>
                <a:ea typeface="Calibri" panose="020F0502020204030204" pitchFamily="34" charset="0"/>
                <a:cs typeface="Times New Roman" panose="02020603050405020304" pitchFamily="18" charset="0"/>
              </a:rPr>
              <a:t>No change in criteria.</a:t>
            </a: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latin typeface="+mn-lt"/>
                <a:ea typeface="Calibri" panose="020F0502020204030204" pitchFamily="34" charset="0"/>
                <a:cs typeface="Times New Roman" panose="02020603050405020304" pitchFamily="18" charset="0"/>
              </a:rPr>
              <a:t>New system goes live on October 16, 2023.</a:t>
            </a:r>
            <a:endPar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93014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5</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765544" y="-77359"/>
            <a:ext cx="11334307" cy="584775"/>
          </a:xfrm>
          <a:prstGeom prst="rect">
            <a:avLst/>
          </a:prstGeom>
        </p:spPr>
        <p:txBody>
          <a:bodyPr wrap="square">
            <a:spAutoFit/>
          </a:bodyPr>
          <a:lstStyle/>
          <a:p>
            <a:pPr algn="ctr">
              <a:spcBef>
                <a:spcPct val="50000"/>
              </a:spcBef>
            </a:pPr>
            <a:r>
              <a:rPr lang="en-US" sz="3200" b="1" dirty="0">
                <a:solidFill>
                  <a:srgbClr val="0000FF"/>
                </a:solidFill>
                <a:latin typeface="+mj-lt"/>
              </a:rPr>
              <a:t>Benefits</a:t>
            </a: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5C1C4D1C-CE6F-E2B9-3F18-776E29BE46C1}"/>
              </a:ext>
            </a:extLst>
          </p:cNvPr>
          <p:cNvSpPr txBox="1"/>
          <p:nvPr/>
        </p:nvSpPr>
        <p:spPr>
          <a:xfrm>
            <a:off x="765544" y="748635"/>
            <a:ext cx="11334307" cy="6555641"/>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2200" b="1" dirty="0">
                <a:solidFill>
                  <a:srgbClr val="0000FF"/>
                </a:solidFill>
                <a:effectLst/>
                <a:latin typeface="+mn-lt"/>
                <a:ea typeface="Calibri" panose="020F0502020204030204" pitchFamily="34" charset="0"/>
                <a:cs typeface="Calibri" panose="020F0502020204030204" pitchFamily="34" charset="0"/>
              </a:rPr>
              <a:t>Electronic access – applicants will be able to apply, pay application fees, check application status and receive award documents, all electronically. No need to call or email about application status or to request copies of award documents. Applicants will have direct access to that information through the system and can re-print award documents as needed.</a:t>
            </a:r>
            <a:endParaRPr lang="en-US" sz="2200" b="1" dirty="0">
              <a:solidFill>
                <a:srgbClr val="0000FF"/>
              </a:solidFill>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2200" b="1" dirty="0">
                <a:solidFill>
                  <a:srgbClr val="0000FF"/>
                </a:solidFill>
                <a:effectLst/>
                <a:latin typeface="+mn-lt"/>
                <a:ea typeface="Calibri" panose="020F0502020204030204" pitchFamily="34" charset="0"/>
                <a:cs typeface="Calibri" panose="020F0502020204030204" pitchFamily="34" charset="0"/>
              </a:rPr>
              <a:t> </a:t>
            </a:r>
            <a:endParaRPr lang="en-US" sz="2200" b="1" dirty="0">
              <a:solidFill>
                <a:srgbClr val="0000FF"/>
              </a:solidFill>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solidFill>
                  <a:srgbClr val="0000FF"/>
                </a:solidFill>
                <a:effectLst/>
                <a:latin typeface="+mn-lt"/>
                <a:ea typeface="Calibri" panose="020F0502020204030204" pitchFamily="34" charset="0"/>
                <a:cs typeface="Calibri" panose="020F0502020204030204" pitchFamily="34" charset="0"/>
              </a:rPr>
              <a:t>Quick, secure fee payment – credit card payments will be processed upon application submission and will be encrypted in accordance with the latest security standards. The system will provide an immediate receipt or an invoice if you choose to pay by check. </a:t>
            </a:r>
            <a:endParaRPr lang="en-US" sz="2200" b="1" dirty="0">
              <a:solidFill>
                <a:srgbClr val="0000FF"/>
              </a:solidFill>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2200" b="1" dirty="0">
                <a:solidFill>
                  <a:srgbClr val="0000FF"/>
                </a:solidFill>
                <a:effectLst/>
                <a:latin typeface="+mn-lt"/>
                <a:ea typeface="Calibri" panose="020F0502020204030204" pitchFamily="34" charset="0"/>
                <a:cs typeface="Calibri" panose="020F0502020204030204" pitchFamily="34" charset="0"/>
              </a:rPr>
              <a:t> </a:t>
            </a:r>
            <a:endParaRPr lang="en-US" sz="2200" b="1" dirty="0">
              <a:solidFill>
                <a:srgbClr val="0000FF"/>
              </a:solidFill>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solidFill>
                  <a:srgbClr val="0000FF"/>
                </a:solidFill>
                <a:effectLst/>
                <a:latin typeface="+mn-lt"/>
                <a:ea typeface="Calibri" panose="020F0502020204030204" pitchFamily="34" charset="0"/>
                <a:cs typeface="Calibri" panose="020F0502020204030204" pitchFamily="34" charset="0"/>
              </a:rPr>
              <a:t>Fewer application fee and credit card payment problems – submission in the AMS eliminates fee and payment problems frequently seen with the current process. Because the AMS recognizes the membership status of the government, member governments will automatically be charged the member rate regardless of the membership status of the individual submitting the application. Payments will automatically be matched to the government’s account, avoiding calls and emails about outstanding payments due to misapplication of payments to an individual’s account. </a:t>
            </a:r>
          </a:p>
          <a:p>
            <a:pPr marL="342900" marR="0" lvl="0" indent="-342900">
              <a:spcBef>
                <a:spcPts val="0"/>
              </a:spcBef>
              <a:spcAft>
                <a:spcPts val="0"/>
              </a:spcAft>
              <a:buFont typeface="Symbol" panose="05050102010706020507" pitchFamily="18" charset="2"/>
              <a:buChar char=""/>
            </a:pPr>
            <a:endParaRPr lang="en-US" sz="2200" b="1" dirty="0">
              <a:solidFill>
                <a:srgbClr val="0000FF"/>
              </a:solidFill>
              <a:latin typeface="+mn-lt"/>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b="1" dirty="0">
                <a:solidFill>
                  <a:srgbClr val="0000FF"/>
                </a:solidFill>
                <a:effectLst/>
                <a:latin typeface="+mn-lt"/>
                <a:ea typeface="Calibri" panose="020F0502020204030204" pitchFamily="34" charset="0"/>
                <a:cs typeface="Calibri" panose="020F0502020204030204" pitchFamily="34" charset="0"/>
              </a:rPr>
              <a:t>Up-to-date listing on GFOA’s website of award winners.</a:t>
            </a:r>
            <a:endParaRPr lang="en-US" sz="22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116908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6</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1033705" y="-102089"/>
            <a:ext cx="10127003" cy="584775"/>
          </a:xfrm>
          <a:prstGeom prst="rect">
            <a:avLst/>
          </a:prstGeom>
        </p:spPr>
        <p:txBody>
          <a:bodyPr wrap="none">
            <a:spAutoFit/>
          </a:bodyPr>
          <a:lstStyle/>
          <a:p>
            <a:pPr marR="0" lvl="1">
              <a:spcBef>
                <a:spcPts val="0"/>
              </a:spcBef>
              <a:spcAft>
                <a:spcPts val="0"/>
              </a:spcAft>
            </a:pPr>
            <a:r>
              <a:rPr lang="en-US" sz="3200" b="1" dirty="0">
                <a:solidFill>
                  <a:srgbClr val="0000FF"/>
                </a:solidFill>
                <a:latin typeface="Calibri" panose="020F0502020204030204" pitchFamily="34" charset="0"/>
                <a:ea typeface="Calibri" panose="020F0502020204030204" pitchFamily="34" charset="0"/>
              </a:rPr>
              <a:t>Signing into GFOA’s Awards Management System (AMS)</a:t>
            </a:r>
            <a:endParaRPr lang="en-US" sz="3200" b="1" dirty="0">
              <a:effectLst/>
              <a:latin typeface="Calibri" panose="020F0502020204030204" pitchFamily="34" charset="0"/>
              <a:ea typeface="Calibri" panose="020F0502020204030204" pitchFamily="34" charset="0"/>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CCFB702D-7DBA-90CF-508F-E7B07DA3712B}"/>
              </a:ext>
            </a:extLst>
          </p:cNvPr>
          <p:cNvSpPr txBox="1"/>
          <p:nvPr/>
        </p:nvSpPr>
        <p:spPr>
          <a:xfrm>
            <a:off x="3046576" y="3156740"/>
            <a:ext cx="6110242" cy="523220"/>
          </a:xfrm>
          <a:prstGeom prst="rect">
            <a:avLst/>
          </a:prstGeom>
          <a:noFill/>
        </p:spPr>
        <p:txBody>
          <a:bodyPr wrap="square">
            <a:spAutoFit/>
          </a:bodyPr>
          <a:lstStyle/>
          <a:p>
            <a:r>
              <a:rPr lang="en-US" sz="2800" b="1" u="sng" dirty="0">
                <a:solidFill>
                  <a:srgbClr val="0000EE"/>
                </a:solidFill>
                <a:effectLst/>
                <a:latin typeface="Calibri" panose="020F0502020204030204" pitchFamily="34" charset="0"/>
                <a:ea typeface="Calibri" panose="020F0502020204030204" pitchFamily="34" charset="0"/>
                <a:hlinkClick r:id="rId2"/>
              </a:rPr>
              <a:t>https://youtu.be/e4GrBPAdxCI</a:t>
            </a:r>
            <a:endParaRPr lang="en-US" sz="2800" b="1" dirty="0"/>
          </a:p>
        </p:txBody>
      </p:sp>
    </p:spTree>
    <p:extLst>
      <p:ext uri="{BB962C8B-B14F-4D97-AF65-F5344CB8AC3E}">
        <p14:creationId xmlns:p14="http://schemas.microsoft.com/office/powerpoint/2010/main" val="371995280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39901-D8D5-CDB1-24AD-D5FC484E22D7}"/>
              </a:ext>
            </a:extLst>
          </p:cNvPr>
          <p:cNvSpPr>
            <a:spLocks noGrp="1"/>
          </p:cNvSpPr>
          <p:nvPr>
            <p:ph idx="1"/>
          </p:nvPr>
        </p:nvSpPr>
        <p:spPr/>
        <p:txBody>
          <a:bodyPr/>
          <a:lstStyle/>
          <a:p>
            <a:r>
              <a:rPr lang="en-US" b="1" dirty="0">
                <a:solidFill>
                  <a:srgbClr val="0000FF"/>
                </a:solidFill>
                <a:latin typeface="+mn-lt"/>
              </a:rPr>
              <a:t>Two URLs:</a:t>
            </a:r>
          </a:p>
          <a:p>
            <a:pPr lvl="1"/>
            <a:r>
              <a:rPr lang="en-US" b="1" dirty="0">
                <a:solidFill>
                  <a:srgbClr val="0000FF"/>
                </a:solidFill>
                <a:latin typeface="+mn-lt"/>
              </a:rPr>
              <a:t>Forms page: lf.gfoa.org/Forms</a:t>
            </a:r>
          </a:p>
          <a:p>
            <a:pPr lvl="2"/>
            <a:r>
              <a:rPr lang="en-US" b="1" dirty="0">
                <a:solidFill>
                  <a:srgbClr val="0000FF"/>
                </a:solidFill>
                <a:latin typeface="+mn-lt"/>
              </a:rPr>
              <a:t>Submit application, request extension</a:t>
            </a:r>
          </a:p>
          <a:p>
            <a:pPr lvl="1"/>
            <a:r>
              <a:rPr lang="en-US" b="1" dirty="0">
                <a:solidFill>
                  <a:srgbClr val="0000FF"/>
                </a:solidFill>
                <a:latin typeface="+mn-lt"/>
              </a:rPr>
              <a:t>Repository: lf.gfoa.org/Laserfiche</a:t>
            </a:r>
          </a:p>
          <a:p>
            <a:pPr lvl="2"/>
            <a:r>
              <a:rPr lang="en-US" b="1" dirty="0">
                <a:solidFill>
                  <a:srgbClr val="0000FF"/>
                </a:solidFill>
                <a:latin typeface="+mn-lt"/>
              </a:rPr>
              <a:t>Retrieve result documents</a:t>
            </a:r>
          </a:p>
          <a:p>
            <a:r>
              <a:rPr lang="en-US" b="1" dirty="0">
                <a:solidFill>
                  <a:srgbClr val="0000FF"/>
                </a:solidFill>
                <a:latin typeface="+mn-lt"/>
              </a:rPr>
              <a:t>Username is always number, with a -1,-2, or -3 at the end</a:t>
            </a:r>
          </a:p>
          <a:p>
            <a:r>
              <a:rPr lang="en-US" b="1" dirty="0">
                <a:solidFill>
                  <a:srgbClr val="0000FF"/>
                </a:solidFill>
                <a:latin typeface="+mn-lt"/>
              </a:rPr>
              <a:t>Receive an email on October 16</a:t>
            </a:r>
            <a:r>
              <a:rPr lang="en-US" b="1" baseline="30000" dirty="0">
                <a:solidFill>
                  <a:srgbClr val="0000FF"/>
                </a:solidFill>
                <a:latin typeface="+mn-lt"/>
              </a:rPr>
              <a:t>th</a:t>
            </a:r>
            <a:r>
              <a:rPr lang="en-US" b="1" dirty="0">
                <a:solidFill>
                  <a:srgbClr val="0000FF"/>
                </a:solidFill>
                <a:latin typeface="+mn-lt"/>
              </a:rPr>
              <a:t> containing your Username and prompting to reset a password.</a:t>
            </a:r>
          </a:p>
        </p:txBody>
      </p:sp>
      <p:sp>
        <p:nvSpPr>
          <p:cNvPr id="6" name="Rectangle 5">
            <a:extLst>
              <a:ext uri="{FF2B5EF4-FFF2-40B4-BE49-F238E27FC236}">
                <a16:creationId xmlns:a16="http://schemas.microsoft.com/office/drawing/2014/main" id="{726D7ED9-87AB-2BC4-2C3D-AA3CB56E3FD2}"/>
              </a:ext>
            </a:extLst>
          </p:cNvPr>
          <p:cNvSpPr/>
          <p:nvPr/>
        </p:nvSpPr>
        <p:spPr>
          <a:xfrm>
            <a:off x="3798170" y="-142351"/>
            <a:ext cx="3920625" cy="584775"/>
          </a:xfrm>
          <a:prstGeom prst="rect">
            <a:avLst/>
          </a:prstGeom>
        </p:spPr>
        <p:txBody>
          <a:bodyPr wrap="none">
            <a:spAutoFit/>
          </a:bodyPr>
          <a:lstStyle/>
          <a:p>
            <a:pPr marR="0" lvl="1">
              <a:spcBef>
                <a:spcPts val="0"/>
              </a:spcBef>
              <a:spcAft>
                <a:spcPts val="0"/>
              </a:spcAft>
            </a:pPr>
            <a:r>
              <a:rPr lang="en-US" sz="3200" b="1" dirty="0">
                <a:solidFill>
                  <a:srgbClr val="0000FF"/>
                </a:solidFill>
                <a:latin typeface="Calibri" panose="020F0502020204030204" pitchFamily="34" charset="0"/>
                <a:ea typeface="Calibri" panose="020F0502020204030204" pitchFamily="34" charset="0"/>
              </a:rPr>
              <a:t>Links to Remember</a:t>
            </a:r>
            <a:endParaRPr lang="en-US" sz="32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9858975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08141166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9</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3562544" y="-89617"/>
            <a:ext cx="5676169" cy="584775"/>
          </a:xfrm>
          <a:prstGeom prst="rect">
            <a:avLst/>
          </a:prstGeom>
        </p:spPr>
        <p:txBody>
          <a:bodyPr wrap="none">
            <a:spAutoFit/>
          </a:bodyPr>
          <a:lstStyle/>
          <a:p>
            <a:pPr marR="0" lvl="0">
              <a:spcBef>
                <a:spcPts val="0"/>
              </a:spcBef>
              <a:spcAft>
                <a:spcPts val="0"/>
              </a:spcAft>
            </a:pPr>
            <a:r>
              <a:rPr lang="en-US" sz="3200" b="1" dirty="0">
                <a:solidFill>
                  <a:srgbClr val="0000FF"/>
                </a:solidFill>
                <a:effectLst/>
                <a:latin typeface="Calibri" panose="020F0502020204030204" pitchFamily="34" charset="0"/>
                <a:ea typeface="Times New Roman" panose="02020603050405020304" pitchFamily="18" charset="0"/>
              </a:rPr>
              <a:t>Navigating the AMS Forms Page </a:t>
            </a:r>
            <a:endParaRPr lang="en-US" sz="3200" dirty="0">
              <a:effectLst/>
              <a:latin typeface="Calibri" panose="020F0502020204030204" pitchFamily="34" charset="0"/>
              <a:ea typeface="Calibri" panose="020F0502020204030204" pitchFamily="34" charset="0"/>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3AD9C782-0632-EA8C-2C60-41B15DFCCEED}"/>
              </a:ext>
            </a:extLst>
          </p:cNvPr>
          <p:cNvSpPr txBox="1"/>
          <p:nvPr/>
        </p:nvSpPr>
        <p:spPr>
          <a:xfrm>
            <a:off x="3785418" y="3167390"/>
            <a:ext cx="6110242" cy="523220"/>
          </a:xfrm>
          <a:prstGeom prst="rect">
            <a:avLst/>
          </a:prstGeom>
          <a:noFill/>
        </p:spPr>
        <p:txBody>
          <a:bodyPr wrap="square">
            <a:spAutoFit/>
          </a:bodyPr>
          <a:lstStyle/>
          <a:p>
            <a:r>
              <a:rPr lang="en-US" sz="2800" b="1" u="sng" dirty="0">
                <a:solidFill>
                  <a:srgbClr val="0000EE"/>
                </a:solidFill>
                <a:effectLst/>
                <a:latin typeface="Calibri" panose="020F0502020204030204" pitchFamily="34" charset="0"/>
                <a:ea typeface="Calibri" panose="020F0502020204030204" pitchFamily="34" charset="0"/>
                <a:hlinkClick r:id="rId2"/>
              </a:rPr>
              <a:t>https://youtu.be/8P5uEv8ZYys</a:t>
            </a:r>
            <a:endParaRPr lang="en-US" sz="2800" b="1" dirty="0"/>
          </a:p>
        </p:txBody>
      </p:sp>
    </p:spTree>
    <p:extLst>
      <p:ext uri="{BB962C8B-B14F-4D97-AF65-F5344CB8AC3E}">
        <p14:creationId xmlns:p14="http://schemas.microsoft.com/office/powerpoint/2010/main" val="3678772144"/>
      </p:ext>
    </p:extLst>
  </p:cSld>
  <p:clrMapOvr>
    <a:masterClrMapping/>
  </p:clrMapOvr>
  <p:transition spd="slow">
    <p:wipe/>
  </p:transition>
</p:sld>
</file>

<file path=ppt/theme/theme1.xml><?xml version="1.0" encoding="utf-8"?>
<a:theme xmlns:a="http://schemas.openxmlformats.org/drawingml/2006/main" name="GFOA Presenation Template_2014.09.10">
  <a:themeElements>
    <a:clrScheme name="GFOA Website Colors">
      <a:dk1>
        <a:sysClr val="windowText" lastClr="000000"/>
      </a:dk1>
      <a:lt1>
        <a:sysClr val="window" lastClr="FFFFFF"/>
      </a:lt1>
      <a:dk2>
        <a:srgbClr val="1F497D"/>
      </a:dk2>
      <a:lt2>
        <a:srgbClr val="EEECE1"/>
      </a:lt2>
      <a:accent1>
        <a:srgbClr val="004E95"/>
      </a:accent1>
      <a:accent2>
        <a:srgbClr val="16E6B6"/>
      </a:accent2>
      <a:accent3>
        <a:srgbClr val="FFD800"/>
      </a:accent3>
      <a:accent4>
        <a:srgbClr val="EDEBE8"/>
      </a:accent4>
      <a:accent5>
        <a:srgbClr val="3ACDE8"/>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f230781-6b11-4dde-9492-f75e5364cae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A9F6C69BC8AD49A9CE2001ACB86502" ma:contentTypeVersion="12" ma:contentTypeDescription="Create a new document." ma:contentTypeScope="" ma:versionID="c26569d922f9cec0370380600efd4533">
  <xsd:schema xmlns:xsd="http://www.w3.org/2001/XMLSchema" xmlns:xs="http://www.w3.org/2001/XMLSchema" xmlns:p="http://schemas.microsoft.com/office/2006/metadata/properties" xmlns:ns3="0f230781-6b11-4dde-9492-f75e5364caeb" xmlns:ns4="e31959cb-ac4c-42c0-bcd6-ffd416be0fe6" targetNamespace="http://schemas.microsoft.com/office/2006/metadata/properties" ma:root="true" ma:fieldsID="cbe72c7fbbfcb07fdee004afdbf6426f" ns3:_="" ns4:_="">
    <xsd:import namespace="0f230781-6b11-4dde-9492-f75e5364caeb"/>
    <xsd:import namespace="e31959cb-ac4c-42c0-bcd6-ffd416be0fe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230781-6b11-4dde-9492-f75e5364ca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31959cb-ac4c-42c0-bcd6-ffd416be0fe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BCF25C-1829-4870-A60F-B8DCFEC7B8F3}">
  <ds:schemaRefs>
    <ds:schemaRef ds:uri="http://schemas.microsoft.com/sharepoint/v3/contenttype/forms"/>
  </ds:schemaRefs>
</ds:datastoreItem>
</file>

<file path=customXml/itemProps2.xml><?xml version="1.0" encoding="utf-8"?>
<ds:datastoreItem xmlns:ds="http://schemas.openxmlformats.org/officeDocument/2006/customXml" ds:itemID="{BE0F2891-9BA2-479E-B7FE-F4E9E7EE36B1}">
  <ds:schemaRefs>
    <ds:schemaRef ds:uri="http://schemas.microsoft.com/office/2006/documentManagement/types"/>
    <ds:schemaRef ds:uri="http://purl.org/dc/elements/1.1/"/>
    <ds:schemaRef ds:uri="http://schemas.microsoft.com/office/2006/metadata/properties"/>
    <ds:schemaRef ds:uri="0f230781-6b11-4dde-9492-f75e5364caeb"/>
    <ds:schemaRef ds:uri="http://purl.org/dc/terms/"/>
    <ds:schemaRef ds:uri="http://schemas.openxmlformats.org/package/2006/metadata/core-properties"/>
    <ds:schemaRef ds:uri="http://purl.org/dc/dcmitype/"/>
    <ds:schemaRef ds:uri="http://schemas.microsoft.com/office/infopath/2007/PartnerControls"/>
    <ds:schemaRef ds:uri="e31959cb-ac4c-42c0-bcd6-ffd416be0fe6"/>
    <ds:schemaRef ds:uri="http://www.w3.org/XML/1998/namespace"/>
  </ds:schemaRefs>
</ds:datastoreItem>
</file>

<file path=customXml/itemProps3.xml><?xml version="1.0" encoding="utf-8"?>
<ds:datastoreItem xmlns:ds="http://schemas.openxmlformats.org/officeDocument/2006/customXml" ds:itemID="{3FB9D7E6-5F62-4984-9C3E-4A00632A4E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230781-6b11-4dde-9492-f75e5364caeb"/>
    <ds:schemaRef ds:uri="e31959cb-ac4c-42c0-bcd6-ffd416be0f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16140</TotalTime>
  <Words>916</Words>
  <Application>Microsoft Office PowerPoint</Application>
  <PresentationFormat>Widescreen</PresentationFormat>
  <Paragraphs>128</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Book Antiqua</vt:lpstr>
      <vt:lpstr>Calibri</vt:lpstr>
      <vt:lpstr>Courier New</vt:lpstr>
      <vt:lpstr>Helvetica</vt:lpstr>
      <vt:lpstr>Lato</vt:lpstr>
      <vt:lpstr>Symbol</vt:lpstr>
      <vt:lpstr>Wingdings</vt:lpstr>
      <vt:lpstr>GFOA Presenation Template_2014.09.10</vt:lpstr>
      <vt:lpstr>PowerPoint Presentation</vt:lpstr>
      <vt:lpstr>Instructors</vt:lpstr>
      <vt:lpstr>PowerPoint Presentation</vt:lpstr>
      <vt:lpstr>PowerPoint Presentation</vt:lpstr>
      <vt:lpstr>PowerPoint Presentation</vt:lpstr>
      <vt:lpstr>PowerPoint Presentation</vt:lpstr>
      <vt:lpstr>PowerPoint Presentation</vt:lpstr>
      <vt:lpstr>Questions?</vt:lpstr>
      <vt:lpstr>PowerPoint Presentation</vt:lpstr>
      <vt:lpstr>Content of Forms Page  </vt:lpstr>
      <vt:lpstr>Questions?</vt:lpstr>
      <vt:lpstr>PowerPoint Presentation</vt:lpstr>
      <vt:lpstr>PowerPoint Presentation</vt:lpstr>
      <vt:lpstr>Questions?</vt:lpstr>
      <vt:lpstr>PowerPoint Presentation</vt:lpstr>
      <vt:lpstr>Extensions (continued)</vt:lpstr>
      <vt:lpstr>Questions?</vt:lpstr>
      <vt:lpstr>PowerPoint Presentation</vt:lpstr>
      <vt:lpstr>PowerPoint Presentation</vt:lpstr>
      <vt:lpstr>Questions?</vt:lpstr>
      <vt:lpstr>PowerPoint Presentation</vt:lpstr>
      <vt:lpstr>PowerPoint Presentation</vt:lpstr>
      <vt:lpstr>Questions?</vt:lpstr>
      <vt:lpstr>Final Comments</vt:lpstr>
    </vt:vector>
  </TitlesOfParts>
  <Company>Moody's Economy.com,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Outlook</dc:title>
  <dc:creator>Zach Wittig</dc:creator>
  <cp:lastModifiedBy>John Fishbein</cp:lastModifiedBy>
  <cp:revision>1020</cp:revision>
  <cp:lastPrinted>2021-08-16T17:12:07Z</cp:lastPrinted>
  <dcterms:created xsi:type="dcterms:W3CDTF">2010-02-21T19:17:32Z</dcterms:created>
  <dcterms:modified xsi:type="dcterms:W3CDTF">2023-10-11T17:00:28Z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0x010100A1A9F6C69BC8AD49A9CE2001ACB86502</vt:lpwstr>
  </property>
</Properties>
</file>