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92" r:id="rId3"/>
    <p:sldId id="293" r:id="rId4"/>
    <p:sldId id="294" r:id="rId5"/>
    <p:sldId id="269" r:id="rId6"/>
    <p:sldId id="287" r:id="rId7"/>
    <p:sldId id="307" r:id="rId8"/>
    <p:sldId id="288" r:id="rId9"/>
    <p:sldId id="291" r:id="rId10"/>
    <p:sldId id="276" r:id="rId11"/>
    <p:sldId id="304" r:id="rId12"/>
    <p:sldId id="278" r:id="rId13"/>
    <p:sldId id="279" r:id="rId14"/>
    <p:sldId id="306" r:id="rId15"/>
    <p:sldId id="308" r:id="rId16"/>
    <p:sldId id="283" r:id="rId17"/>
    <p:sldId id="290" r:id="rId18"/>
    <p:sldId id="284" r:id="rId19"/>
    <p:sldId id="285" r:id="rId20"/>
    <p:sldId id="286" r:id="rId21"/>
    <p:sldId id="295" r:id="rId22"/>
    <p:sldId id="296" r:id="rId23"/>
    <p:sldId id="297" r:id="rId24"/>
    <p:sldId id="298" r:id="rId25"/>
    <p:sldId id="299" r:id="rId26"/>
    <p:sldId id="300" r:id="rId27"/>
    <p:sldId id="301" r:id="rId28"/>
    <p:sldId id="302" r:id="rId29"/>
    <p:sldId id="303" r:id="rId30"/>
    <p:sldId id="310"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32F27D-D713-1D34-21EE-A81484F646F1}" name="Jeanna Sieving" initials="JS" userId="S::JeannaSieving@cityofferndale.org::730212b5-2cbf-472f-8764-96974370e0f4" providerId="AD"/>
  <p188:author id="{6B5375A1-8644-A10A-5ECF-22464A915D16}" name="Greg Hansen" initials="GH" userId="S::GregHansen@cityofferndale.org::5afb5579-797d-4043-86d0-72d307e611c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rke Salminen" initials="SS" lastIdx="0" clrIdx="0">
    <p:extLst>
      <p:ext uri="{19B8F6BF-5375-455C-9EA6-DF929625EA0E}">
        <p15:presenceInfo xmlns:p15="http://schemas.microsoft.com/office/powerpoint/2012/main" userId="S::SirkeSalminen@cityofferndale.org::d0b8aac5-2159-4370-9cce-98581b9d49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3936"/>
    <a:srgbClr val="8D9D5E"/>
    <a:srgbClr val="85A3B7"/>
    <a:srgbClr val="AFCDB1"/>
    <a:srgbClr val="C79D56"/>
    <a:srgbClr val="FF0000"/>
    <a:srgbClr val="2E2923"/>
    <a:srgbClr val="00B050"/>
    <a:srgbClr val="CFDBE3"/>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06" autoAdjust="0"/>
  </p:normalViewPr>
  <p:slideViewPr>
    <p:cSldViewPr>
      <p:cViewPr varScale="1">
        <p:scale>
          <a:sx n="112" d="100"/>
          <a:sy n="112" d="100"/>
        </p:scale>
        <p:origin x="492" y="96"/>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EC6-46CA-9480-3DCEB32FE024}"/>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EC6-46CA-9480-3DCEB32FE024}"/>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DEC6-46CA-9480-3DCEB32FE024}"/>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DEC6-46CA-9480-3DCEB32FE024}"/>
              </c:ext>
            </c:extLst>
          </c:dPt>
          <c:dLbls>
            <c:delete val="1"/>
          </c:dLbls>
          <c:cat>
            <c:strRef>
              <c:f>Sheet1!$E$69:$E$72</c:f>
              <c:strCache>
                <c:ptCount val="4"/>
                <c:pt idx="0">
                  <c:v>PROPERTY TAX </c:v>
                </c:pt>
                <c:pt idx="1">
                  <c:v>SALES TAX</c:v>
                </c:pt>
                <c:pt idx="2">
                  <c:v>UTILITY TAX</c:v>
                </c:pt>
                <c:pt idx="3">
                  <c:v>SOLID WASTE TAX</c:v>
                </c:pt>
              </c:strCache>
            </c:strRef>
          </c:cat>
          <c:val>
            <c:numRef>
              <c:f>Sheet1!$F$69:$F$72</c:f>
              <c:numCache>
                <c:formatCode>"$"#,##0_);[Red]\("$"#,##0\)</c:formatCode>
                <c:ptCount val="4"/>
                <c:pt idx="0">
                  <c:v>2000000</c:v>
                </c:pt>
                <c:pt idx="1">
                  <c:v>4000000</c:v>
                </c:pt>
                <c:pt idx="2">
                  <c:v>1000000</c:v>
                </c:pt>
                <c:pt idx="3">
                  <c:v>3380000</c:v>
                </c:pt>
              </c:numCache>
            </c:numRef>
          </c:val>
          <c:extLst>
            <c:ext xmlns:c16="http://schemas.microsoft.com/office/drawing/2014/chart" uri="{C3380CC4-5D6E-409C-BE32-E72D297353CC}">
              <c16:uniqueId val="{00000008-DEC6-46CA-9480-3DCEB32FE024}"/>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61C5132-FFA3-4B02-9F09-22FCF40EFA74}" type="datetimeFigureOut">
              <a:rPr lang="en-US" smtClean="0"/>
              <a:t>11/1/2023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B6E42C9-243F-4DC5-AFF6-9D56B5FA9D63}" type="datetimeFigureOut">
              <a:rPr lang="en-US" smtClean="0"/>
              <a:t>11/1/2023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158CC734-A32E-4337-9B5A-093B118DF76F}" type="datetime1">
              <a:rPr lang="en-US" smtClean="0"/>
              <a:t>11/1/2023</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7BCC5914-ED49-46CD-9C82-5A7FE74F3546}" type="datetime1">
              <a:rPr lang="en-US" smtClean="0"/>
              <a:t>11/1/2023</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A62371DF-EE32-46F5-BF1C-7FFC0063BF58}" type="datetime1">
              <a:rPr lang="en-US" smtClean="0"/>
              <a:t>11/1/2023</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FFADEB5B-119C-4C27-AC49-699247E9C2C3}" type="datetime1">
              <a:rPr lang="en-US" smtClean="0"/>
              <a:t>11/1/2023</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C82D9527-2B41-4109-A910-99F8220C3B67}" type="datetime1">
              <a:rPr lang="en-US" smtClean="0"/>
              <a:t>11/1/2023</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47743A18-B382-43B5-B2A0-F90B702C2EC1}" type="datetime1">
              <a:rPr lang="en-US" smtClean="0"/>
              <a:t>11/1/2023</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E00108CA-97DD-4D06-87F8-DE243A01080C}" type="datetime1">
              <a:rPr lang="en-US" smtClean="0"/>
              <a:t>11/1/2023</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AA21530E-E424-47AB-8A5B-510BFACD9CEF}" type="datetime1">
              <a:rPr lang="en-US" smtClean="0"/>
              <a:t>11/1/2023</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04E76E7E-45EB-4347-8A53-B7A0D1DA8475}" type="datetime1">
              <a:rPr lang="en-US" smtClean="0"/>
              <a:t>11/1/2023</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63EBEB3C-ECE5-4E33-9911-276605A06469}" type="datetime1">
              <a:rPr lang="en-US" smtClean="0"/>
              <a:t>11/1/2023</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hyperlink" Target="https://www.flickr.com/photos/141573413@N04/27443174192/" TargetMode="Externa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4114800"/>
            <a:ext cx="7696198" cy="1158446"/>
          </a:xfrm>
        </p:spPr>
        <p:txBody>
          <a:bodyPr/>
          <a:lstStyle/>
          <a:p>
            <a:r>
              <a:rPr lang="en-US" dirty="0"/>
              <a:t>Property Tax</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- 4</a:t>
            </a:r>
          </a:p>
        </p:txBody>
      </p:sp>
      <p:sp>
        <p:nvSpPr>
          <p:cNvPr id="3" name="Content Placeholder 2"/>
          <p:cNvSpPr>
            <a:spLocks noGrp="1"/>
          </p:cNvSpPr>
          <p:nvPr>
            <p:ph idx="1"/>
          </p:nvPr>
        </p:nvSpPr>
        <p:spPr>
          <a:xfrm>
            <a:off x="838200" y="685800"/>
            <a:ext cx="10210800" cy="5257800"/>
          </a:xfrm>
        </p:spPr>
        <p:txBody>
          <a:bodyPr>
            <a:normAutofit fontScale="92500"/>
          </a:bodyPr>
          <a:lstStyle/>
          <a:p>
            <a:pPr lvl="1"/>
            <a:r>
              <a:rPr lang="en-US" dirty="0">
                <a:solidFill>
                  <a:schemeClr val="bg2"/>
                </a:solidFill>
              </a:rPr>
              <a:t>		</a:t>
            </a:r>
          </a:p>
          <a:p>
            <a:pPr lvl="8"/>
            <a:r>
              <a:rPr lang="en-US" sz="4600" b="1" dirty="0">
                <a:solidFill>
                  <a:schemeClr val="bg2"/>
                </a:solidFill>
              </a:rPr>
              <a:t>  Core Revenue</a:t>
            </a:r>
          </a:p>
          <a:p>
            <a:pPr lvl="8"/>
            <a:r>
              <a:rPr lang="en-US" sz="4600" b="1" dirty="0">
                <a:solidFill>
                  <a:schemeClr val="bg2"/>
                </a:solidFill>
              </a:rPr>
              <a:t> </a:t>
            </a:r>
            <a:r>
              <a:rPr lang="en-US" sz="3200" b="1" dirty="0">
                <a:solidFill>
                  <a:schemeClr val="bg2"/>
                </a:solidFill>
              </a:rPr>
              <a:t>2024</a:t>
            </a:r>
            <a:r>
              <a:rPr lang="en-US" sz="4600" b="1" dirty="0">
                <a:solidFill>
                  <a:schemeClr val="bg2"/>
                </a:solidFill>
              </a:rPr>
              <a:t> </a:t>
            </a:r>
            <a:r>
              <a:rPr lang="en-US" sz="3200" b="1" dirty="0">
                <a:solidFill>
                  <a:schemeClr val="bg2"/>
                </a:solidFill>
              </a:rPr>
              <a:t>Regular Levy Request</a:t>
            </a:r>
          </a:p>
          <a:p>
            <a:pPr marL="228600" lvl="1" indent="0">
              <a:buNone/>
            </a:pPr>
            <a:r>
              <a:rPr lang="en-US" sz="3200" dirty="0">
                <a:solidFill>
                  <a:schemeClr val="bg2"/>
                </a:solidFill>
              </a:rPr>
              <a:t>	   </a:t>
            </a:r>
            <a:endParaRPr lang="en-US" sz="3400" dirty="0">
              <a:solidFill>
                <a:schemeClr val="bg2"/>
              </a:solidFill>
            </a:endParaRPr>
          </a:p>
          <a:p>
            <a:pPr marL="228600" lvl="1" indent="0">
              <a:buNone/>
            </a:pPr>
            <a:r>
              <a:rPr lang="en-US" sz="3400" dirty="0">
                <a:solidFill>
                  <a:schemeClr val="bg2"/>
                </a:solidFill>
              </a:rPr>
              <a:t>2023 levy plus 1% =             			$2,028,300.70</a:t>
            </a:r>
          </a:p>
          <a:p>
            <a:pPr marL="228600" lvl="1" indent="0">
              <a:buNone/>
            </a:pPr>
            <a:r>
              <a:rPr lang="en-US" sz="3400" dirty="0">
                <a:solidFill>
                  <a:schemeClr val="bg2"/>
                </a:solidFill>
              </a:rPr>
              <a:t>New Construction =                    		       51,424.81</a:t>
            </a:r>
          </a:p>
          <a:p>
            <a:pPr marL="228600" lvl="1" indent="0">
              <a:buNone/>
            </a:pPr>
            <a:r>
              <a:rPr lang="en-US" sz="3400" dirty="0">
                <a:solidFill>
                  <a:schemeClr val="bg2"/>
                </a:solidFill>
              </a:rPr>
              <a:t>State Assessed Property </a:t>
            </a:r>
            <a:r>
              <a:rPr lang="en-US" sz="3400" dirty="0">
                <a:solidFill>
                  <a:srgbClr val="FF0000"/>
                </a:solidFill>
              </a:rPr>
              <a:t>Previous Year</a:t>
            </a:r>
            <a:r>
              <a:rPr lang="en-US" sz="3400" dirty="0">
                <a:solidFill>
                  <a:schemeClr val="bg2"/>
                </a:solidFill>
              </a:rPr>
              <a:t> =        </a:t>
            </a:r>
            <a:r>
              <a:rPr lang="en-US" sz="3400" dirty="0">
                <a:solidFill>
                  <a:srgbClr val="FF0000"/>
                </a:solidFill>
              </a:rPr>
              <a:t>582.19</a:t>
            </a:r>
          </a:p>
          <a:p>
            <a:pPr marL="228600" lvl="1" indent="0">
              <a:buNone/>
            </a:pPr>
            <a:r>
              <a:rPr lang="en-US" sz="3400" dirty="0">
                <a:solidFill>
                  <a:schemeClr val="bg2"/>
                </a:solidFill>
              </a:rPr>
              <a:t>Refund Amount = 			    		         </a:t>
            </a:r>
            <a:r>
              <a:rPr lang="en-US" sz="3400" u="sng" dirty="0">
                <a:solidFill>
                  <a:schemeClr val="bg2"/>
                </a:solidFill>
              </a:rPr>
              <a:t>8664.05</a:t>
            </a:r>
          </a:p>
          <a:p>
            <a:pPr marL="228600" lvl="1" indent="0">
              <a:buNone/>
            </a:pPr>
            <a:r>
              <a:rPr lang="en-US" sz="3400" dirty="0">
                <a:solidFill>
                  <a:schemeClr val="bg2"/>
                </a:solidFill>
              </a:rPr>
              <a:t>Total Levy Request =            		       $2,088,971.75</a:t>
            </a:r>
          </a:p>
          <a:p>
            <a:pPr lvl="1"/>
            <a:endParaRPr lang="en-US" sz="3600" dirty="0">
              <a:solidFill>
                <a:schemeClr val="bg2"/>
              </a:solidFill>
            </a:endParaRPr>
          </a:p>
          <a:p>
            <a:pPr lvl="2"/>
            <a:endParaRPr lang="en-US" sz="3000" dirty="0">
              <a:solidFill>
                <a:schemeClr val="bg2"/>
              </a:solidFill>
            </a:endParaRPr>
          </a:p>
          <a:p>
            <a:endParaRPr lang="en-US" dirty="0">
              <a:solidFill>
                <a:schemeClr val="bg2"/>
              </a:solidFill>
            </a:endParaRPr>
          </a:p>
        </p:txBody>
      </p:sp>
      <p:sp>
        <p:nvSpPr>
          <p:cNvPr id="4" name="Slide Number Placeholder 3">
            <a:extLst>
              <a:ext uri="{FF2B5EF4-FFF2-40B4-BE49-F238E27FC236}">
                <a16:creationId xmlns:a16="http://schemas.microsoft.com/office/drawing/2014/main" id="{D060F2D1-5FDB-4A54-876F-B110DA2492C4}"/>
              </a:ext>
            </a:extLst>
          </p:cNvPr>
          <p:cNvSpPr>
            <a:spLocks noGrp="1"/>
          </p:cNvSpPr>
          <p:nvPr>
            <p:ph type="sldNum" sz="quarter" idx="12"/>
          </p:nvPr>
        </p:nvSpPr>
        <p:spPr/>
        <p:txBody>
          <a:bodyPr/>
          <a:lstStyle/>
          <a:p>
            <a:fld id="{B13333A4-2EF1-4B79-B68C-AB20E66B4822}" type="slidenum">
              <a:rPr lang="en-US" smtClean="0"/>
              <a:t>10</a:t>
            </a:fld>
            <a:endParaRPr lang="en-US"/>
          </a:p>
        </p:txBody>
      </p:sp>
    </p:spTree>
    <p:extLst>
      <p:ext uri="{BB962C8B-B14F-4D97-AF65-F5344CB8AC3E}">
        <p14:creationId xmlns:p14="http://schemas.microsoft.com/office/powerpoint/2010/main" val="216808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- 4</a:t>
            </a:r>
          </a:p>
        </p:txBody>
      </p:sp>
      <p:sp>
        <p:nvSpPr>
          <p:cNvPr id="3" name="Content Placeholder 2"/>
          <p:cNvSpPr>
            <a:spLocks noGrp="1"/>
          </p:cNvSpPr>
          <p:nvPr>
            <p:ph idx="1"/>
          </p:nvPr>
        </p:nvSpPr>
        <p:spPr>
          <a:xfrm>
            <a:off x="838200" y="685800"/>
            <a:ext cx="10210800" cy="5257800"/>
          </a:xfrm>
        </p:spPr>
        <p:txBody>
          <a:bodyPr>
            <a:normAutofit lnSpcReduction="10000"/>
          </a:bodyPr>
          <a:lstStyle/>
          <a:p>
            <a:pPr lvl="1"/>
            <a:r>
              <a:rPr lang="en-US" dirty="0">
                <a:solidFill>
                  <a:schemeClr val="bg2"/>
                </a:solidFill>
              </a:rPr>
              <a:t>		</a:t>
            </a:r>
          </a:p>
          <a:p>
            <a:pPr lvl="8"/>
            <a:r>
              <a:rPr lang="en-US" sz="4600" b="1" dirty="0">
                <a:solidFill>
                  <a:schemeClr val="bg2"/>
                </a:solidFill>
              </a:rPr>
              <a:t>  Core Revenue</a:t>
            </a:r>
          </a:p>
          <a:p>
            <a:pPr lvl="8"/>
            <a:r>
              <a:rPr lang="en-US" sz="4600" b="1" dirty="0">
                <a:solidFill>
                  <a:schemeClr val="bg2"/>
                </a:solidFill>
              </a:rPr>
              <a:t> </a:t>
            </a:r>
            <a:r>
              <a:rPr lang="en-US" sz="3200" b="1" dirty="0">
                <a:solidFill>
                  <a:schemeClr val="bg2"/>
                </a:solidFill>
              </a:rPr>
              <a:t>2024</a:t>
            </a:r>
            <a:r>
              <a:rPr lang="en-US" sz="4600" b="1" dirty="0">
                <a:solidFill>
                  <a:schemeClr val="bg2"/>
                </a:solidFill>
              </a:rPr>
              <a:t> </a:t>
            </a:r>
            <a:r>
              <a:rPr lang="en-US" sz="3200" b="1" dirty="0">
                <a:solidFill>
                  <a:schemeClr val="bg2"/>
                </a:solidFill>
              </a:rPr>
              <a:t>Regular Levy Request</a:t>
            </a:r>
          </a:p>
          <a:p>
            <a:pPr marL="228600" lvl="1" indent="0">
              <a:buNone/>
            </a:pPr>
            <a:r>
              <a:rPr lang="en-US" sz="3200" dirty="0">
                <a:solidFill>
                  <a:schemeClr val="bg2"/>
                </a:solidFill>
              </a:rPr>
              <a:t>	   </a:t>
            </a:r>
            <a:endParaRPr lang="en-US" sz="3400" dirty="0">
              <a:solidFill>
                <a:schemeClr val="bg2"/>
              </a:solidFill>
            </a:endParaRPr>
          </a:p>
          <a:p>
            <a:pPr marL="228600" lvl="1" indent="0">
              <a:buNone/>
            </a:pPr>
            <a:r>
              <a:rPr lang="en-US" sz="3400" dirty="0">
                <a:solidFill>
                  <a:schemeClr val="bg2"/>
                </a:solidFill>
              </a:rPr>
              <a:t>       2023 levy (</a:t>
            </a:r>
            <a:r>
              <a:rPr lang="en-US" sz="3400" i="1" dirty="0">
                <a:solidFill>
                  <a:schemeClr val="bg2"/>
                </a:solidFill>
              </a:rPr>
              <a:t>without</a:t>
            </a:r>
            <a:r>
              <a:rPr lang="en-US" sz="3400" dirty="0">
                <a:solidFill>
                  <a:schemeClr val="bg2"/>
                </a:solidFill>
              </a:rPr>
              <a:t> 1%) =      $2,008,218.51</a:t>
            </a:r>
          </a:p>
          <a:p>
            <a:pPr marL="228600" lvl="1" indent="0">
              <a:buNone/>
            </a:pPr>
            <a:r>
              <a:rPr lang="en-US" sz="3400" dirty="0">
                <a:solidFill>
                  <a:schemeClr val="bg2"/>
                </a:solidFill>
              </a:rPr>
              <a:t>       New Construction =                     51,424.81</a:t>
            </a:r>
          </a:p>
          <a:p>
            <a:pPr marL="228600" lvl="1" indent="0">
              <a:buNone/>
            </a:pPr>
            <a:r>
              <a:rPr lang="en-US" sz="3400" dirty="0">
                <a:solidFill>
                  <a:schemeClr val="bg2"/>
                </a:solidFill>
              </a:rPr>
              <a:t>       State Assessed Property </a:t>
            </a:r>
            <a:r>
              <a:rPr lang="en-US" sz="3400" dirty="0">
                <a:solidFill>
                  <a:srgbClr val="FF0000"/>
                </a:solidFill>
              </a:rPr>
              <a:t>PY</a:t>
            </a:r>
            <a:r>
              <a:rPr lang="en-US" sz="3400" dirty="0">
                <a:solidFill>
                  <a:schemeClr val="bg2"/>
                </a:solidFill>
              </a:rPr>
              <a:t> =          </a:t>
            </a:r>
            <a:r>
              <a:rPr lang="en-US" sz="3400" dirty="0">
                <a:solidFill>
                  <a:srgbClr val="FF0000"/>
                </a:solidFill>
              </a:rPr>
              <a:t>582.19</a:t>
            </a:r>
          </a:p>
          <a:p>
            <a:pPr marL="228600" lvl="1" indent="0">
              <a:buNone/>
            </a:pPr>
            <a:r>
              <a:rPr lang="en-US" sz="3400" dirty="0">
                <a:solidFill>
                  <a:schemeClr val="bg2"/>
                </a:solidFill>
              </a:rPr>
              <a:t>       Refund Amount = 			     </a:t>
            </a:r>
            <a:r>
              <a:rPr lang="en-US" sz="3400" u="sng" dirty="0">
                <a:solidFill>
                  <a:schemeClr val="bg2"/>
                </a:solidFill>
              </a:rPr>
              <a:t>8664.05</a:t>
            </a:r>
          </a:p>
          <a:p>
            <a:pPr marL="228600" lvl="1" indent="0">
              <a:buNone/>
            </a:pPr>
            <a:r>
              <a:rPr lang="en-US" sz="3400" dirty="0">
                <a:solidFill>
                  <a:schemeClr val="bg2"/>
                </a:solidFill>
              </a:rPr>
              <a:t>       Total Levy Request =            $2,068,889.56</a:t>
            </a:r>
          </a:p>
          <a:p>
            <a:pPr lvl="1"/>
            <a:endParaRPr lang="en-US" sz="3600" dirty="0">
              <a:solidFill>
                <a:schemeClr val="bg2"/>
              </a:solidFill>
            </a:endParaRPr>
          </a:p>
          <a:p>
            <a:pPr lvl="2"/>
            <a:endParaRPr lang="en-US" sz="3000" dirty="0">
              <a:solidFill>
                <a:schemeClr val="bg2"/>
              </a:solidFill>
            </a:endParaRPr>
          </a:p>
          <a:p>
            <a:endParaRPr lang="en-US" dirty="0">
              <a:solidFill>
                <a:schemeClr val="bg2"/>
              </a:solidFill>
            </a:endParaRPr>
          </a:p>
        </p:txBody>
      </p:sp>
      <p:sp>
        <p:nvSpPr>
          <p:cNvPr id="4" name="Slide Number Placeholder 3">
            <a:extLst>
              <a:ext uri="{FF2B5EF4-FFF2-40B4-BE49-F238E27FC236}">
                <a16:creationId xmlns:a16="http://schemas.microsoft.com/office/drawing/2014/main" id="{D060F2D1-5FDB-4A54-876F-B110DA2492C4}"/>
              </a:ext>
            </a:extLst>
          </p:cNvPr>
          <p:cNvSpPr>
            <a:spLocks noGrp="1"/>
          </p:cNvSpPr>
          <p:nvPr>
            <p:ph type="sldNum" sz="quarter" idx="12"/>
          </p:nvPr>
        </p:nvSpPr>
        <p:spPr/>
        <p:txBody>
          <a:bodyPr/>
          <a:lstStyle/>
          <a:p>
            <a:fld id="{B13333A4-2EF1-4B79-B68C-AB20E66B4822}" type="slidenum">
              <a:rPr lang="en-US" smtClean="0"/>
              <a:t>11</a:t>
            </a:fld>
            <a:endParaRPr lang="en-US"/>
          </a:p>
        </p:txBody>
      </p:sp>
    </p:spTree>
    <p:extLst>
      <p:ext uri="{BB962C8B-B14F-4D97-AF65-F5344CB8AC3E}">
        <p14:creationId xmlns:p14="http://schemas.microsoft.com/office/powerpoint/2010/main" val="82194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- 4</a:t>
            </a:r>
          </a:p>
        </p:txBody>
      </p:sp>
      <p:sp>
        <p:nvSpPr>
          <p:cNvPr id="3" name="Content Placeholder 2"/>
          <p:cNvSpPr>
            <a:spLocks noGrp="1"/>
          </p:cNvSpPr>
          <p:nvPr>
            <p:ph idx="1"/>
          </p:nvPr>
        </p:nvSpPr>
        <p:spPr>
          <a:xfrm>
            <a:off x="838200" y="457200"/>
            <a:ext cx="10210800" cy="5486400"/>
          </a:xfrm>
        </p:spPr>
        <p:txBody>
          <a:bodyPr>
            <a:normAutofit fontScale="40000" lnSpcReduction="20000"/>
          </a:bodyPr>
          <a:lstStyle/>
          <a:p>
            <a:pPr lvl="1"/>
            <a:r>
              <a:rPr lang="en-US" dirty="0">
                <a:solidFill>
                  <a:schemeClr val="bg2"/>
                </a:solidFill>
              </a:rPr>
              <a:t>		</a:t>
            </a:r>
          </a:p>
          <a:p>
            <a:pPr lvl="8"/>
            <a:r>
              <a:rPr lang="en-US" sz="4600" b="1" dirty="0">
                <a:solidFill>
                  <a:schemeClr val="bg2"/>
                </a:solidFill>
              </a:rPr>
              <a:t>                </a:t>
            </a:r>
            <a:r>
              <a:rPr lang="en-US" sz="7600" b="1" dirty="0">
                <a:solidFill>
                  <a:schemeClr val="bg2"/>
                </a:solidFill>
              </a:rPr>
              <a:t>Levy Lid</a:t>
            </a:r>
          </a:p>
          <a:p>
            <a:pPr marL="0" lvl="8" indent="0" algn="ctr">
              <a:buNone/>
            </a:pPr>
            <a:r>
              <a:rPr lang="en-US" sz="7600" b="1" dirty="0">
                <a:solidFill>
                  <a:schemeClr val="bg2"/>
                </a:solidFill>
              </a:rPr>
              <a:t>1% or rate of inflation (whichever is lower) </a:t>
            </a:r>
          </a:p>
          <a:p>
            <a:pPr lvl="8"/>
            <a:endParaRPr lang="en-US" sz="3200" b="1" dirty="0">
              <a:solidFill>
                <a:schemeClr val="bg2"/>
              </a:solidFill>
            </a:endParaRPr>
          </a:p>
          <a:p>
            <a:pPr marL="228600" lvl="1" indent="0">
              <a:buNone/>
            </a:pPr>
            <a:r>
              <a:rPr lang="en-US" sz="5800" dirty="0">
                <a:solidFill>
                  <a:schemeClr val="bg2"/>
                </a:solidFill>
              </a:rPr>
              <a:t>Inflation means the percentage change in the Implicit Price</a:t>
            </a:r>
          </a:p>
          <a:p>
            <a:pPr marL="228600" lvl="1" indent="0">
              <a:buNone/>
            </a:pPr>
            <a:r>
              <a:rPr lang="en-US" sz="5800" dirty="0">
                <a:solidFill>
                  <a:schemeClr val="bg2"/>
                </a:solidFill>
              </a:rPr>
              <a:t>Deflator for personal consumption expenditures (IPD)   RCW 84.55.005.</a:t>
            </a:r>
          </a:p>
          <a:p>
            <a:pPr marL="228600" lvl="1" indent="0">
              <a:buNone/>
            </a:pPr>
            <a:endParaRPr lang="en-US" sz="5800" dirty="0">
              <a:solidFill>
                <a:schemeClr val="bg2"/>
              </a:solidFill>
            </a:endParaRPr>
          </a:p>
          <a:p>
            <a:pPr marL="228600" lvl="1" indent="0">
              <a:buNone/>
            </a:pPr>
            <a:r>
              <a:rPr lang="en-US" sz="5800" dirty="0">
                <a:solidFill>
                  <a:schemeClr val="bg2"/>
                </a:solidFill>
              </a:rPr>
              <a:t>IPD is a figure compiled by the </a:t>
            </a:r>
          </a:p>
          <a:p>
            <a:pPr marL="228600" lvl="1" indent="0">
              <a:buNone/>
            </a:pPr>
            <a:r>
              <a:rPr lang="en-US" sz="5800" dirty="0">
                <a:solidFill>
                  <a:schemeClr val="bg2"/>
                </a:solidFill>
              </a:rPr>
              <a:t>Bureau of Economic Analysis </a:t>
            </a:r>
          </a:p>
          <a:p>
            <a:pPr marL="228600" lvl="1" indent="0">
              <a:buNone/>
            </a:pPr>
            <a:r>
              <a:rPr lang="en-US" sz="5800" dirty="0">
                <a:solidFill>
                  <a:schemeClr val="bg2"/>
                </a:solidFill>
              </a:rPr>
              <a:t>(BEA) used to measure inflation.</a:t>
            </a:r>
          </a:p>
          <a:p>
            <a:pPr marL="228600" lvl="1" indent="0">
              <a:buNone/>
            </a:pPr>
            <a:endParaRPr lang="en-US" sz="5800" dirty="0">
              <a:solidFill>
                <a:schemeClr val="bg2"/>
              </a:solidFill>
            </a:endParaRPr>
          </a:p>
          <a:p>
            <a:pPr marL="228600" lvl="1" indent="0">
              <a:buNone/>
            </a:pPr>
            <a:r>
              <a:rPr lang="en-US" sz="5800" dirty="0">
                <a:solidFill>
                  <a:schemeClr val="bg2"/>
                </a:solidFill>
              </a:rPr>
              <a:t>For 2024, IPD is 3.670% </a:t>
            </a:r>
          </a:p>
          <a:p>
            <a:pPr marL="228600" lvl="1" indent="0">
              <a:buNone/>
            </a:pPr>
            <a:r>
              <a:rPr lang="en-US" sz="3400" dirty="0">
                <a:solidFill>
                  <a:schemeClr val="bg2"/>
                </a:solidFill>
              </a:rPr>
              <a:t>        </a:t>
            </a:r>
          </a:p>
          <a:p>
            <a:pPr lvl="1"/>
            <a:endParaRPr lang="en-US" sz="3600" dirty="0">
              <a:solidFill>
                <a:schemeClr val="bg2"/>
              </a:solidFill>
            </a:endParaRPr>
          </a:p>
          <a:p>
            <a:pPr lvl="2"/>
            <a:endParaRPr lang="en-US" sz="3000" dirty="0">
              <a:solidFill>
                <a:schemeClr val="bg2"/>
              </a:solidFill>
            </a:endParaRPr>
          </a:p>
          <a:p>
            <a:endParaRPr lang="en-US" dirty="0">
              <a:solidFill>
                <a:schemeClr val="bg2"/>
              </a:solidFill>
            </a:endParaRPr>
          </a:p>
        </p:txBody>
      </p:sp>
      <p:sp>
        <p:nvSpPr>
          <p:cNvPr id="4" name="Slide Number Placeholder 3">
            <a:extLst>
              <a:ext uri="{FF2B5EF4-FFF2-40B4-BE49-F238E27FC236}">
                <a16:creationId xmlns:a16="http://schemas.microsoft.com/office/drawing/2014/main" id="{D060F2D1-5FDB-4A54-876F-B110DA2492C4}"/>
              </a:ext>
            </a:extLst>
          </p:cNvPr>
          <p:cNvSpPr>
            <a:spLocks noGrp="1"/>
          </p:cNvSpPr>
          <p:nvPr>
            <p:ph type="sldNum" sz="quarter" idx="12"/>
          </p:nvPr>
        </p:nvSpPr>
        <p:spPr/>
        <p:txBody>
          <a:bodyPr/>
          <a:lstStyle/>
          <a:p>
            <a:fld id="{B13333A4-2EF1-4B79-B68C-AB20E66B4822}" type="slidenum">
              <a:rPr lang="en-US" smtClean="0"/>
              <a:t>12</a:t>
            </a:fld>
            <a:endParaRPr lang="en-US"/>
          </a:p>
        </p:txBody>
      </p:sp>
      <p:pic>
        <p:nvPicPr>
          <p:cNvPr id="8" name="Picture 7" descr="A graph showing a growing bar&#10;&#10;Description automatically generated with medium confidence">
            <a:extLst>
              <a:ext uri="{FF2B5EF4-FFF2-40B4-BE49-F238E27FC236}">
                <a16:creationId xmlns:a16="http://schemas.microsoft.com/office/drawing/2014/main" id="{628DEDFB-8B81-1374-4603-7000FE74A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722786"/>
            <a:ext cx="6352699" cy="3601814"/>
          </a:xfrm>
          <a:prstGeom prst="rect">
            <a:avLst/>
          </a:prstGeom>
        </p:spPr>
      </p:pic>
    </p:spTree>
    <p:extLst>
      <p:ext uri="{BB962C8B-B14F-4D97-AF65-F5344CB8AC3E}">
        <p14:creationId xmlns:p14="http://schemas.microsoft.com/office/powerpoint/2010/main" val="428950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- 4</a:t>
            </a:r>
          </a:p>
        </p:txBody>
      </p:sp>
      <p:sp>
        <p:nvSpPr>
          <p:cNvPr id="3" name="Content Placeholder 2"/>
          <p:cNvSpPr>
            <a:spLocks noGrp="1"/>
          </p:cNvSpPr>
          <p:nvPr>
            <p:ph idx="1"/>
          </p:nvPr>
        </p:nvSpPr>
        <p:spPr>
          <a:xfrm>
            <a:off x="838200" y="685800"/>
            <a:ext cx="10210800" cy="5257800"/>
          </a:xfrm>
        </p:spPr>
        <p:txBody>
          <a:bodyPr>
            <a:normAutofit fontScale="47500" lnSpcReduction="20000"/>
          </a:bodyPr>
          <a:lstStyle/>
          <a:p>
            <a:pPr lvl="1"/>
            <a:r>
              <a:rPr lang="en-US" dirty="0">
                <a:solidFill>
                  <a:schemeClr val="bg2"/>
                </a:solidFill>
              </a:rPr>
              <a:t>		</a:t>
            </a:r>
          </a:p>
          <a:p>
            <a:pPr lvl="8"/>
            <a:r>
              <a:rPr lang="en-US" sz="4600" b="1" dirty="0">
                <a:solidFill>
                  <a:schemeClr val="bg2"/>
                </a:solidFill>
              </a:rPr>
              <a:t>                </a:t>
            </a:r>
            <a:r>
              <a:rPr lang="en-US" sz="7600" b="1" dirty="0">
                <a:solidFill>
                  <a:schemeClr val="bg2"/>
                </a:solidFill>
              </a:rPr>
              <a:t>Levy Lid</a:t>
            </a:r>
          </a:p>
          <a:p>
            <a:pPr lvl="8"/>
            <a:r>
              <a:rPr lang="en-US" sz="7600" b="1" dirty="0">
                <a:solidFill>
                  <a:schemeClr val="bg2"/>
                </a:solidFill>
              </a:rPr>
              <a:t>1% or rate of inflation</a:t>
            </a:r>
          </a:p>
          <a:p>
            <a:pPr lvl="8"/>
            <a:r>
              <a:rPr lang="en-US" sz="7600" b="1" dirty="0">
                <a:solidFill>
                  <a:schemeClr val="bg2"/>
                </a:solidFill>
              </a:rPr>
              <a:t>  (whichever is lower)</a:t>
            </a:r>
          </a:p>
          <a:p>
            <a:pPr lvl="8"/>
            <a:r>
              <a:rPr lang="en-US" sz="7600" b="1" dirty="0">
                <a:solidFill>
                  <a:schemeClr val="bg2"/>
                </a:solidFill>
              </a:rPr>
              <a:t>        Exception</a:t>
            </a:r>
          </a:p>
          <a:p>
            <a:pPr lvl="8"/>
            <a:r>
              <a:rPr lang="en-US" sz="7600" b="1" dirty="0">
                <a:solidFill>
                  <a:schemeClr val="bg2"/>
                </a:solidFill>
              </a:rPr>
              <a:t> </a:t>
            </a:r>
          </a:p>
          <a:p>
            <a:pPr lvl="8"/>
            <a:endParaRPr lang="en-US" sz="3200" b="1" dirty="0">
              <a:solidFill>
                <a:schemeClr val="bg2"/>
              </a:solidFill>
            </a:endParaRPr>
          </a:p>
          <a:p>
            <a:pPr marL="228600" lvl="1" indent="0">
              <a:buNone/>
            </a:pPr>
            <a:r>
              <a:rPr lang="en-US" sz="5800" dirty="0">
                <a:solidFill>
                  <a:schemeClr val="bg2"/>
                </a:solidFill>
              </a:rPr>
              <a:t>If the IPD is below 1%, the City may adopt a</a:t>
            </a:r>
          </a:p>
          <a:p>
            <a:pPr marL="228600" lvl="1" indent="0">
              <a:buNone/>
            </a:pPr>
            <a:r>
              <a:rPr lang="en-US" sz="5800" dirty="0">
                <a:solidFill>
                  <a:schemeClr val="bg2"/>
                </a:solidFill>
              </a:rPr>
              <a:t>resolution of “substantial need” to increase the levy</a:t>
            </a:r>
          </a:p>
          <a:p>
            <a:pPr marL="228600" lvl="1" indent="0">
              <a:buNone/>
            </a:pPr>
            <a:r>
              <a:rPr lang="en-US" sz="5800" dirty="0">
                <a:solidFill>
                  <a:schemeClr val="bg2"/>
                </a:solidFill>
              </a:rPr>
              <a:t>amount to the 1% limit.</a:t>
            </a:r>
          </a:p>
          <a:p>
            <a:pPr marL="228600" lvl="1" indent="0">
              <a:buNone/>
            </a:pPr>
            <a:endParaRPr lang="en-US" sz="5800" dirty="0">
              <a:solidFill>
                <a:schemeClr val="bg2"/>
              </a:solidFill>
            </a:endParaRPr>
          </a:p>
          <a:p>
            <a:pPr marL="228600" lvl="1" indent="0">
              <a:buNone/>
            </a:pPr>
            <a:r>
              <a:rPr lang="en-US" sz="3400" dirty="0">
                <a:solidFill>
                  <a:schemeClr val="bg2"/>
                </a:solidFill>
              </a:rPr>
              <a:t>        </a:t>
            </a:r>
          </a:p>
          <a:p>
            <a:pPr lvl="1"/>
            <a:endParaRPr lang="en-US" sz="3600" dirty="0">
              <a:solidFill>
                <a:schemeClr val="bg2"/>
              </a:solidFill>
            </a:endParaRPr>
          </a:p>
          <a:p>
            <a:pPr lvl="2"/>
            <a:endParaRPr lang="en-US" sz="3000" dirty="0">
              <a:solidFill>
                <a:schemeClr val="bg2"/>
              </a:solidFill>
            </a:endParaRPr>
          </a:p>
          <a:p>
            <a:endParaRPr lang="en-US" dirty="0">
              <a:solidFill>
                <a:schemeClr val="bg2"/>
              </a:solidFill>
            </a:endParaRPr>
          </a:p>
        </p:txBody>
      </p:sp>
      <p:sp>
        <p:nvSpPr>
          <p:cNvPr id="4" name="Slide Number Placeholder 3">
            <a:extLst>
              <a:ext uri="{FF2B5EF4-FFF2-40B4-BE49-F238E27FC236}">
                <a16:creationId xmlns:a16="http://schemas.microsoft.com/office/drawing/2014/main" id="{D060F2D1-5FDB-4A54-876F-B110DA2492C4}"/>
              </a:ext>
            </a:extLst>
          </p:cNvPr>
          <p:cNvSpPr>
            <a:spLocks noGrp="1"/>
          </p:cNvSpPr>
          <p:nvPr>
            <p:ph type="sldNum" sz="quarter" idx="12"/>
          </p:nvPr>
        </p:nvSpPr>
        <p:spPr/>
        <p:txBody>
          <a:bodyPr/>
          <a:lstStyle/>
          <a:p>
            <a:fld id="{B13333A4-2EF1-4B79-B68C-AB20E66B4822}" type="slidenum">
              <a:rPr lang="en-US" smtClean="0"/>
              <a:t>13</a:t>
            </a:fld>
            <a:endParaRPr lang="en-US"/>
          </a:p>
        </p:txBody>
      </p:sp>
    </p:spTree>
    <p:extLst>
      <p:ext uri="{BB962C8B-B14F-4D97-AF65-F5344CB8AC3E}">
        <p14:creationId xmlns:p14="http://schemas.microsoft.com/office/powerpoint/2010/main" val="3354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r>
              <a:rPr lang="en-US" sz="4000" b="1" dirty="0">
                <a:solidFill>
                  <a:schemeClr val="bg2"/>
                </a:solidFill>
              </a:rPr>
              <a:t>Increase per Household for 1% limit</a:t>
            </a:r>
            <a:br>
              <a:rPr lang="en-US" sz="4000" b="1" dirty="0">
                <a:solidFill>
                  <a:schemeClr val="bg2"/>
                </a:solidFill>
              </a:rPr>
            </a:br>
            <a:r>
              <a:rPr lang="en-US" sz="1400" b="1" dirty="0">
                <a:solidFill>
                  <a:schemeClr val="bg2"/>
                </a:solidFill>
              </a:rPr>
              <a:t>	           			</a:t>
            </a:r>
            <a:r>
              <a:rPr lang="en-US" sz="2800" b="1" dirty="0">
                <a:solidFill>
                  <a:schemeClr val="bg2"/>
                </a:solidFill>
              </a:rPr>
              <a:t>$20,082.19</a:t>
            </a:r>
            <a:endParaRPr lang="en-US" sz="1400" dirty="0"/>
          </a:p>
        </p:txBody>
      </p:sp>
      <p:sp>
        <p:nvSpPr>
          <p:cNvPr id="3" name="Content Placeholder 2"/>
          <p:cNvSpPr>
            <a:spLocks noGrp="1"/>
          </p:cNvSpPr>
          <p:nvPr>
            <p:ph idx="1"/>
          </p:nvPr>
        </p:nvSpPr>
        <p:spPr/>
        <p:txBody>
          <a:bodyPr>
            <a:normAutofit fontScale="25000" lnSpcReduction="20000"/>
          </a:bodyPr>
          <a:lstStyle/>
          <a:p>
            <a:pPr lvl="1"/>
            <a:r>
              <a:rPr lang="en-US" dirty="0">
                <a:solidFill>
                  <a:schemeClr val="bg2"/>
                </a:solidFill>
              </a:rPr>
              <a:t>		</a:t>
            </a:r>
            <a:r>
              <a:rPr lang="en-US" b="1" dirty="0">
                <a:solidFill>
                  <a:schemeClr val="bg2"/>
                </a:solidFill>
              </a:rPr>
              <a:t>		                   </a:t>
            </a:r>
          </a:p>
          <a:p>
            <a:pPr marL="502920" lvl="2" indent="0">
              <a:buNone/>
            </a:pPr>
            <a:r>
              <a:rPr lang="en-US" sz="8000" b="1" dirty="0">
                <a:solidFill>
                  <a:schemeClr val="bg2"/>
                </a:solidFill>
              </a:rPr>
              <a:t>Assessed Value: 	                	Additional Annual Tax:</a:t>
            </a:r>
            <a:r>
              <a:rPr lang="en-US" sz="5600" b="1" dirty="0">
                <a:solidFill>
                  <a:schemeClr val="bg2"/>
                </a:solidFill>
              </a:rPr>
              <a:t>	 </a:t>
            </a:r>
          </a:p>
          <a:p>
            <a:pPr lvl="2"/>
            <a:endParaRPr lang="en-US" sz="8000" b="1" dirty="0">
              <a:solidFill>
                <a:schemeClr val="bg2"/>
              </a:solidFill>
            </a:endParaRPr>
          </a:p>
          <a:p>
            <a:pPr lvl="2"/>
            <a:r>
              <a:rPr lang="en-US" sz="8800" b="1" dirty="0">
                <a:solidFill>
                  <a:schemeClr val="bg2"/>
                </a:solidFill>
              </a:rPr>
              <a:t>$400k					$2.37			</a:t>
            </a:r>
          </a:p>
          <a:p>
            <a:pPr lvl="2"/>
            <a:r>
              <a:rPr lang="en-US" sz="8800" b="1" dirty="0">
                <a:solidFill>
                  <a:schemeClr val="bg2"/>
                </a:solidFill>
              </a:rPr>
              <a:t>$450k					$2.67			</a:t>
            </a:r>
          </a:p>
          <a:p>
            <a:pPr lvl="2"/>
            <a:r>
              <a:rPr lang="en-US" sz="8800" b="1" dirty="0">
                <a:solidFill>
                  <a:schemeClr val="bg2"/>
                </a:solidFill>
              </a:rPr>
              <a:t>$500k					$2.97</a:t>
            </a:r>
          </a:p>
          <a:p>
            <a:pPr lvl="2"/>
            <a:r>
              <a:rPr lang="en-US" sz="8800" b="1" dirty="0">
                <a:solidFill>
                  <a:schemeClr val="bg2"/>
                </a:solidFill>
              </a:rPr>
              <a:t>$550k   					$3.26</a:t>
            </a:r>
          </a:p>
          <a:p>
            <a:pPr lvl="2"/>
            <a:r>
              <a:rPr lang="en-US" sz="8800" b="1" dirty="0">
                <a:solidFill>
                  <a:schemeClr val="bg2"/>
                </a:solidFill>
              </a:rPr>
              <a:t>$600k 					$3.56				</a:t>
            </a:r>
          </a:p>
          <a:p>
            <a:pPr lvl="2"/>
            <a:r>
              <a:rPr lang="en-US" sz="8800" b="1" dirty="0">
                <a:solidFill>
                  <a:schemeClr val="bg2"/>
                </a:solidFill>
              </a:rPr>
              <a:t>$650k					$3.86			</a:t>
            </a:r>
          </a:p>
          <a:p>
            <a:pPr lvl="2"/>
            <a:r>
              <a:rPr lang="en-US" sz="8800" b="1" dirty="0">
                <a:solidFill>
                  <a:schemeClr val="bg2"/>
                </a:solidFill>
              </a:rPr>
              <a:t>$700k					$4.16			</a:t>
            </a:r>
          </a:p>
          <a:p>
            <a:pPr lvl="2"/>
            <a:r>
              <a:rPr lang="en-US" sz="8800" b="1" dirty="0">
                <a:solidFill>
                  <a:schemeClr val="bg2"/>
                </a:solidFill>
              </a:rPr>
              <a:t>$750k					$4.45			</a:t>
            </a:r>
          </a:p>
          <a:p>
            <a:pPr lvl="2"/>
            <a:r>
              <a:rPr lang="en-US" sz="8800" b="1" dirty="0">
                <a:solidFill>
                  <a:schemeClr val="bg2"/>
                </a:solidFill>
              </a:rPr>
              <a:t>$800k					$4.75			</a:t>
            </a:r>
          </a:p>
          <a:p>
            <a:pPr lvl="2"/>
            <a:r>
              <a:rPr lang="en-US" sz="8800" b="1" dirty="0">
                <a:solidFill>
                  <a:schemeClr val="bg2"/>
                </a:solidFill>
              </a:rPr>
              <a:t>$850k					$5.05</a:t>
            </a:r>
          </a:p>
          <a:p>
            <a:pPr lvl="1"/>
            <a:r>
              <a:rPr lang="en-US" sz="3000" b="1" dirty="0">
                <a:solidFill>
                  <a:schemeClr val="bg2"/>
                </a:solidFill>
              </a:rPr>
              <a:t>		</a:t>
            </a:r>
            <a:r>
              <a:rPr lang="en-US" sz="3000" dirty="0">
                <a:solidFill>
                  <a:schemeClr val="bg2"/>
                </a:solidFill>
              </a:rPr>
              <a:t>		</a:t>
            </a:r>
          </a:p>
          <a:p>
            <a:endParaRPr lang="en-US" dirty="0">
              <a:solidFill>
                <a:schemeClr val="bg2"/>
              </a:solidFill>
            </a:endParaRPr>
          </a:p>
        </p:txBody>
      </p:sp>
      <p:sp>
        <p:nvSpPr>
          <p:cNvPr id="4" name="Slide Number Placeholder 3">
            <a:extLst>
              <a:ext uri="{FF2B5EF4-FFF2-40B4-BE49-F238E27FC236}">
                <a16:creationId xmlns:a16="http://schemas.microsoft.com/office/drawing/2014/main" id="{D060F2D1-5FDB-4A54-876F-B110DA2492C4}"/>
              </a:ext>
            </a:extLst>
          </p:cNvPr>
          <p:cNvSpPr>
            <a:spLocks noGrp="1"/>
          </p:cNvSpPr>
          <p:nvPr>
            <p:ph type="sldNum" sz="quarter" idx="12"/>
          </p:nvPr>
        </p:nvSpPr>
        <p:spPr/>
        <p:txBody>
          <a:bodyPr/>
          <a:lstStyle/>
          <a:p>
            <a:fld id="{B13333A4-2EF1-4B79-B68C-AB20E66B4822}" type="slidenum">
              <a:rPr lang="en-US" smtClean="0"/>
              <a:t>14</a:t>
            </a:fld>
            <a:endParaRPr lang="en-US"/>
          </a:p>
        </p:txBody>
      </p:sp>
    </p:spTree>
    <p:extLst>
      <p:ext uri="{BB962C8B-B14F-4D97-AF65-F5344CB8AC3E}">
        <p14:creationId xmlns:p14="http://schemas.microsoft.com/office/powerpoint/2010/main" val="226645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600" lvl="1" indent="0">
              <a:buNone/>
            </a:pPr>
            <a:r>
              <a:rPr lang="en-US" sz="3600" b="1" dirty="0">
                <a:solidFill>
                  <a:schemeClr val="bg2"/>
                </a:solidFill>
              </a:rPr>
              <a:t>Increase per Household for 1% limit &amp; full refund</a:t>
            </a:r>
            <a:br>
              <a:rPr lang="en-US" sz="3600" b="1" dirty="0">
                <a:solidFill>
                  <a:schemeClr val="bg2"/>
                </a:solidFill>
              </a:rPr>
            </a:br>
            <a:r>
              <a:rPr lang="en-US" sz="3200" b="1" dirty="0">
                <a:solidFill>
                  <a:schemeClr val="bg2"/>
                </a:solidFill>
              </a:rPr>
              <a:t>	           		</a:t>
            </a:r>
            <a:r>
              <a:rPr lang="en-US" sz="3100" b="1" dirty="0">
                <a:solidFill>
                  <a:schemeClr val="bg2"/>
                </a:solidFill>
              </a:rPr>
              <a:t>$28,746.24</a:t>
            </a:r>
            <a:br>
              <a:rPr lang="en-US" sz="2400" b="1" dirty="0">
                <a:solidFill>
                  <a:schemeClr val="bg2"/>
                </a:solidFill>
              </a:rPr>
            </a:br>
            <a:endParaRPr lang="en-US" dirty="0"/>
          </a:p>
        </p:txBody>
      </p:sp>
      <p:sp>
        <p:nvSpPr>
          <p:cNvPr id="3" name="Content Placeholder 2"/>
          <p:cNvSpPr>
            <a:spLocks noGrp="1"/>
          </p:cNvSpPr>
          <p:nvPr>
            <p:ph idx="1"/>
          </p:nvPr>
        </p:nvSpPr>
        <p:spPr>
          <a:xfrm>
            <a:off x="805774" y="1600200"/>
            <a:ext cx="10515600" cy="4351338"/>
          </a:xfrm>
        </p:spPr>
        <p:txBody>
          <a:bodyPr>
            <a:normAutofit fontScale="85000" lnSpcReduction="20000"/>
          </a:bodyPr>
          <a:lstStyle/>
          <a:p>
            <a:pPr marL="502920" lvl="2" indent="0">
              <a:buNone/>
            </a:pPr>
            <a:r>
              <a:rPr lang="en-US" sz="3400" b="1" dirty="0">
                <a:solidFill>
                  <a:schemeClr val="bg2"/>
                </a:solidFill>
              </a:rPr>
              <a:t>Assessed Value: 	                Additional Annual Tax: </a:t>
            </a:r>
          </a:p>
          <a:p>
            <a:pPr marL="731520" lvl="3" indent="0">
              <a:buNone/>
            </a:pPr>
            <a:r>
              <a:rPr lang="en-US" sz="3100" b="1" dirty="0">
                <a:solidFill>
                  <a:schemeClr val="bg2"/>
                </a:solidFill>
              </a:rPr>
              <a:t>400k					$3.40			</a:t>
            </a:r>
          </a:p>
          <a:p>
            <a:pPr lvl="2"/>
            <a:r>
              <a:rPr lang="en-US" sz="3100" b="1" dirty="0">
                <a:solidFill>
                  <a:schemeClr val="bg2"/>
                </a:solidFill>
              </a:rPr>
              <a:t>$450k					$3.82			</a:t>
            </a:r>
          </a:p>
          <a:p>
            <a:pPr lvl="2"/>
            <a:r>
              <a:rPr lang="en-US" sz="3100" b="1" dirty="0">
                <a:solidFill>
                  <a:schemeClr val="bg2"/>
                </a:solidFill>
              </a:rPr>
              <a:t>$500k					$4.25</a:t>
            </a:r>
          </a:p>
          <a:p>
            <a:pPr lvl="2"/>
            <a:r>
              <a:rPr lang="en-US" sz="3100" b="1" dirty="0">
                <a:solidFill>
                  <a:schemeClr val="bg2"/>
                </a:solidFill>
              </a:rPr>
              <a:t>$550k   				$4.67</a:t>
            </a:r>
          </a:p>
          <a:p>
            <a:pPr lvl="2"/>
            <a:r>
              <a:rPr lang="en-US" sz="3100" b="1" dirty="0">
                <a:solidFill>
                  <a:schemeClr val="bg2"/>
                </a:solidFill>
              </a:rPr>
              <a:t>$600k 					$5.10				</a:t>
            </a:r>
          </a:p>
          <a:p>
            <a:pPr lvl="2"/>
            <a:r>
              <a:rPr lang="en-US" sz="3100" b="1" dirty="0">
                <a:solidFill>
                  <a:schemeClr val="bg2"/>
                </a:solidFill>
              </a:rPr>
              <a:t>$650k					$5.52			</a:t>
            </a:r>
          </a:p>
          <a:p>
            <a:pPr lvl="2"/>
            <a:r>
              <a:rPr lang="en-US" sz="3100" b="1" dirty="0">
                <a:solidFill>
                  <a:schemeClr val="bg2"/>
                </a:solidFill>
              </a:rPr>
              <a:t>$700k					$5.95			</a:t>
            </a:r>
          </a:p>
          <a:p>
            <a:pPr lvl="2"/>
            <a:r>
              <a:rPr lang="en-US" sz="3100" b="1" dirty="0">
                <a:solidFill>
                  <a:schemeClr val="bg2"/>
                </a:solidFill>
              </a:rPr>
              <a:t>$750k					$6.37			</a:t>
            </a:r>
          </a:p>
          <a:p>
            <a:pPr lvl="2"/>
            <a:r>
              <a:rPr lang="en-US" sz="3100" b="1" dirty="0">
                <a:solidFill>
                  <a:schemeClr val="bg2"/>
                </a:solidFill>
              </a:rPr>
              <a:t>$800k					$6.80			</a:t>
            </a:r>
          </a:p>
          <a:p>
            <a:pPr lvl="2"/>
            <a:r>
              <a:rPr lang="en-US" sz="3100" b="1" dirty="0">
                <a:solidFill>
                  <a:schemeClr val="bg2"/>
                </a:solidFill>
              </a:rPr>
              <a:t>$850k					$7.22 		</a:t>
            </a:r>
            <a:r>
              <a:rPr lang="en-US" sz="2800" dirty="0">
                <a:solidFill>
                  <a:schemeClr val="bg2"/>
                </a:solidFill>
              </a:rPr>
              <a:t>		</a:t>
            </a:r>
          </a:p>
          <a:p>
            <a:endParaRPr lang="en-US" dirty="0">
              <a:solidFill>
                <a:schemeClr val="bg2"/>
              </a:solidFill>
            </a:endParaRPr>
          </a:p>
        </p:txBody>
      </p:sp>
      <p:sp>
        <p:nvSpPr>
          <p:cNvPr id="4" name="Slide Number Placeholder 3">
            <a:extLst>
              <a:ext uri="{FF2B5EF4-FFF2-40B4-BE49-F238E27FC236}">
                <a16:creationId xmlns:a16="http://schemas.microsoft.com/office/drawing/2014/main" id="{D060F2D1-5FDB-4A54-876F-B110DA2492C4}"/>
              </a:ext>
            </a:extLst>
          </p:cNvPr>
          <p:cNvSpPr>
            <a:spLocks noGrp="1"/>
          </p:cNvSpPr>
          <p:nvPr>
            <p:ph type="sldNum" sz="quarter" idx="12"/>
          </p:nvPr>
        </p:nvSpPr>
        <p:spPr/>
        <p:txBody>
          <a:bodyPr/>
          <a:lstStyle/>
          <a:p>
            <a:fld id="{B13333A4-2EF1-4B79-B68C-AB20E66B4822}" type="slidenum">
              <a:rPr lang="en-US" smtClean="0"/>
              <a:t>15</a:t>
            </a:fld>
            <a:endParaRPr lang="en-US"/>
          </a:p>
        </p:txBody>
      </p:sp>
    </p:spTree>
    <p:extLst>
      <p:ext uri="{BB962C8B-B14F-4D97-AF65-F5344CB8AC3E}">
        <p14:creationId xmlns:p14="http://schemas.microsoft.com/office/powerpoint/2010/main" val="294163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- 4</a:t>
            </a:r>
          </a:p>
        </p:txBody>
      </p:sp>
      <p:sp>
        <p:nvSpPr>
          <p:cNvPr id="3" name="Content Placeholder 2"/>
          <p:cNvSpPr>
            <a:spLocks noGrp="1"/>
          </p:cNvSpPr>
          <p:nvPr>
            <p:ph idx="1"/>
          </p:nvPr>
        </p:nvSpPr>
        <p:spPr>
          <a:xfrm>
            <a:off x="342900" y="457200"/>
            <a:ext cx="11506200" cy="5486400"/>
          </a:xfrm>
        </p:spPr>
        <p:txBody>
          <a:bodyPr>
            <a:normAutofit fontScale="85000" lnSpcReduction="20000"/>
          </a:bodyPr>
          <a:lstStyle/>
          <a:p>
            <a:pPr marL="228600" lvl="1" indent="0" algn="ctr">
              <a:buNone/>
            </a:pPr>
            <a:r>
              <a:rPr lang="en-US" sz="3400" b="1" dirty="0">
                <a:solidFill>
                  <a:schemeClr val="bg2"/>
                </a:solidFill>
              </a:rPr>
              <a:t>Average Washington State 2-Person Household </a:t>
            </a:r>
            <a:r>
              <a:rPr lang="en-US" sz="1900" b="1" dirty="0">
                <a:solidFill>
                  <a:schemeClr val="bg2"/>
                </a:solidFill>
              </a:rPr>
              <a:t>	           				</a:t>
            </a:r>
            <a:r>
              <a:rPr lang="en-US" sz="2200" b="1" dirty="0">
                <a:solidFill>
                  <a:schemeClr val="bg2"/>
                </a:solidFill>
              </a:rPr>
              <a:t>	</a:t>
            </a:r>
            <a:endParaRPr lang="en-US" sz="1900" b="1" dirty="0">
              <a:solidFill>
                <a:schemeClr val="bg2"/>
              </a:solidFill>
            </a:endParaRPr>
          </a:p>
          <a:p>
            <a:pPr lvl="1"/>
            <a:r>
              <a:rPr lang="en-US" sz="3400" b="1" dirty="0">
                <a:solidFill>
                  <a:schemeClr val="bg2"/>
                </a:solidFill>
              </a:rPr>
              <a:t>Non-essential:				Annual Spending:</a:t>
            </a:r>
          </a:p>
          <a:p>
            <a:pPr lvl="1"/>
            <a:endParaRPr lang="en-US" sz="2800" b="1" dirty="0">
              <a:solidFill>
                <a:schemeClr val="bg2"/>
              </a:solidFill>
            </a:endParaRPr>
          </a:p>
          <a:p>
            <a:pPr lvl="1"/>
            <a:endParaRPr lang="en-US" sz="900" b="1" dirty="0">
              <a:solidFill>
                <a:schemeClr val="bg2"/>
              </a:solidFill>
            </a:endParaRPr>
          </a:p>
          <a:p>
            <a:pPr lvl="6"/>
            <a:r>
              <a:rPr lang="en-US" sz="3400" b="1" dirty="0">
                <a:solidFill>
                  <a:schemeClr val="bg2"/>
                </a:solidFill>
              </a:rPr>
              <a:t>Coffee				$2,200 (monthly $183)</a:t>
            </a:r>
          </a:p>
          <a:p>
            <a:pPr marL="0" lvl="4" indent="0">
              <a:buNone/>
            </a:pPr>
            <a:r>
              <a:rPr lang="en-US" sz="3000" b="1" dirty="0">
                <a:solidFill>
                  <a:schemeClr val="bg2"/>
                </a:solidFill>
              </a:rPr>
              <a:t>    </a:t>
            </a:r>
          </a:p>
          <a:p>
            <a:pPr marL="0" lvl="4" indent="0">
              <a:buNone/>
            </a:pPr>
            <a:r>
              <a:rPr lang="en-US" sz="3400" b="1" dirty="0">
                <a:solidFill>
                  <a:schemeClr val="bg2"/>
                </a:solidFill>
              </a:rPr>
              <a:t>    Streaming Services</a:t>
            </a:r>
            <a:r>
              <a:rPr lang="en-US" sz="3000" b="1" dirty="0">
                <a:solidFill>
                  <a:schemeClr val="bg2"/>
                </a:solidFill>
              </a:rPr>
              <a:t>			</a:t>
            </a:r>
            <a:r>
              <a:rPr lang="en-US" sz="3400" b="1" dirty="0">
                <a:solidFill>
                  <a:schemeClr val="bg2"/>
                </a:solidFill>
              </a:rPr>
              <a:t>$648	 (monthly $54)</a:t>
            </a:r>
            <a:r>
              <a:rPr lang="en-US" sz="3000" b="1" dirty="0">
                <a:solidFill>
                  <a:schemeClr val="bg2"/>
                </a:solidFill>
              </a:rPr>
              <a:t>	</a:t>
            </a:r>
          </a:p>
          <a:p>
            <a:pPr lvl="6"/>
            <a:endParaRPr lang="en-US" sz="3600" b="1" dirty="0">
              <a:solidFill>
                <a:schemeClr val="bg2"/>
              </a:solidFill>
            </a:endParaRPr>
          </a:p>
          <a:p>
            <a:pPr lvl="6"/>
            <a:r>
              <a:rPr lang="en-US" sz="3400" b="1" dirty="0">
                <a:solidFill>
                  <a:schemeClr val="bg2"/>
                </a:solidFill>
              </a:rPr>
              <a:t>Amazon				$2,208 (monthly $184)	</a:t>
            </a:r>
          </a:p>
          <a:p>
            <a:pPr lvl="1"/>
            <a:endParaRPr lang="en-US" sz="3400" b="1" dirty="0">
              <a:solidFill>
                <a:schemeClr val="bg2"/>
              </a:solidFill>
            </a:endParaRPr>
          </a:p>
          <a:p>
            <a:pPr lvl="1"/>
            <a:r>
              <a:rPr lang="en-US" sz="3400" b="1" dirty="0">
                <a:solidFill>
                  <a:schemeClr val="bg2"/>
                </a:solidFill>
              </a:rPr>
              <a:t>Alcohol					$2,248 (monthly $187)</a:t>
            </a:r>
          </a:p>
          <a:p>
            <a:pPr marL="1417320" lvl="6" indent="0">
              <a:buNone/>
            </a:pPr>
            <a:r>
              <a:rPr lang="en-US" sz="3600" b="1" dirty="0">
                <a:solidFill>
                  <a:schemeClr val="bg2"/>
                </a:solidFill>
              </a:rPr>
              <a:t>  </a:t>
            </a:r>
          </a:p>
          <a:p>
            <a:pPr marL="1417320" lvl="6" indent="0">
              <a:buNone/>
            </a:pPr>
            <a:r>
              <a:rPr lang="en-US" sz="3600" b="1" dirty="0">
                <a:solidFill>
                  <a:schemeClr val="bg2"/>
                </a:solidFill>
              </a:rPr>
              <a:t>  </a:t>
            </a:r>
            <a:r>
              <a:rPr lang="en-US" sz="3400" b="1" dirty="0">
                <a:solidFill>
                  <a:schemeClr val="bg2"/>
                </a:solidFill>
              </a:rPr>
              <a:t>Eating Out			$3,934 (monthly $328)</a:t>
            </a:r>
          </a:p>
        </p:txBody>
      </p:sp>
      <p:sp>
        <p:nvSpPr>
          <p:cNvPr id="4" name="Slide Number Placeholder 3">
            <a:extLst>
              <a:ext uri="{FF2B5EF4-FFF2-40B4-BE49-F238E27FC236}">
                <a16:creationId xmlns:a16="http://schemas.microsoft.com/office/drawing/2014/main" id="{D060F2D1-5FDB-4A54-876F-B110DA2492C4}"/>
              </a:ext>
            </a:extLst>
          </p:cNvPr>
          <p:cNvSpPr>
            <a:spLocks noGrp="1"/>
          </p:cNvSpPr>
          <p:nvPr>
            <p:ph type="sldNum" sz="quarter" idx="12"/>
          </p:nvPr>
        </p:nvSpPr>
        <p:spPr/>
        <p:txBody>
          <a:bodyPr/>
          <a:lstStyle/>
          <a:p>
            <a:fld id="{B13333A4-2EF1-4B79-B68C-AB20E66B4822}" type="slidenum">
              <a:rPr lang="en-US" smtClean="0"/>
              <a:t>16</a:t>
            </a:fld>
            <a:endParaRPr lang="en-US"/>
          </a:p>
        </p:txBody>
      </p:sp>
      <p:sp>
        <p:nvSpPr>
          <p:cNvPr id="8" name="TextBox 7">
            <a:extLst>
              <a:ext uri="{FF2B5EF4-FFF2-40B4-BE49-F238E27FC236}">
                <a16:creationId xmlns:a16="http://schemas.microsoft.com/office/drawing/2014/main" id="{4A8BD494-050B-40E2-55BB-42565F6B0AC7}"/>
              </a:ext>
            </a:extLst>
          </p:cNvPr>
          <p:cNvSpPr txBox="1"/>
          <p:nvPr/>
        </p:nvSpPr>
        <p:spPr>
          <a:xfrm>
            <a:off x="5640355" y="2971800"/>
            <a:ext cx="914400" cy="914400"/>
          </a:xfrm>
          <a:prstGeom prst="rect">
            <a:avLst/>
          </a:prstGeom>
          <a:noFill/>
        </p:spPr>
        <p:txBody>
          <a:bodyPr wrap="square" rtlCol="0">
            <a:spAutoFit/>
          </a:bodyPr>
          <a:lstStyle/>
          <a:p>
            <a:endParaRPr lang="en-US" dirty="0"/>
          </a:p>
        </p:txBody>
      </p:sp>
      <p:pic>
        <p:nvPicPr>
          <p:cNvPr id="11" name="Picture 10" descr="Espresso shot pouring into cup">
            <a:extLst>
              <a:ext uri="{FF2B5EF4-FFF2-40B4-BE49-F238E27FC236}">
                <a16:creationId xmlns:a16="http://schemas.microsoft.com/office/drawing/2014/main" id="{A69CFDC0-CD5B-7915-11DD-6565962905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255" y="1896872"/>
            <a:ext cx="1027446" cy="685800"/>
          </a:xfrm>
          <a:prstGeom prst="rect">
            <a:avLst/>
          </a:prstGeom>
        </p:spPr>
      </p:pic>
      <p:pic>
        <p:nvPicPr>
          <p:cNvPr id="13" name="Picture 12" descr="Close-up of popcorn and remote">
            <a:extLst>
              <a:ext uri="{FF2B5EF4-FFF2-40B4-BE49-F238E27FC236}">
                <a16:creationId xmlns:a16="http://schemas.microsoft.com/office/drawing/2014/main" id="{CC5BA936-2BFE-1022-C632-EAEA12EA7E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24400" y="2667000"/>
            <a:ext cx="1027447" cy="685902"/>
          </a:xfrm>
          <a:prstGeom prst="rect">
            <a:avLst/>
          </a:prstGeom>
        </p:spPr>
      </p:pic>
      <p:pic>
        <p:nvPicPr>
          <p:cNvPr id="6" name="Picture 5" descr="A logo of a company&#10;&#10;Description automatically generated">
            <a:extLst>
              <a:ext uri="{FF2B5EF4-FFF2-40B4-BE49-F238E27FC236}">
                <a16:creationId xmlns:a16="http://schemas.microsoft.com/office/drawing/2014/main" id="{E6DBA8EA-1D7F-13A8-E7AA-28619C42D53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91254" y="3616495"/>
            <a:ext cx="1027447" cy="539410"/>
          </a:xfrm>
          <a:prstGeom prst="rect">
            <a:avLst/>
          </a:prstGeom>
        </p:spPr>
      </p:pic>
      <p:pic>
        <p:nvPicPr>
          <p:cNvPr id="12" name="Picture 11" descr="Close-up of wine tasting">
            <a:extLst>
              <a:ext uri="{FF2B5EF4-FFF2-40B4-BE49-F238E27FC236}">
                <a16:creationId xmlns:a16="http://schemas.microsoft.com/office/drawing/2014/main" id="{3EF81F44-9910-BEA9-9A23-2520349183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4600" y="4343400"/>
            <a:ext cx="1099330" cy="733459"/>
          </a:xfrm>
          <a:prstGeom prst="rect">
            <a:avLst/>
          </a:prstGeom>
        </p:spPr>
      </p:pic>
      <p:pic>
        <p:nvPicPr>
          <p:cNvPr id="15" name="Picture 14" descr="Beet veggie burger">
            <a:extLst>
              <a:ext uri="{FF2B5EF4-FFF2-40B4-BE49-F238E27FC236}">
                <a16:creationId xmlns:a16="http://schemas.microsoft.com/office/drawing/2014/main" id="{0D531584-1956-8AA5-24DB-AA62FC64D0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0306" y="5189728"/>
            <a:ext cx="1038129" cy="692086"/>
          </a:xfrm>
          <a:prstGeom prst="rect">
            <a:avLst/>
          </a:prstGeom>
        </p:spPr>
      </p:pic>
    </p:spTree>
    <p:extLst>
      <p:ext uri="{BB962C8B-B14F-4D97-AF65-F5344CB8AC3E}">
        <p14:creationId xmlns:p14="http://schemas.microsoft.com/office/powerpoint/2010/main" val="145672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91DF53B-7C95-E31C-A6DB-6087DB0E3BBF}"/>
              </a:ext>
            </a:extLst>
          </p:cNvPr>
          <p:cNvSpPr>
            <a:spLocks noGrp="1"/>
          </p:cNvSpPr>
          <p:nvPr>
            <p:ph type="sldNum" sz="quarter" idx="12"/>
          </p:nvPr>
        </p:nvSpPr>
        <p:spPr/>
        <p:txBody>
          <a:bodyPr/>
          <a:lstStyle/>
          <a:p>
            <a:fld id="{B13333A4-2EF1-4B79-B68C-AB20E66B4822}" type="slidenum">
              <a:rPr lang="en-US" smtClean="0"/>
              <a:t>17</a:t>
            </a:fld>
            <a:endParaRPr lang="en-US"/>
          </a:p>
        </p:txBody>
      </p:sp>
      <p:cxnSp>
        <p:nvCxnSpPr>
          <p:cNvPr id="7" name="Straight Connector 6">
            <a:extLst>
              <a:ext uri="{FF2B5EF4-FFF2-40B4-BE49-F238E27FC236}">
                <a16:creationId xmlns:a16="http://schemas.microsoft.com/office/drawing/2014/main" id="{0EF2CE55-D0CB-C1E6-EBF0-15A1898C2EA1}"/>
              </a:ext>
            </a:extLst>
          </p:cNvPr>
          <p:cNvCxnSpPr>
            <a:cxnSpLocks/>
          </p:cNvCxnSpPr>
          <p:nvPr/>
        </p:nvCxnSpPr>
        <p:spPr>
          <a:xfrm flipH="1">
            <a:off x="2066925" y="990600"/>
            <a:ext cx="76200" cy="434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34B9E6-D03E-BEFC-DB06-9F082F7F84E7}"/>
              </a:ext>
            </a:extLst>
          </p:cNvPr>
          <p:cNvCxnSpPr>
            <a:cxnSpLocks/>
          </p:cNvCxnSpPr>
          <p:nvPr/>
        </p:nvCxnSpPr>
        <p:spPr>
          <a:xfrm flipV="1">
            <a:off x="2057400" y="5257800"/>
            <a:ext cx="82296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90C3DAB-F1A6-10F7-9FDB-B86A1C5AF973}"/>
              </a:ext>
            </a:extLst>
          </p:cNvPr>
          <p:cNvSpPr/>
          <p:nvPr/>
        </p:nvSpPr>
        <p:spPr>
          <a:xfrm>
            <a:off x="685800" y="152400"/>
            <a:ext cx="6402715" cy="646331"/>
          </a:xfrm>
          <a:prstGeom prst="rect">
            <a:avLst/>
          </a:prstGeom>
          <a:noFill/>
        </p:spPr>
        <p:txBody>
          <a:bodyPr wrap="none" lIns="91440" tIns="45720" rIns="91440" bIns="45720">
            <a:spAutoFit/>
          </a:bodyPr>
          <a:lstStyle/>
          <a:p>
            <a:pPr algn="ctr"/>
            <a:r>
              <a:rPr lang="en-US" sz="3600" b="0" cap="none" spc="0" dirty="0">
                <a:ln w="0"/>
                <a:solidFill>
                  <a:schemeClr val="accent1"/>
                </a:solidFill>
                <a:effectLst>
                  <a:outerShdw blurRad="38100" dist="25400" dir="5400000" algn="ctr" rotWithShape="0">
                    <a:srgbClr val="6E747A">
                      <a:alpha val="43000"/>
                    </a:srgbClr>
                  </a:outerShdw>
                </a:effectLst>
              </a:rPr>
              <a:t>ANYTOWN, WASHINGTON</a:t>
            </a:r>
          </a:p>
        </p:txBody>
      </p:sp>
      <p:cxnSp>
        <p:nvCxnSpPr>
          <p:cNvPr id="15" name="Straight Connector 14">
            <a:extLst>
              <a:ext uri="{FF2B5EF4-FFF2-40B4-BE49-F238E27FC236}">
                <a16:creationId xmlns:a16="http://schemas.microsoft.com/office/drawing/2014/main" id="{1A2CB7C5-A65F-D154-9846-EA0B2C34B35E}"/>
              </a:ext>
            </a:extLst>
          </p:cNvPr>
          <p:cNvCxnSpPr/>
          <p:nvPr/>
        </p:nvCxnSpPr>
        <p:spPr>
          <a:xfrm flipH="1">
            <a:off x="304800" y="5334000"/>
            <a:ext cx="16002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1A6D308-2829-9AFF-73CF-831A10A22652}"/>
              </a:ext>
            </a:extLst>
          </p:cNvPr>
          <p:cNvSpPr/>
          <p:nvPr/>
        </p:nvSpPr>
        <p:spPr>
          <a:xfrm>
            <a:off x="1765457" y="5429190"/>
            <a:ext cx="755335"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1985</a:t>
            </a:r>
          </a:p>
        </p:txBody>
      </p:sp>
      <p:sp>
        <p:nvSpPr>
          <p:cNvPr id="17" name="Rectangle 16">
            <a:extLst>
              <a:ext uri="{FF2B5EF4-FFF2-40B4-BE49-F238E27FC236}">
                <a16:creationId xmlns:a16="http://schemas.microsoft.com/office/drawing/2014/main" id="{181837B5-C6E4-7333-C0E8-2BB25D48C547}"/>
              </a:ext>
            </a:extLst>
          </p:cNvPr>
          <p:cNvSpPr/>
          <p:nvPr/>
        </p:nvSpPr>
        <p:spPr>
          <a:xfrm>
            <a:off x="9909332" y="5429190"/>
            <a:ext cx="755336"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2023</a:t>
            </a:r>
          </a:p>
        </p:txBody>
      </p:sp>
      <p:sp>
        <p:nvSpPr>
          <p:cNvPr id="18" name="Freeform: Shape 17">
            <a:extLst>
              <a:ext uri="{FF2B5EF4-FFF2-40B4-BE49-F238E27FC236}">
                <a16:creationId xmlns:a16="http://schemas.microsoft.com/office/drawing/2014/main" id="{D85D86FC-1E88-AE05-8AFA-C035BC24FBAC}"/>
              </a:ext>
            </a:extLst>
          </p:cNvPr>
          <p:cNvSpPr/>
          <p:nvPr/>
        </p:nvSpPr>
        <p:spPr>
          <a:xfrm>
            <a:off x="2124075" y="2266950"/>
            <a:ext cx="8201025" cy="1200150"/>
          </a:xfrm>
          <a:custGeom>
            <a:avLst/>
            <a:gdLst>
              <a:gd name="connsiteX0" fmla="*/ 0 w 8201025"/>
              <a:gd name="connsiteY0" fmla="*/ 409575 h 1200150"/>
              <a:gd name="connsiteX1" fmla="*/ 352425 w 8201025"/>
              <a:gd name="connsiteY1" fmla="*/ 419100 h 1200150"/>
              <a:gd name="connsiteX2" fmla="*/ 619125 w 8201025"/>
              <a:gd name="connsiteY2" fmla="*/ 238125 h 1200150"/>
              <a:gd name="connsiteX3" fmla="*/ 1038225 w 8201025"/>
              <a:gd name="connsiteY3" fmla="*/ 228600 h 1200150"/>
              <a:gd name="connsiteX4" fmla="*/ 1552575 w 8201025"/>
              <a:gd name="connsiteY4" fmla="*/ 38100 h 1200150"/>
              <a:gd name="connsiteX5" fmla="*/ 2066925 w 8201025"/>
              <a:gd name="connsiteY5" fmla="*/ 38100 h 1200150"/>
              <a:gd name="connsiteX6" fmla="*/ 2362200 w 8201025"/>
              <a:gd name="connsiteY6" fmla="*/ 476250 h 1200150"/>
              <a:gd name="connsiteX7" fmla="*/ 2924175 w 8201025"/>
              <a:gd name="connsiteY7" fmla="*/ 485775 h 1200150"/>
              <a:gd name="connsiteX8" fmla="*/ 3295650 w 8201025"/>
              <a:gd name="connsiteY8" fmla="*/ 257175 h 1200150"/>
              <a:gd name="connsiteX9" fmla="*/ 3914775 w 8201025"/>
              <a:gd name="connsiteY9" fmla="*/ 257175 h 1200150"/>
              <a:gd name="connsiteX10" fmla="*/ 4810125 w 8201025"/>
              <a:gd name="connsiteY10" fmla="*/ 266700 h 1200150"/>
              <a:gd name="connsiteX11" fmla="*/ 5295900 w 8201025"/>
              <a:gd name="connsiteY11" fmla="*/ 0 h 1200150"/>
              <a:gd name="connsiteX12" fmla="*/ 5981700 w 8201025"/>
              <a:gd name="connsiteY12" fmla="*/ 0 h 1200150"/>
              <a:gd name="connsiteX13" fmla="*/ 6200775 w 8201025"/>
              <a:gd name="connsiteY13" fmla="*/ 1190625 h 1200150"/>
              <a:gd name="connsiteX14" fmla="*/ 6610350 w 8201025"/>
              <a:gd name="connsiteY14" fmla="*/ 1200150 h 1200150"/>
              <a:gd name="connsiteX15" fmla="*/ 7010400 w 8201025"/>
              <a:gd name="connsiteY15" fmla="*/ 1019175 h 1200150"/>
              <a:gd name="connsiteX16" fmla="*/ 7267575 w 8201025"/>
              <a:gd name="connsiteY16" fmla="*/ 1000125 h 1200150"/>
              <a:gd name="connsiteX17" fmla="*/ 7439025 w 8201025"/>
              <a:gd name="connsiteY17" fmla="*/ 885825 h 1200150"/>
              <a:gd name="connsiteX18" fmla="*/ 7743825 w 8201025"/>
              <a:gd name="connsiteY18" fmla="*/ 895350 h 1200150"/>
              <a:gd name="connsiteX19" fmla="*/ 8029575 w 8201025"/>
              <a:gd name="connsiteY19" fmla="*/ 571500 h 1200150"/>
              <a:gd name="connsiteX20" fmla="*/ 8201025 w 8201025"/>
              <a:gd name="connsiteY20" fmla="*/ 52387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1025" h="1200150">
                <a:moveTo>
                  <a:pt x="0" y="409575"/>
                </a:moveTo>
                <a:lnTo>
                  <a:pt x="352425" y="419100"/>
                </a:lnTo>
                <a:lnTo>
                  <a:pt x="619125" y="238125"/>
                </a:lnTo>
                <a:lnTo>
                  <a:pt x="1038225" y="228600"/>
                </a:lnTo>
                <a:lnTo>
                  <a:pt x="1552575" y="38100"/>
                </a:lnTo>
                <a:lnTo>
                  <a:pt x="2066925" y="38100"/>
                </a:lnTo>
                <a:lnTo>
                  <a:pt x="2362200" y="476250"/>
                </a:lnTo>
                <a:lnTo>
                  <a:pt x="2924175" y="485775"/>
                </a:lnTo>
                <a:lnTo>
                  <a:pt x="3295650" y="257175"/>
                </a:lnTo>
                <a:lnTo>
                  <a:pt x="3914775" y="257175"/>
                </a:lnTo>
                <a:lnTo>
                  <a:pt x="4810125" y="266700"/>
                </a:lnTo>
                <a:lnTo>
                  <a:pt x="5295900" y="0"/>
                </a:lnTo>
                <a:lnTo>
                  <a:pt x="5981700" y="0"/>
                </a:lnTo>
                <a:lnTo>
                  <a:pt x="6200775" y="1190625"/>
                </a:lnTo>
                <a:lnTo>
                  <a:pt x="6610350" y="1200150"/>
                </a:lnTo>
                <a:lnTo>
                  <a:pt x="7010400" y="1019175"/>
                </a:lnTo>
                <a:lnTo>
                  <a:pt x="7267575" y="1000125"/>
                </a:lnTo>
                <a:lnTo>
                  <a:pt x="7439025" y="885825"/>
                </a:lnTo>
                <a:lnTo>
                  <a:pt x="7743825" y="895350"/>
                </a:lnTo>
                <a:lnTo>
                  <a:pt x="8029575" y="571500"/>
                </a:lnTo>
                <a:lnTo>
                  <a:pt x="8201025" y="523875"/>
                </a:lnTo>
              </a:path>
            </a:pathLst>
          </a:cu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0DB38D3-138A-E9B1-D52C-628BAF9BE0C0}"/>
              </a:ext>
            </a:extLst>
          </p:cNvPr>
          <p:cNvSpPr/>
          <p:nvPr/>
        </p:nvSpPr>
        <p:spPr>
          <a:xfrm>
            <a:off x="2057400" y="1028611"/>
            <a:ext cx="1346540" cy="1200329"/>
          </a:xfrm>
          <a:prstGeom prst="rect">
            <a:avLst/>
          </a:prstGeom>
          <a:noFill/>
        </p:spPr>
        <p:txBody>
          <a:bodyPr wrap="square" lIns="91440" tIns="45720" rIns="91440" bIns="45720">
            <a:spAutoFit/>
          </a:bodyPr>
          <a:lstStyle/>
          <a:p>
            <a:pPr algn="ctr"/>
            <a:r>
              <a:rPr lang="en-US" dirty="0">
                <a:ln w="0"/>
                <a:solidFill>
                  <a:srgbClr val="92D05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HIGHEST LAWFUL LEVY (HLLA)</a:t>
            </a:r>
            <a:endParaRPr lang="en-US" b="0" cap="none" spc="0" dirty="0">
              <a:ln w="0"/>
              <a:solidFill>
                <a:srgbClr val="92D05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endParaRPr>
          </a:p>
        </p:txBody>
      </p:sp>
      <p:cxnSp>
        <p:nvCxnSpPr>
          <p:cNvPr id="21" name="Connector: Curved 20">
            <a:extLst>
              <a:ext uri="{FF2B5EF4-FFF2-40B4-BE49-F238E27FC236}">
                <a16:creationId xmlns:a16="http://schemas.microsoft.com/office/drawing/2014/main" id="{DF0BBF54-93A7-D5B1-AD0A-3C72FF3F77AB}"/>
              </a:ext>
            </a:extLst>
          </p:cNvPr>
          <p:cNvCxnSpPr>
            <a:cxnSpLocks/>
            <a:stCxn id="19" idx="3"/>
          </p:cNvCxnSpPr>
          <p:nvPr/>
        </p:nvCxnSpPr>
        <p:spPr>
          <a:xfrm>
            <a:off x="3403940" y="1628776"/>
            <a:ext cx="427377" cy="719271"/>
          </a:xfrm>
          <a:prstGeom prst="curvedConnector2">
            <a:avLst/>
          </a:prstGeom>
          <a:ln>
            <a:tailEnd type="triangle"/>
          </a:ln>
        </p:spPr>
        <p:style>
          <a:lnRef idx="3">
            <a:schemeClr val="accent1"/>
          </a:lnRef>
          <a:fillRef idx="0">
            <a:schemeClr val="accent1"/>
          </a:fillRef>
          <a:effectRef idx="2">
            <a:schemeClr val="accent1"/>
          </a:effectRef>
          <a:fontRef idx="minor">
            <a:schemeClr val="tx1"/>
          </a:fontRef>
        </p:style>
      </p:cxnSp>
      <p:sp>
        <p:nvSpPr>
          <p:cNvPr id="23" name="Freeform: Shape 22">
            <a:extLst>
              <a:ext uri="{FF2B5EF4-FFF2-40B4-BE49-F238E27FC236}">
                <a16:creationId xmlns:a16="http://schemas.microsoft.com/office/drawing/2014/main" id="{6E2037E6-8175-8CE1-E1BE-A6CAEA7C8038}"/>
              </a:ext>
            </a:extLst>
          </p:cNvPr>
          <p:cNvSpPr/>
          <p:nvPr/>
        </p:nvSpPr>
        <p:spPr>
          <a:xfrm>
            <a:off x="304800" y="2695575"/>
            <a:ext cx="1800225" cy="2371725"/>
          </a:xfrm>
          <a:custGeom>
            <a:avLst/>
            <a:gdLst>
              <a:gd name="connsiteX0" fmla="*/ 0 w 1800225"/>
              <a:gd name="connsiteY0" fmla="*/ 2371725 h 2371725"/>
              <a:gd name="connsiteX1" fmla="*/ 238125 w 1800225"/>
              <a:gd name="connsiteY1" fmla="*/ 2009775 h 2371725"/>
              <a:gd name="connsiteX2" fmla="*/ 476250 w 1800225"/>
              <a:gd name="connsiteY2" fmla="*/ 2019300 h 2371725"/>
              <a:gd name="connsiteX3" fmla="*/ 590550 w 1800225"/>
              <a:gd name="connsiteY3" fmla="*/ 1638300 h 2371725"/>
              <a:gd name="connsiteX4" fmla="*/ 876300 w 1800225"/>
              <a:gd name="connsiteY4" fmla="*/ 1657350 h 2371725"/>
              <a:gd name="connsiteX5" fmla="*/ 971550 w 1800225"/>
              <a:gd name="connsiteY5" fmla="*/ 952500 h 2371725"/>
              <a:gd name="connsiteX6" fmla="*/ 1238250 w 1800225"/>
              <a:gd name="connsiteY6" fmla="*/ 923925 h 2371725"/>
              <a:gd name="connsiteX7" fmla="*/ 1390650 w 1800225"/>
              <a:gd name="connsiteY7" fmla="*/ 381000 h 2371725"/>
              <a:gd name="connsiteX8" fmla="*/ 1552575 w 1800225"/>
              <a:gd name="connsiteY8" fmla="*/ 400050 h 2371725"/>
              <a:gd name="connsiteX9" fmla="*/ 1800225 w 1800225"/>
              <a:gd name="connsiteY9" fmla="*/ 0 h 23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25" h="2371725">
                <a:moveTo>
                  <a:pt x="0" y="2371725"/>
                </a:moveTo>
                <a:lnTo>
                  <a:pt x="238125" y="2009775"/>
                </a:lnTo>
                <a:lnTo>
                  <a:pt x="476250" y="2019300"/>
                </a:lnTo>
                <a:lnTo>
                  <a:pt x="590550" y="1638300"/>
                </a:lnTo>
                <a:lnTo>
                  <a:pt x="876300" y="1657350"/>
                </a:lnTo>
                <a:lnTo>
                  <a:pt x="971550" y="952500"/>
                </a:lnTo>
                <a:lnTo>
                  <a:pt x="1238250" y="923925"/>
                </a:lnTo>
                <a:lnTo>
                  <a:pt x="1390650" y="381000"/>
                </a:lnTo>
                <a:lnTo>
                  <a:pt x="1552575" y="400050"/>
                </a:lnTo>
                <a:lnTo>
                  <a:pt x="1800225" y="0"/>
                </a:lnTo>
              </a:path>
            </a:pathLst>
          </a:custGeom>
          <a:noFill/>
          <a:ln w="38100">
            <a:solidFill>
              <a:srgbClr val="CFDB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62BF92F-5E28-01EF-D206-21B516C691A4}"/>
              </a:ext>
            </a:extLst>
          </p:cNvPr>
          <p:cNvSpPr/>
          <p:nvPr/>
        </p:nvSpPr>
        <p:spPr>
          <a:xfrm>
            <a:off x="2143125" y="2676525"/>
            <a:ext cx="8010525" cy="1409700"/>
          </a:xfrm>
          <a:custGeom>
            <a:avLst/>
            <a:gdLst>
              <a:gd name="connsiteX0" fmla="*/ 0 w 8010525"/>
              <a:gd name="connsiteY0" fmla="*/ 0 h 1409700"/>
              <a:gd name="connsiteX1" fmla="*/ 342900 w 8010525"/>
              <a:gd name="connsiteY1" fmla="*/ 38100 h 1409700"/>
              <a:gd name="connsiteX2" fmla="*/ 523875 w 8010525"/>
              <a:gd name="connsiteY2" fmla="*/ 171450 h 1409700"/>
              <a:gd name="connsiteX3" fmla="*/ 885825 w 8010525"/>
              <a:gd name="connsiteY3" fmla="*/ 161925 h 1409700"/>
              <a:gd name="connsiteX4" fmla="*/ 1181100 w 8010525"/>
              <a:gd name="connsiteY4" fmla="*/ 19050 h 1409700"/>
              <a:gd name="connsiteX5" fmla="*/ 1562100 w 8010525"/>
              <a:gd name="connsiteY5" fmla="*/ 9525 h 1409700"/>
              <a:gd name="connsiteX6" fmla="*/ 1714500 w 8010525"/>
              <a:gd name="connsiteY6" fmla="*/ 219075 h 1409700"/>
              <a:gd name="connsiteX7" fmla="*/ 2095500 w 8010525"/>
              <a:gd name="connsiteY7" fmla="*/ 219075 h 1409700"/>
              <a:gd name="connsiteX8" fmla="*/ 2352675 w 8010525"/>
              <a:gd name="connsiteY8" fmla="*/ 76200 h 1409700"/>
              <a:gd name="connsiteX9" fmla="*/ 2657475 w 8010525"/>
              <a:gd name="connsiteY9" fmla="*/ 200025 h 1409700"/>
              <a:gd name="connsiteX10" fmla="*/ 2981325 w 8010525"/>
              <a:gd name="connsiteY10" fmla="*/ 400050 h 1409700"/>
              <a:gd name="connsiteX11" fmla="*/ 3314700 w 8010525"/>
              <a:gd name="connsiteY11" fmla="*/ 571500 h 1409700"/>
              <a:gd name="connsiteX12" fmla="*/ 3733800 w 8010525"/>
              <a:gd name="connsiteY12" fmla="*/ 561975 h 1409700"/>
              <a:gd name="connsiteX13" fmla="*/ 3990975 w 8010525"/>
              <a:gd name="connsiteY13" fmla="*/ 714375 h 1409700"/>
              <a:gd name="connsiteX14" fmla="*/ 4391025 w 8010525"/>
              <a:gd name="connsiteY14" fmla="*/ 733425 h 1409700"/>
              <a:gd name="connsiteX15" fmla="*/ 4581525 w 8010525"/>
              <a:gd name="connsiteY15" fmla="*/ 609600 h 1409700"/>
              <a:gd name="connsiteX16" fmla="*/ 4810125 w 8010525"/>
              <a:gd name="connsiteY16" fmla="*/ 609600 h 1409700"/>
              <a:gd name="connsiteX17" fmla="*/ 4905375 w 8010525"/>
              <a:gd name="connsiteY17" fmla="*/ 809625 h 1409700"/>
              <a:gd name="connsiteX18" fmla="*/ 5076825 w 8010525"/>
              <a:gd name="connsiteY18" fmla="*/ 800100 h 1409700"/>
              <a:gd name="connsiteX19" fmla="*/ 5534025 w 8010525"/>
              <a:gd name="connsiteY19" fmla="*/ 790575 h 1409700"/>
              <a:gd name="connsiteX20" fmla="*/ 5772150 w 8010525"/>
              <a:gd name="connsiteY20" fmla="*/ 1019175 h 1409700"/>
              <a:gd name="connsiteX21" fmla="*/ 6172200 w 8010525"/>
              <a:gd name="connsiteY21" fmla="*/ 790575 h 1409700"/>
              <a:gd name="connsiteX22" fmla="*/ 6600825 w 8010525"/>
              <a:gd name="connsiteY22" fmla="*/ 809625 h 1409700"/>
              <a:gd name="connsiteX23" fmla="*/ 6838950 w 8010525"/>
              <a:gd name="connsiteY23" fmla="*/ 952500 h 1409700"/>
              <a:gd name="connsiteX24" fmla="*/ 7019925 w 8010525"/>
              <a:gd name="connsiteY24" fmla="*/ 1114425 h 1409700"/>
              <a:gd name="connsiteX25" fmla="*/ 7467600 w 8010525"/>
              <a:gd name="connsiteY25" fmla="*/ 1143000 h 1409700"/>
              <a:gd name="connsiteX26" fmla="*/ 7791450 w 8010525"/>
              <a:gd name="connsiteY26" fmla="*/ 1257300 h 1409700"/>
              <a:gd name="connsiteX27" fmla="*/ 8010525 w 8010525"/>
              <a:gd name="connsiteY27"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010525" h="1409700">
                <a:moveTo>
                  <a:pt x="0" y="0"/>
                </a:moveTo>
                <a:lnTo>
                  <a:pt x="342900" y="38100"/>
                </a:lnTo>
                <a:lnTo>
                  <a:pt x="523875" y="171450"/>
                </a:lnTo>
                <a:lnTo>
                  <a:pt x="885825" y="161925"/>
                </a:lnTo>
                <a:lnTo>
                  <a:pt x="1181100" y="19050"/>
                </a:lnTo>
                <a:lnTo>
                  <a:pt x="1562100" y="9525"/>
                </a:lnTo>
                <a:lnTo>
                  <a:pt x="1714500" y="219075"/>
                </a:lnTo>
                <a:lnTo>
                  <a:pt x="2095500" y="219075"/>
                </a:lnTo>
                <a:lnTo>
                  <a:pt x="2352675" y="76200"/>
                </a:lnTo>
                <a:lnTo>
                  <a:pt x="2657475" y="200025"/>
                </a:lnTo>
                <a:lnTo>
                  <a:pt x="2981325" y="400050"/>
                </a:lnTo>
                <a:lnTo>
                  <a:pt x="3314700" y="571500"/>
                </a:lnTo>
                <a:lnTo>
                  <a:pt x="3733800" y="561975"/>
                </a:lnTo>
                <a:lnTo>
                  <a:pt x="3990975" y="714375"/>
                </a:lnTo>
                <a:lnTo>
                  <a:pt x="4391025" y="733425"/>
                </a:lnTo>
                <a:lnTo>
                  <a:pt x="4581525" y="609600"/>
                </a:lnTo>
                <a:lnTo>
                  <a:pt x="4810125" y="609600"/>
                </a:lnTo>
                <a:lnTo>
                  <a:pt x="4905375" y="809625"/>
                </a:lnTo>
                <a:lnTo>
                  <a:pt x="5076825" y="800100"/>
                </a:lnTo>
                <a:lnTo>
                  <a:pt x="5534025" y="790575"/>
                </a:lnTo>
                <a:lnTo>
                  <a:pt x="5772150" y="1019175"/>
                </a:lnTo>
                <a:lnTo>
                  <a:pt x="6172200" y="790575"/>
                </a:lnTo>
                <a:lnTo>
                  <a:pt x="6600825" y="809625"/>
                </a:lnTo>
                <a:lnTo>
                  <a:pt x="6838950" y="952500"/>
                </a:lnTo>
                <a:lnTo>
                  <a:pt x="7019925" y="1114425"/>
                </a:lnTo>
                <a:lnTo>
                  <a:pt x="7467600" y="1143000"/>
                </a:lnTo>
                <a:lnTo>
                  <a:pt x="7791450" y="1257300"/>
                </a:lnTo>
                <a:lnTo>
                  <a:pt x="8010525" y="1409700"/>
                </a:lnTo>
              </a:path>
            </a:pathLst>
          </a:cu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7FDECA9-15BD-5F43-2FAA-12CC72FD25B5}"/>
              </a:ext>
            </a:extLst>
          </p:cNvPr>
          <p:cNvSpPr/>
          <p:nvPr/>
        </p:nvSpPr>
        <p:spPr>
          <a:xfrm>
            <a:off x="8229600" y="971371"/>
            <a:ext cx="1346540" cy="646331"/>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BANKED CAPACITY</a:t>
            </a:r>
            <a:endParaRPr lang="en-US" b="0" cap="none" spc="0" dirty="0">
              <a:ln w="0"/>
              <a:solidFill>
                <a:schemeClr val="tx1"/>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endParaRPr>
          </a:p>
        </p:txBody>
      </p:sp>
      <p:cxnSp>
        <p:nvCxnSpPr>
          <p:cNvPr id="27" name="Connector: Curved 26">
            <a:extLst>
              <a:ext uri="{FF2B5EF4-FFF2-40B4-BE49-F238E27FC236}">
                <a16:creationId xmlns:a16="http://schemas.microsoft.com/office/drawing/2014/main" id="{49DCC0D2-D168-F404-3833-7780696B1E72}"/>
              </a:ext>
            </a:extLst>
          </p:cNvPr>
          <p:cNvCxnSpPr>
            <a:cxnSpLocks/>
          </p:cNvCxnSpPr>
          <p:nvPr/>
        </p:nvCxnSpPr>
        <p:spPr>
          <a:xfrm rot="16200000" flipH="1">
            <a:off x="8955730" y="1958836"/>
            <a:ext cx="1567676" cy="904368"/>
          </a:xfrm>
          <a:prstGeom prst="curved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9" name="Connector: Curved 28">
            <a:extLst>
              <a:ext uri="{FF2B5EF4-FFF2-40B4-BE49-F238E27FC236}">
                <a16:creationId xmlns:a16="http://schemas.microsoft.com/office/drawing/2014/main" id="{6A81FA9C-1BED-BE65-F721-97E52D4A7D6D}"/>
              </a:ext>
            </a:extLst>
          </p:cNvPr>
          <p:cNvCxnSpPr>
            <a:cxnSpLocks/>
          </p:cNvCxnSpPr>
          <p:nvPr/>
        </p:nvCxnSpPr>
        <p:spPr>
          <a:xfrm rot="5400000">
            <a:off x="7384775" y="1586364"/>
            <a:ext cx="1115839" cy="1102587"/>
          </a:xfrm>
          <a:prstGeom prst="curved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sp>
        <p:nvSpPr>
          <p:cNvPr id="36" name="Rectangle 35">
            <a:extLst>
              <a:ext uri="{FF2B5EF4-FFF2-40B4-BE49-F238E27FC236}">
                <a16:creationId xmlns:a16="http://schemas.microsoft.com/office/drawing/2014/main" id="{50DF36D5-7CBE-DAC2-6838-300437DB97C3}"/>
              </a:ext>
            </a:extLst>
          </p:cNvPr>
          <p:cNvSpPr/>
          <p:nvPr/>
        </p:nvSpPr>
        <p:spPr>
          <a:xfrm>
            <a:off x="6596154" y="4163796"/>
            <a:ext cx="1557246"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RECESSION</a:t>
            </a:r>
            <a:endParaRPr lang="en-US" b="0" cap="none" spc="0" dirty="0">
              <a:ln w="0"/>
              <a:solidFill>
                <a:schemeClr val="tx1"/>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endParaRPr>
          </a:p>
        </p:txBody>
      </p:sp>
      <p:cxnSp>
        <p:nvCxnSpPr>
          <p:cNvPr id="37" name="Connector: Curved 36">
            <a:extLst>
              <a:ext uri="{FF2B5EF4-FFF2-40B4-BE49-F238E27FC236}">
                <a16:creationId xmlns:a16="http://schemas.microsoft.com/office/drawing/2014/main" id="{A458FE4D-3796-FE23-459B-D061B48C8BC1}"/>
              </a:ext>
            </a:extLst>
          </p:cNvPr>
          <p:cNvCxnSpPr>
            <a:cxnSpLocks/>
          </p:cNvCxnSpPr>
          <p:nvPr/>
        </p:nvCxnSpPr>
        <p:spPr>
          <a:xfrm rot="5400000" flipH="1" flipV="1">
            <a:off x="7380803" y="3219811"/>
            <a:ext cx="1087995" cy="609599"/>
          </a:xfrm>
          <a:prstGeom prst="curved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sp>
        <p:nvSpPr>
          <p:cNvPr id="40" name="Rectangle 39">
            <a:extLst>
              <a:ext uri="{FF2B5EF4-FFF2-40B4-BE49-F238E27FC236}">
                <a16:creationId xmlns:a16="http://schemas.microsoft.com/office/drawing/2014/main" id="{058EC101-A5A5-3CB8-8B4F-2FC17A1D6C5A}"/>
              </a:ext>
            </a:extLst>
          </p:cNvPr>
          <p:cNvSpPr/>
          <p:nvPr/>
        </p:nvSpPr>
        <p:spPr>
          <a:xfrm>
            <a:off x="2197016" y="3762285"/>
            <a:ext cx="1701970" cy="1200329"/>
          </a:xfrm>
          <a:prstGeom prst="rect">
            <a:avLst/>
          </a:prstGeom>
          <a:noFill/>
        </p:spPr>
        <p:txBody>
          <a:bodyPr wrap="squar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ACTUAL PROPERTY TAX LEVY REQUESTED</a:t>
            </a:r>
          </a:p>
        </p:txBody>
      </p:sp>
      <p:cxnSp>
        <p:nvCxnSpPr>
          <p:cNvPr id="41" name="Connector: Curved 40">
            <a:extLst>
              <a:ext uri="{FF2B5EF4-FFF2-40B4-BE49-F238E27FC236}">
                <a16:creationId xmlns:a16="http://schemas.microsoft.com/office/drawing/2014/main" id="{13C2BCBA-A0D6-8DAB-B937-D004ECE47307}"/>
              </a:ext>
            </a:extLst>
          </p:cNvPr>
          <p:cNvCxnSpPr>
            <a:cxnSpLocks/>
            <a:stCxn id="40" idx="0"/>
          </p:cNvCxnSpPr>
          <p:nvPr/>
        </p:nvCxnSpPr>
        <p:spPr>
          <a:xfrm rot="5400000" flipH="1" flipV="1">
            <a:off x="3038164" y="2990450"/>
            <a:ext cx="781672" cy="761999"/>
          </a:xfrm>
          <a:prstGeom prst="curved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sp>
        <p:nvSpPr>
          <p:cNvPr id="45" name="Freeform: Shape 44">
            <a:extLst>
              <a:ext uri="{FF2B5EF4-FFF2-40B4-BE49-F238E27FC236}">
                <a16:creationId xmlns:a16="http://schemas.microsoft.com/office/drawing/2014/main" id="{E5C085ED-3736-E6A7-5710-B211B4DFB2F9}"/>
              </a:ext>
            </a:extLst>
          </p:cNvPr>
          <p:cNvSpPr/>
          <p:nvPr/>
        </p:nvSpPr>
        <p:spPr>
          <a:xfrm>
            <a:off x="2133600" y="2133600"/>
            <a:ext cx="8201025" cy="1200150"/>
          </a:xfrm>
          <a:custGeom>
            <a:avLst/>
            <a:gdLst>
              <a:gd name="connsiteX0" fmla="*/ 0 w 8201025"/>
              <a:gd name="connsiteY0" fmla="*/ 409575 h 1200150"/>
              <a:gd name="connsiteX1" fmla="*/ 352425 w 8201025"/>
              <a:gd name="connsiteY1" fmla="*/ 419100 h 1200150"/>
              <a:gd name="connsiteX2" fmla="*/ 619125 w 8201025"/>
              <a:gd name="connsiteY2" fmla="*/ 238125 h 1200150"/>
              <a:gd name="connsiteX3" fmla="*/ 1038225 w 8201025"/>
              <a:gd name="connsiteY3" fmla="*/ 228600 h 1200150"/>
              <a:gd name="connsiteX4" fmla="*/ 1552575 w 8201025"/>
              <a:gd name="connsiteY4" fmla="*/ 38100 h 1200150"/>
              <a:gd name="connsiteX5" fmla="*/ 2066925 w 8201025"/>
              <a:gd name="connsiteY5" fmla="*/ 38100 h 1200150"/>
              <a:gd name="connsiteX6" fmla="*/ 2362200 w 8201025"/>
              <a:gd name="connsiteY6" fmla="*/ 476250 h 1200150"/>
              <a:gd name="connsiteX7" fmla="*/ 2924175 w 8201025"/>
              <a:gd name="connsiteY7" fmla="*/ 485775 h 1200150"/>
              <a:gd name="connsiteX8" fmla="*/ 3295650 w 8201025"/>
              <a:gd name="connsiteY8" fmla="*/ 257175 h 1200150"/>
              <a:gd name="connsiteX9" fmla="*/ 3914775 w 8201025"/>
              <a:gd name="connsiteY9" fmla="*/ 257175 h 1200150"/>
              <a:gd name="connsiteX10" fmla="*/ 4810125 w 8201025"/>
              <a:gd name="connsiteY10" fmla="*/ 266700 h 1200150"/>
              <a:gd name="connsiteX11" fmla="*/ 5295900 w 8201025"/>
              <a:gd name="connsiteY11" fmla="*/ 0 h 1200150"/>
              <a:gd name="connsiteX12" fmla="*/ 5981700 w 8201025"/>
              <a:gd name="connsiteY12" fmla="*/ 0 h 1200150"/>
              <a:gd name="connsiteX13" fmla="*/ 6200775 w 8201025"/>
              <a:gd name="connsiteY13" fmla="*/ 1190625 h 1200150"/>
              <a:gd name="connsiteX14" fmla="*/ 6610350 w 8201025"/>
              <a:gd name="connsiteY14" fmla="*/ 1200150 h 1200150"/>
              <a:gd name="connsiteX15" fmla="*/ 7010400 w 8201025"/>
              <a:gd name="connsiteY15" fmla="*/ 1019175 h 1200150"/>
              <a:gd name="connsiteX16" fmla="*/ 7267575 w 8201025"/>
              <a:gd name="connsiteY16" fmla="*/ 1000125 h 1200150"/>
              <a:gd name="connsiteX17" fmla="*/ 7439025 w 8201025"/>
              <a:gd name="connsiteY17" fmla="*/ 885825 h 1200150"/>
              <a:gd name="connsiteX18" fmla="*/ 7743825 w 8201025"/>
              <a:gd name="connsiteY18" fmla="*/ 895350 h 1200150"/>
              <a:gd name="connsiteX19" fmla="*/ 8029575 w 8201025"/>
              <a:gd name="connsiteY19" fmla="*/ 571500 h 1200150"/>
              <a:gd name="connsiteX20" fmla="*/ 8201025 w 8201025"/>
              <a:gd name="connsiteY20" fmla="*/ 52387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1025" h="1200150">
                <a:moveTo>
                  <a:pt x="0" y="409575"/>
                </a:moveTo>
                <a:lnTo>
                  <a:pt x="352425" y="419100"/>
                </a:lnTo>
                <a:lnTo>
                  <a:pt x="619125" y="238125"/>
                </a:lnTo>
                <a:lnTo>
                  <a:pt x="1038225" y="228600"/>
                </a:lnTo>
                <a:lnTo>
                  <a:pt x="1552575" y="38100"/>
                </a:lnTo>
                <a:lnTo>
                  <a:pt x="2066925" y="38100"/>
                </a:lnTo>
                <a:lnTo>
                  <a:pt x="2362200" y="476250"/>
                </a:lnTo>
                <a:lnTo>
                  <a:pt x="2924175" y="485775"/>
                </a:lnTo>
                <a:lnTo>
                  <a:pt x="3295650" y="257175"/>
                </a:lnTo>
                <a:lnTo>
                  <a:pt x="3914775" y="257175"/>
                </a:lnTo>
                <a:lnTo>
                  <a:pt x="4810125" y="266700"/>
                </a:lnTo>
                <a:lnTo>
                  <a:pt x="5295900" y="0"/>
                </a:lnTo>
                <a:lnTo>
                  <a:pt x="5981700" y="0"/>
                </a:lnTo>
                <a:lnTo>
                  <a:pt x="6200775" y="1190625"/>
                </a:lnTo>
                <a:lnTo>
                  <a:pt x="6610350" y="1200150"/>
                </a:lnTo>
                <a:lnTo>
                  <a:pt x="7010400" y="1019175"/>
                </a:lnTo>
                <a:lnTo>
                  <a:pt x="7267575" y="1000125"/>
                </a:lnTo>
                <a:lnTo>
                  <a:pt x="7439025" y="885825"/>
                </a:lnTo>
                <a:lnTo>
                  <a:pt x="7743825" y="895350"/>
                </a:lnTo>
                <a:lnTo>
                  <a:pt x="8029575" y="571500"/>
                </a:lnTo>
                <a:lnTo>
                  <a:pt x="8201025" y="523875"/>
                </a:lnTo>
              </a:path>
            </a:pathLst>
          </a:cu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47" name="Rectangle 46">
            <a:extLst>
              <a:ext uri="{FF2B5EF4-FFF2-40B4-BE49-F238E27FC236}">
                <a16:creationId xmlns:a16="http://schemas.microsoft.com/office/drawing/2014/main" id="{EBE3B640-520F-55D0-1472-231C99167A09}"/>
              </a:ext>
            </a:extLst>
          </p:cNvPr>
          <p:cNvSpPr/>
          <p:nvPr/>
        </p:nvSpPr>
        <p:spPr>
          <a:xfrm>
            <a:off x="4784046" y="1090837"/>
            <a:ext cx="1346540" cy="954107"/>
          </a:xfrm>
          <a:prstGeom prst="rect">
            <a:avLst/>
          </a:prstGeom>
          <a:noFill/>
        </p:spPr>
        <p:txBody>
          <a:bodyPr wrap="square" lIns="91440" tIns="45720" rIns="91440" bIns="45720">
            <a:spAutoFit/>
          </a:bodyPr>
          <a:lstStyle/>
          <a:p>
            <a:pPr algn="ctr"/>
            <a:r>
              <a:rPr lang="en-US" sz="1400" b="0" cap="none" spc="0" dirty="0">
                <a:ln w="0"/>
                <a:solidFill>
                  <a:schemeClr val="tx1"/>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MAXIMUM BAN</a:t>
            </a:r>
            <a:r>
              <a:rPr lang="en-US" sz="1400" dirty="0">
                <a:ln w="0"/>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KED CAPACITY (1% ABOVE HLLA)</a:t>
            </a:r>
            <a:endParaRPr lang="en-US" sz="1400" b="0" cap="none" spc="0" dirty="0">
              <a:ln w="0"/>
              <a:solidFill>
                <a:schemeClr val="tx1"/>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endParaRPr>
          </a:p>
        </p:txBody>
      </p:sp>
      <p:cxnSp>
        <p:nvCxnSpPr>
          <p:cNvPr id="49" name="Connector: Curved 48">
            <a:extLst>
              <a:ext uri="{FF2B5EF4-FFF2-40B4-BE49-F238E27FC236}">
                <a16:creationId xmlns:a16="http://schemas.microsoft.com/office/drawing/2014/main" id="{EE3EF061-83D9-28D1-F64E-E1188DD46EB2}"/>
              </a:ext>
            </a:extLst>
          </p:cNvPr>
          <p:cNvCxnSpPr>
            <a:cxnSpLocks/>
          </p:cNvCxnSpPr>
          <p:nvPr/>
        </p:nvCxnSpPr>
        <p:spPr>
          <a:xfrm>
            <a:off x="6130586" y="1647825"/>
            <a:ext cx="427377" cy="71927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70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600" lvl="1" indent="0" algn="ctr">
              <a:buNone/>
            </a:pPr>
            <a:r>
              <a:rPr lang="en-US" sz="3600" b="1" dirty="0">
                <a:solidFill>
                  <a:schemeClr val="bg2"/>
                </a:solidFill>
              </a:rPr>
              <a:t>Current Banked Capacity Maximum Levy Amount :</a:t>
            </a:r>
            <a:br>
              <a:rPr lang="en-US" sz="3600" b="1" dirty="0">
                <a:solidFill>
                  <a:schemeClr val="bg2"/>
                </a:solidFill>
              </a:rPr>
            </a:br>
            <a:r>
              <a:rPr lang="en-US" sz="3600" b="1" dirty="0">
                <a:solidFill>
                  <a:schemeClr val="bg2"/>
                </a:solidFill>
              </a:rPr>
              <a:t>$3,030,851.07 </a:t>
            </a:r>
            <a:endParaRPr lang="en-US" dirty="0"/>
          </a:p>
        </p:txBody>
      </p:sp>
      <p:sp>
        <p:nvSpPr>
          <p:cNvPr id="3" name="Content Placeholder 2"/>
          <p:cNvSpPr>
            <a:spLocks noGrp="1"/>
          </p:cNvSpPr>
          <p:nvPr>
            <p:ph idx="1"/>
          </p:nvPr>
        </p:nvSpPr>
        <p:spPr/>
        <p:txBody>
          <a:bodyPr>
            <a:normAutofit fontScale="92500" lnSpcReduction="10000"/>
          </a:bodyPr>
          <a:lstStyle/>
          <a:p>
            <a:pPr marL="228600" lvl="1" indent="0">
              <a:buNone/>
            </a:pPr>
            <a:r>
              <a:rPr lang="en-US" sz="2600" b="1">
                <a:solidFill>
                  <a:schemeClr val="bg2"/>
                </a:solidFill>
              </a:rPr>
              <a:t>This </a:t>
            </a:r>
            <a:r>
              <a:rPr lang="en-US" sz="2600" b="1" dirty="0">
                <a:solidFill>
                  <a:schemeClr val="bg2"/>
                </a:solidFill>
              </a:rPr>
              <a:t>is also known as the 1% Increase over HLLA (Highest Lawful Levy since 1985).         </a:t>
            </a:r>
            <a:r>
              <a:rPr lang="en-US" sz="2200" b="1" dirty="0">
                <a:solidFill>
                  <a:schemeClr val="bg2"/>
                </a:solidFill>
              </a:rPr>
              <a:t>				</a:t>
            </a:r>
            <a:endParaRPr lang="en-US" sz="2600" b="1" dirty="0">
              <a:solidFill>
                <a:schemeClr val="bg2"/>
              </a:solidFill>
            </a:endParaRPr>
          </a:p>
          <a:p>
            <a:pPr lvl="1"/>
            <a:r>
              <a:rPr lang="en-US" sz="2400" b="1" dirty="0">
                <a:solidFill>
                  <a:schemeClr val="bg2"/>
                </a:solidFill>
              </a:rPr>
              <a:t>Of the 1% Increase over HLLA (Banked Capacity Maximum Levy Amount), the maximum amount that the Council could decide to utilize in 2024 without going to voters is $1,022,632.56 (Increase Amount: also known as available Banked Capacity). The formula used for this is (1% Increase Over HLLA/PYAL)-1=Percent Increase then PYAL*Percent Increase=Increase Amount.</a:t>
            </a:r>
          </a:p>
          <a:p>
            <a:pPr lvl="1"/>
            <a:r>
              <a:rPr lang="en-US" sz="1900" b="1" dirty="0">
                <a:solidFill>
                  <a:schemeClr val="bg2"/>
                </a:solidFill>
              </a:rPr>
              <a:t> </a:t>
            </a:r>
          </a:p>
          <a:p>
            <a:pPr lvl="1"/>
            <a:r>
              <a:rPr lang="en-US" sz="2400" b="1" dirty="0">
                <a:solidFill>
                  <a:schemeClr val="bg2"/>
                </a:solidFill>
              </a:rPr>
              <a:t>Banked Capacity is not a savings account and there is no guarantee of future use. Banked Capacity fluctuates year to year based upon current market values. If the market preforms well the Banked Capacity rises, however if the market falls then so does the Banked Capacity. Banked Capacity can even disappear altogether.</a:t>
            </a:r>
          </a:p>
        </p:txBody>
      </p:sp>
      <p:sp>
        <p:nvSpPr>
          <p:cNvPr id="4" name="Slide Number Placeholder 3">
            <a:extLst>
              <a:ext uri="{FF2B5EF4-FFF2-40B4-BE49-F238E27FC236}">
                <a16:creationId xmlns:a16="http://schemas.microsoft.com/office/drawing/2014/main" id="{D060F2D1-5FDB-4A54-876F-B110DA2492C4}"/>
              </a:ext>
            </a:extLst>
          </p:cNvPr>
          <p:cNvSpPr>
            <a:spLocks noGrp="1"/>
          </p:cNvSpPr>
          <p:nvPr>
            <p:ph type="sldNum" sz="quarter" idx="12"/>
          </p:nvPr>
        </p:nvSpPr>
        <p:spPr/>
        <p:txBody>
          <a:bodyPr/>
          <a:lstStyle/>
          <a:p>
            <a:fld id="{B13333A4-2EF1-4B79-B68C-AB20E66B4822}" type="slidenum">
              <a:rPr lang="en-US" smtClean="0"/>
              <a:t>18</a:t>
            </a:fld>
            <a:endParaRPr lang="en-US"/>
          </a:p>
        </p:txBody>
      </p:sp>
    </p:spTree>
    <p:extLst>
      <p:ext uri="{BB962C8B-B14F-4D97-AF65-F5344CB8AC3E}">
        <p14:creationId xmlns:p14="http://schemas.microsoft.com/office/powerpoint/2010/main" val="257771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- 4</a:t>
            </a:r>
          </a:p>
        </p:txBody>
      </p:sp>
      <p:sp>
        <p:nvSpPr>
          <p:cNvPr id="3" name="Content Placeholder 2"/>
          <p:cNvSpPr>
            <a:spLocks noGrp="1"/>
          </p:cNvSpPr>
          <p:nvPr>
            <p:ph idx="1"/>
          </p:nvPr>
        </p:nvSpPr>
        <p:spPr>
          <a:xfrm>
            <a:off x="680380" y="609600"/>
            <a:ext cx="10896599" cy="5410200"/>
          </a:xfrm>
        </p:spPr>
        <p:txBody>
          <a:bodyPr>
            <a:normAutofit/>
          </a:bodyPr>
          <a:lstStyle/>
          <a:p>
            <a:pPr lvl="1"/>
            <a:r>
              <a:rPr lang="en-US" dirty="0">
                <a:solidFill>
                  <a:schemeClr val="bg2"/>
                </a:solidFill>
              </a:rPr>
              <a:t>		</a:t>
            </a:r>
          </a:p>
          <a:p>
            <a:pPr marL="228600" lvl="1" indent="0">
              <a:buNone/>
            </a:pPr>
            <a:r>
              <a:rPr lang="en-US" sz="3200" b="1" dirty="0">
                <a:solidFill>
                  <a:schemeClr val="bg2"/>
                </a:solidFill>
              </a:rPr>
              <a:t>Banked Capacity vs 1% Is Not Apples to Apples</a:t>
            </a:r>
          </a:p>
          <a:p>
            <a:pPr lvl="1"/>
            <a:endParaRPr lang="en-US" sz="2800" b="1" dirty="0">
              <a:solidFill>
                <a:schemeClr val="bg2"/>
              </a:solidFill>
            </a:endParaRPr>
          </a:p>
          <a:p>
            <a:pPr lvl="1"/>
            <a:r>
              <a:rPr lang="en-US" sz="2800" b="1" dirty="0">
                <a:solidFill>
                  <a:schemeClr val="bg2"/>
                </a:solidFill>
              </a:rPr>
              <a:t>The 2023 Banked Capacity Increase due to not taking the 1%= $994,793.58</a:t>
            </a:r>
          </a:p>
          <a:p>
            <a:pPr lvl="1"/>
            <a:endParaRPr lang="en-US" sz="2800" b="1" dirty="0">
              <a:solidFill>
                <a:schemeClr val="bg2"/>
              </a:solidFill>
            </a:endParaRPr>
          </a:p>
          <a:p>
            <a:pPr lvl="1"/>
            <a:r>
              <a:rPr lang="en-US" sz="2800" b="1" dirty="0">
                <a:solidFill>
                  <a:schemeClr val="bg2"/>
                </a:solidFill>
              </a:rPr>
              <a:t>Had the City taken the full PYAL with the 1% Increase of $19,322.35. The Banked Capacity would have still grown based on new construction growth just not to the extent that it did.</a:t>
            </a:r>
          </a:p>
        </p:txBody>
      </p:sp>
      <p:sp>
        <p:nvSpPr>
          <p:cNvPr id="4" name="Slide Number Placeholder 3">
            <a:extLst>
              <a:ext uri="{FF2B5EF4-FFF2-40B4-BE49-F238E27FC236}">
                <a16:creationId xmlns:a16="http://schemas.microsoft.com/office/drawing/2014/main" id="{D060F2D1-5FDB-4A54-876F-B110DA2492C4}"/>
              </a:ext>
            </a:extLst>
          </p:cNvPr>
          <p:cNvSpPr>
            <a:spLocks noGrp="1"/>
          </p:cNvSpPr>
          <p:nvPr>
            <p:ph type="sldNum" sz="quarter" idx="12"/>
          </p:nvPr>
        </p:nvSpPr>
        <p:spPr/>
        <p:txBody>
          <a:bodyPr/>
          <a:lstStyle/>
          <a:p>
            <a:fld id="{B13333A4-2EF1-4B79-B68C-AB20E66B4822}" type="slidenum">
              <a:rPr lang="en-US" smtClean="0"/>
              <a:t>19</a:t>
            </a:fld>
            <a:endParaRPr lang="en-US"/>
          </a:p>
        </p:txBody>
      </p:sp>
    </p:spTree>
    <p:extLst>
      <p:ext uri="{BB962C8B-B14F-4D97-AF65-F5344CB8AC3E}">
        <p14:creationId xmlns:p14="http://schemas.microsoft.com/office/powerpoint/2010/main" val="126762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839D2B-4B21-8CE0-E420-03AE15AE9648}"/>
              </a:ext>
            </a:extLst>
          </p:cNvPr>
          <p:cNvSpPr>
            <a:spLocks noGrp="1"/>
          </p:cNvSpPr>
          <p:nvPr>
            <p:ph idx="1"/>
          </p:nvPr>
        </p:nvSpPr>
        <p:spPr>
          <a:xfrm>
            <a:off x="609600" y="381000"/>
            <a:ext cx="9677400" cy="5257800"/>
          </a:xfrm>
        </p:spPr>
        <p:txBody>
          <a:bodyPr>
            <a:normAutofit/>
          </a:bodyPr>
          <a:lstStyle/>
          <a:p>
            <a:pPr marL="0" indent="0">
              <a:buNone/>
            </a:pPr>
            <a:r>
              <a:rPr lang="en-US" sz="4000" dirty="0"/>
              <a:t>Topics to be discussed</a:t>
            </a:r>
          </a:p>
          <a:p>
            <a:pPr marL="0" indent="0">
              <a:buNone/>
            </a:pPr>
            <a:r>
              <a:rPr lang="en-US" sz="4000" dirty="0"/>
              <a:t>- </a:t>
            </a:r>
            <a:r>
              <a:rPr lang="en-US" sz="3200" dirty="0"/>
              <a:t>General introduction to property tax</a:t>
            </a:r>
          </a:p>
          <a:p>
            <a:pPr marL="0" indent="0">
              <a:buNone/>
            </a:pPr>
            <a:r>
              <a:rPr lang="en-US" sz="3200" dirty="0"/>
              <a:t>-  Comparison of taxing entities</a:t>
            </a:r>
          </a:p>
          <a:p>
            <a:pPr marL="0" indent="0">
              <a:buNone/>
            </a:pPr>
            <a:r>
              <a:rPr lang="en-US" sz="3200" dirty="0"/>
              <a:t>-   1% annual increase</a:t>
            </a:r>
          </a:p>
          <a:p>
            <a:pPr marL="0" indent="0">
              <a:buNone/>
            </a:pPr>
            <a:r>
              <a:rPr lang="en-US" sz="3200" dirty="0"/>
              <a:t>-   Banked capacity </a:t>
            </a:r>
          </a:p>
          <a:p>
            <a:pPr marL="0" indent="0">
              <a:buNone/>
            </a:pPr>
            <a:endParaRPr lang="en-US" sz="2800" dirty="0"/>
          </a:p>
          <a:p>
            <a:pPr marL="0" indent="0">
              <a:buNone/>
            </a:pPr>
            <a:endParaRPr lang="en-US" sz="3600" dirty="0"/>
          </a:p>
        </p:txBody>
      </p:sp>
      <p:sp>
        <p:nvSpPr>
          <p:cNvPr id="5" name="Slide Number Placeholder 4">
            <a:extLst>
              <a:ext uri="{FF2B5EF4-FFF2-40B4-BE49-F238E27FC236}">
                <a16:creationId xmlns:a16="http://schemas.microsoft.com/office/drawing/2014/main" id="{9A299A82-2AD6-1811-624E-69FFEDBCFA53}"/>
              </a:ext>
            </a:extLst>
          </p:cNvPr>
          <p:cNvSpPr>
            <a:spLocks noGrp="1"/>
          </p:cNvSpPr>
          <p:nvPr>
            <p:ph type="sldNum" sz="quarter" idx="12"/>
          </p:nvPr>
        </p:nvSpPr>
        <p:spPr/>
        <p:txBody>
          <a:bodyPr/>
          <a:lstStyle/>
          <a:p>
            <a:fld id="{B13333A4-2EF1-4B79-B68C-AB20E66B4822}" type="slidenum">
              <a:rPr lang="en-US" smtClean="0"/>
              <a:t>2</a:t>
            </a:fld>
            <a:endParaRPr lang="en-US"/>
          </a:p>
        </p:txBody>
      </p:sp>
    </p:spTree>
    <p:extLst>
      <p:ext uri="{BB962C8B-B14F-4D97-AF65-F5344CB8AC3E}">
        <p14:creationId xmlns:p14="http://schemas.microsoft.com/office/powerpoint/2010/main" val="162351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7"/>
            <a:ext cx="11125200" cy="777874"/>
          </a:xfrm>
        </p:spPr>
        <p:txBody>
          <a:bodyPr>
            <a:normAutofit/>
          </a:bodyPr>
          <a:lstStyle/>
          <a:p>
            <a:r>
              <a:rPr lang="en-US" sz="3100" b="1" dirty="0">
                <a:solidFill>
                  <a:schemeClr val="bg2"/>
                </a:solidFill>
              </a:rPr>
              <a:t>The Fire District 7 Annexation and Banked Capacity</a:t>
            </a:r>
            <a:endParaRPr lang="en-US" dirty="0"/>
          </a:p>
        </p:txBody>
      </p:sp>
      <p:sp>
        <p:nvSpPr>
          <p:cNvPr id="3" name="Content Placeholder 2"/>
          <p:cNvSpPr>
            <a:spLocks noGrp="1"/>
          </p:cNvSpPr>
          <p:nvPr>
            <p:ph idx="1"/>
          </p:nvPr>
        </p:nvSpPr>
        <p:spPr>
          <a:xfrm>
            <a:off x="838200" y="1447800"/>
            <a:ext cx="10515600" cy="4729163"/>
          </a:xfrm>
        </p:spPr>
        <p:txBody>
          <a:bodyPr>
            <a:normAutofit/>
          </a:bodyPr>
          <a:lstStyle/>
          <a:p>
            <a:pPr lvl="1"/>
            <a:r>
              <a:rPr lang="en-US" sz="2400" b="1" dirty="0">
                <a:solidFill>
                  <a:schemeClr val="bg2"/>
                </a:solidFill>
              </a:rPr>
              <a:t>When the City Annexed the Fire District in, the City chose to not take its full percentage of property taxes that it had been collecting previously as the City new that the Fire District would be taking a percentage. In not taking it’s maximum % the City allowed Ferndale property taxes to remain the same % with the Fire District addition. This % that the City chose to no longer take annually began applying to the City’s Banked Capacity based on the AV (Actual Value).</a:t>
            </a:r>
          </a:p>
          <a:p>
            <a:pPr lvl="1"/>
            <a:r>
              <a:rPr lang="en-US" sz="2400" b="1" dirty="0">
                <a:solidFill>
                  <a:schemeClr val="bg2"/>
                </a:solidFill>
              </a:rPr>
              <a:t>Also, the Fire District and Library get to take their amounts first. If they were to take their maximum allowed amount this could significantly reduce the City’s property tax revenue. This has never occurred.</a:t>
            </a:r>
          </a:p>
        </p:txBody>
      </p:sp>
      <p:sp>
        <p:nvSpPr>
          <p:cNvPr id="4" name="Slide Number Placeholder 3">
            <a:extLst>
              <a:ext uri="{FF2B5EF4-FFF2-40B4-BE49-F238E27FC236}">
                <a16:creationId xmlns:a16="http://schemas.microsoft.com/office/drawing/2014/main" id="{D060F2D1-5FDB-4A54-876F-B110DA2492C4}"/>
              </a:ext>
            </a:extLst>
          </p:cNvPr>
          <p:cNvSpPr>
            <a:spLocks noGrp="1"/>
          </p:cNvSpPr>
          <p:nvPr>
            <p:ph type="sldNum" sz="quarter" idx="12"/>
          </p:nvPr>
        </p:nvSpPr>
        <p:spPr/>
        <p:txBody>
          <a:bodyPr/>
          <a:lstStyle/>
          <a:p>
            <a:fld id="{B13333A4-2EF1-4B79-B68C-AB20E66B4822}" type="slidenum">
              <a:rPr lang="en-US" smtClean="0"/>
              <a:t>20</a:t>
            </a:fld>
            <a:endParaRPr lang="en-US"/>
          </a:p>
        </p:txBody>
      </p:sp>
    </p:spTree>
    <p:extLst>
      <p:ext uri="{BB962C8B-B14F-4D97-AF65-F5344CB8AC3E}">
        <p14:creationId xmlns:p14="http://schemas.microsoft.com/office/powerpoint/2010/main" val="393481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- 4</a:t>
            </a:r>
          </a:p>
        </p:txBody>
      </p:sp>
      <p:sp>
        <p:nvSpPr>
          <p:cNvPr id="3" name="Content Placeholder 2"/>
          <p:cNvSpPr>
            <a:spLocks noGrp="1"/>
          </p:cNvSpPr>
          <p:nvPr>
            <p:ph idx="1"/>
          </p:nvPr>
        </p:nvSpPr>
        <p:spPr>
          <a:xfrm>
            <a:off x="-1611040" y="0"/>
            <a:ext cx="13411200" cy="1905000"/>
          </a:xfrm>
        </p:spPr>
        <p:txBody>
          <a:bodyPr>
            <a:normAutofit/>
          </a:bodyPr>
          <a:lstStyle/>
          <a:p>
            <a:pPr lvl="1"/>
            <a:r>
              <a:rPr lang="en-US" dirty="0">
                <a:solidFill>
                  <a:schemeClr val="bg2"/>
                </a:solidFill>
              </a:rPr>
              <a:t>		</a:t>
            </a:r>
          </a:p>
          <a:p>
            <a:pPr lvl="8"/>
            <a:r>
              <a:rPr lang="en-US" sz="4600" b="1" dirty="0">
                <a:solidFill>
                  <a:schemeClr val="bg2"/>
                </a:solidFill>
              </a:rPr>
              <a:t>“What does this mean for me?”</a:t>
            </a:r>
            <a:endParaRPr lang="en-US" sz="7600" b="1" dirty="0">
              <a:solidFill>
                <a:schemeClr val="bg2"/>
              </a:solidFill>
            </a:endParaRPr>
          </a:p>
          <a:p>
            <a:pPr marL="228600" lvl="1" indent="0">
              <a:buNone/>
            </a:pPr>
            <a:r>
              <a:rPr lang="en-US" sz="3400" dirty="0">
                <a:solidFill>
                  <a:schemeClr val="bg2"/>
                </a:solidFill>
              </a:rPr>
              <a:t>        </a:t>
            </a:r>
          </a:p>
          <a:p>
            <a:pPr lvl="1"/>
            <a:endParaRPr lang="en-US" sz="3600" dirty="0">
              <a:solidFill>
                <a:schemeClr val="bg2"/>
              </a:solidFill>
            </a:endParaRPr>
          </a:p>
          <a:p>
            <a:pPr lvl="2"/>
            <a:endParaRPr lang="en-US" sz="3000" dirty="0">
              <a:solidFill>
                <a:schemeClr val="bg2"/>
              </a:solidFill>
            </a:endParaRPr>
          </a:p>
          <a:p>
            <a:endParaRPr lang="en-US" dirty="0">
              <a:solidFill>
                <a:schemeClr val="bg2"/>
              </a:solidFill>
            </a:endParaRPr>
          </a:p>
        </p:txBody>
      </p:sp>
      <p:sp>
        <p:nvSpPr>
          <p:cNvPr id="4" name="Slide Number Placeholder 3">
            <a:extLst>
              <a:ext uri="{FF2B5EF4-FFF2-40B4-BE49-F238E27FC236}">
                <a16:creationId xmlns:a16="http://schemas.microsoft.com/office/drawing/2014/main" id="{D060F2D1-5FDB-4A54-876F-B110DA2492C4}"/>
              </a:ext>
            </a:extLst>
          </p:cNvPr>
          <p:cNvSpPr>
            <a:spLocks noGrp="1"/>
          </p:cNvSpPr>
          <p:nvPr>
            <p:ph type="sldNum" sz="quarter" idx="12"/>
          </p:nvPr>
        </p:nvSpPr>
        <p:spPr/>
        <p:txBody>
          <a:bodyPr/>
          <a:lstStyle/>
          <a:p>
            <a:fld id="{B13333A4-2EF1-4B79-B68C-AB20E66B4822}" type="slidenum">
              <a:rPr lang="en-US" smtClean="0"/>
              <a:t>21</a:t>
            </a:fld>
            <a:endParaRPr lang="en-US"/>
          </a:p>
        </p:txBody>
      </p:sp>
      <p:sp>
        <p:nvSpPr>
          <p:cNvPr id="5" name="TextBox 4">
            <a:extLst>
              <a:ext uri="{FF2B5EF4-FFF2-40B4-BE49-F238E27FC236}">
                <a16:creationId xmlns:a16="http://schemas.microsoft.com/office/drawing/2014/main" id="{110E2136-0134-3017-038F-DE5B30CDB4CF}"/>
              </a:ext>
            </a:extLst>
          </p:cNvPr>
          <p:cNvSpPr txBox="1"/>
          <p:nvPr/>
        </p:nvSpPr>
        <p:spPr>
          <a:xfrm>
            <a:off x="685800" y="1567755"/>
            <a:ext cx="8945077" cy="1477328"/>
          </a:xfrm>
          <a:prstGeom prst="rect">
            <a:avLst/>
          </a:prstGeom>
          <a:noFill/>
        </p:spPr>
        <p:txBody>
          <a:bodyPr wrap="none" rtlCol="0">
            <a:spAutoFit/>
          </a:bodyPr>
          <a:lstStyle/>
          <a:p>
            <a:r>
              <a:rPr lang="en-US" b="1" dirty="0">
                <a:solidFill>
                  <a:schemeClr val="bg2"/>
                </a:solidFill>
              </a:rPr>
              <a:t>- </a:t>
            </a:r>
            <a:r>
              <a:rPr lang="en-US" sz="2400" b="1" dirty="0">
                <a:solidFill>
                  <a:schemeClr val="bg2"/>
                </a:solidFill>
              </a:rPr>
              <a:t>Why are my taxes different from my neighbor? </a:t>
            </a:r>
            <a:endParaRPr lang="en-US" sz="2400" dirty="0">
              <a:solidFill>
                <a:schemeClr val="bg2"/>
              </a:solidFill>
            </a:endParaRPr>
          </a:p>
          <a:p>
            <a:endParaRPr lang="en-US" sz="2400" dirty="0"/>
          </a:p>
          <a:p>
            <a:r>
              <a:rPr lang="en-US" sz="2400" b="1" dirty="0">
                <a:solidFill>
                  <a:schemeClr val="bg2"/>
                </a:solidFill>
              </a:rPr>
              <a:t>- My assessed value increased – will my taxes increase?</a:t>
            </a:r>
          </a:p>
          <a:p>
            <a:endParaRPr lang="en-US" dirty="0"/>
          </a:p>
        </p:txBody>
      </p:sp>
    </p:spTree>
    <p:extLst>
      <p:ext uri="{BB962C8B-B14F-4D97-AF65-F5344CB8AC3E}">
        <p14:creationId xmlns:p14="http://schemas.microsoft.com/office/powerpoint/2010/main" val="427959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- 4</a:t>
            </a:r>
          </a:p>
        </p:txBody>
      </p:sp>
      <p:sp>
        <p:nvSpPr>
          <p:cNvPr id="3" name="Content Placeholder 2"/>
          <p:cNvSpPr>
            <a:spLocks noGrp="1"/>
          </p:cNvSpPr>
          <p:nvPr>
            <p:ph idx="1"/>
          </p:nvPr>
        </p:nvSpPr>
        <p:spPr>
          <a:xfrm>
            <a:off x="457200" y="304800"/>
            <a:ext cx="11342960" cy="838200"/>
          </a:xfrm>
        </p:spPr>
        <p:txBody>
          <a:bodyPr>
            <a:normAutofit/>
          </a:bodyPr>
          <a:lstStyle/>
          <a:p>
            <a:pPr marL="228600" lvl="1" indent="0">
              <a:buNone/>
            </a:pPr>
            <a:r>
              <a:rPr lang="en-US" sz="3200" b="1" dirty="0">
                <a:solidFill>
                  <a:schemeClr val="bg2"/>
                </a:solidFill>
              </a:rPr>
              <a:t>“Why are my taxes different from my neighbor?”</a:t>
            </a:r>
            <a:endParaRPr lang="en-US" sz="3600" dirty="0">
              <a:solidFill>
                <a:schemeClr val="bg2"/>
              </a:solidFill>
            </a:endParaRPr>
          </a:p>
          <a:p>
            <a:endParaRPr lang="en-US" dirty="0">
              <a:solidFill>
                <a:schemeClr val="bg2"/>
              </a:solidFill>
            </a:endParaRPr>
          </a:p>
        </p:txBody>
      </p:sp>
      <p:sp>
        <p:nvSpPr>
          <p:cNvPr id="4" name="Slide Number Placeholder 3">
            <a:extLst>
              <a:ext uri="{FF2B5EF4-FFF2-40B4-BE49-F238E27FC236}">
                <a16:creationId xmlns:a16="http://schemas.microsoft.com/office/drawing/2014/main" id="{D060F2D1-5FDB-4A54-876F-B110DA2492C4}"/>
              </a:ext>
            </a:extLst>
          </p:cNvPr>
          <p:cNvSpPr>
            <a:spLocks noGrp="1"/>
          </p:cNvSpPr>
          <p:nvPr>
            <p:ph type="sldNum" sz="quarter" idx="12"/>
          </p:nvPr>
        </p:nvSpPr>
        <p:spPr/>
        <p:txBody>
          <a:bodyPr/>
          <a:lstStyle/>
          <a:p>
            <a:fld id="{B13333A4-2EF1-4B79-B68C-AB20E66B4822}" type="slidenum">
              <a:rPr lang="en-US" smtClean="0"/>
              <a:t>22</a:t>
            </a:fld>
            <a:endParaRPr lang="en-US"/>
          </a:p>
        </p:txBody>
      </p:sp>
      <p:pic>
        <p:nvPicPr>
          <p:cNvPr id="3074" name="Picture 2" descr="Oblique bird's eye view on a study-test map, incl. True-3D accentuated... |  Download Scientific Diagram">
            <a:extLst>
              <a:ext uri="{FF2B5EF4-FFF2-40B4-BE49-F238E27FC236}">
                <a16:creationId xmlns:a16="http://schemas.microsoft.com/office/drawing/2014/main" id="{6EA66F72-0EE8-B1AC-E311-BD96A4523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0"/>
            <a:ext cx="8096250"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25464D76-3A73-17F9-F53A-D403CDC2E29B}"/>
              </a:ext>
            </a:extLst>
          </p:cNvPr>
          <p:cNvSpPr/>
          <p:nvPr/>
        </p:nvSpPr>
        <p:spPr>
          <a:xfrm>
            <a:off x="1676400" y="2476500"/>
            <a:ext cx="4343400" cy="1714500"/>
          </a:xfrm>
          <a:prstGeom prst="ellipse">
            <a:avLst/>
          </a:prstGeom>
          <a:solidFill>
            <a:srgbClr val="00B050">
              <a:alpha val="4313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7FBC4F-AF9E-3253-177F-118F32483131}"/>
              </a:ext>
            </a:extLst>
          </p:cNvPr>
          <p:cNvSpPr/>
          <p:nvPr/>
        </p:nvSpPr>
        <p:spPr>
          <a:xfrm>
            <a:off x="4042705" y="2324100"/>
            <a:ext cx="4343400" cy="1714500"/>
          </a:xfrm>
          <a:prstGeom prst="ellipse">
            <a:avLst/>
          </a:prstGeom>
          <a:solidFill>
            <a:srgbClr val="FFFF00">
              <a:alpha val="4313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CAFCEC1-AA93-E943-FB54-9AF185C1F4F7}"/>
              </a:ext>
            </a:extLst>
          </p:cNvPr>
          <p:cNvSpPr/>
          <p:nvPr/>
        </p:nvSpPr>
        <p:spPr>
          <a:xfrm>
            <a:off x="2628900" y="1828800"/>
            <a:ext cx="6983140" cy="3581400"/>
          </a:xfrm>
          <a:prstGeom prst="ellipse">
            <a:avLst/>
          </a:prstGeom>
          <a:solidFill>
            <a:srgbClr val="85A3B7">
              <a:alpha val="4313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39E6EB2-8803-D515-823E-C8CF405F0279}"/>
              </a:ext>
            </a:extLst>
          </p:cNvPr>
          <p:cNvSpPr/>
          <p:nvPr/>
        </p:nvSpPr>
        <p:spPr>
          <a:xfrm>
            <a:off x="5334000" y="4457700"/>
            <a:ext cx="2095500" cy="800100"/>
          </a:xfrm>
          <a:prstGeom prst="ellipse">
            <a:avLst/>
          </a:prstGeom>
          <a:solidFill>
            <a:srgbClr val="FF0000">
              <a:alpha val="4313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77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- 4</a:t>
            </a:r>
          </a:p>
        </p:txBody>
      </p:sp>
      <p:sp>
        <p:nvSpPr>
          <p:cNvPr id="4" name="Slide Number Placeholder 3">
            <a:extLst>
              <a:ext uri="{FF2B5EF4-FFF2-40B4-BE49-F238E27FC236}">
                <a16:creationId xmlns:a16="http://schemas.microsoft.com/office/drawing/2014/main" id="{D060F2D1-5FDB-4A54-876F-B110DA2492C4}"/>
              </a:ext>
            </a:extLst>
          </p:cNvPr>
          <p:cNvSpPr>
            <a:spLocks noGrp="1"/>
          </p:cNvSpPr>
          <p:nvPr>
            <p:ph type="sldNum" sz="quarter" idx="12"/>
          </p:nvPr>
        </p:nvSpPr>
        <p:spPr/>
        <p:txBody>
          <a:bodyPr/>
          <a:lstStyle/>
          <a:p>
            <a:fld id="{B13333A4-2EF1-4B79-B68C-AB20E66B4822}" type="slidenum">
              <a:rPr lang="en-US" smtClean="0"/>
              <a:t>23</a:t>
            </a:fld>
            <a:endParaRPr lang="en-US"/>
          </a:p>
        </p:txBody>
      </p:sp>
      <p:pic>
        <p:nvPicPr>
          <p:cNvPr id="3074" name="Picture 2" descr="Oblique bird's eye view on a study-test map, incl. True-3D accentuated... |  Download Scientific Diagram">
            <a:extLst>
              <a:ext uri="{FF2B5EF4-FFF2-40B4-BE49-F238E27FC236}">
                <a16:creationId xmlns:a16="http://schemas.microsoft.com/office/drawing/2014/main" id="{6EA66F72-0EE8-B1AC-E311-BD96A4523723}"/>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81200" y="1524000"/>
            <a:ext cx="8096250" cy="4572000"/>
          </a:xfrm>
          <a:prstGeom prst="rect">
            <a:avLst/>
          </a:prstGeom>
          <a:solidFill>
            <a:srgbClr val="2E2923">
              <a:alpha val="29020"/>
            </a:srgbClr>
          </a:solidFill>
        </p:spPr>
      </p:pic>
      <p:sp>
        <p:nvSpPr>
          <p:cNvPr id="6" name="Oval 5">
            <a:extLst>
              <a:ext uri="{FF2B5EF4-FFF2-40B4-BE49-F238E27FC236}">
                <a16:creationId xmlns:a16="http://schemas.microsoft.com/office/drawing/2014/main" id="{25464D76-3A73-17F9-F53A-D403CDC2E29B}"/>
              </a:ext>
            </a:extLst>
          </p:cNvPr>
          <p:cNvSpPr/>
          <p:nvPr/>
        </p:nvSpPr>
        <p:spPr>
          <a:xfrm>
            <a:off x="1676400" y="2476500"/>
            <a:ext cx="4343400" cy="1714500"/>
          </a:xfrm>
          <a:prstGeom prst="ellipse">
            <a:avLst/>
          </a:prstGeom>
          <a:solidFill>
            <a:srgbClr val="2E2923">
              <a:alpha val="2902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7FBC4F-AF9E-3253-177F-118F32483131}"/>
              </a:ext>
            </a:extLst>
          </p:cNvPr>
          <p:cNvSpPr/>
          <p:nvPr/>
        </p:nvSpPr>
        <p:spPr>
          <a:xfrm>
            <a:off x="4042705" y="2324100"/>
            <a:ext cx="4343400" cy="1714500"/>
          </a:xfrm>
          <a:prstGeom prst="ellipse">
            <a:avLst/>
          </a:prstGeom>
          <a:solidFill>
            <a:srgbClr val="2E2923">
              <a:alpha val="2902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CAFCEC1-AA93-E943-FB54-9AF185C1F4F7}"/>
              </a:ext>
            </a:extLst>
          </p:cNvPr>
          <p:cNvSpPr/>
          <p:nvPr/>
        </p:nvSpPr>
        <p:spPr>
          <a:xfrm>
            <a:off x="2628900" y="1828800"/>
            <a:ext cx="6983140" cy="3581400"/>
          </a:xfrm>
          <a:prstGeom prst="ellipse">
            <a:avLst/>
          </a:prstGeom>
          <a:solidFill>
            <a:srgbClr val="2E2923">
              <a:alpha val="2902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39E6EB2-8803-D515-823E-C8CF405F0279}"/>
              </a:ext>
            </a:extLst>
          </p:cNvPr>
          <p:cNvSpPr/>
          <p:nvPr/>
        </p:nvSpPr>
        <p:spPr>
          <a:xfrm>
            <a:off x="5334000" y="4457700"/>
            <a:ext cx="2095500" cy="800100"/>
          </a:xfrm>
          <a:prstGeom prst="ellipse">
            <a:avLst/>
          </a:prstGeom>
          <a:solidFill>
            <a:srgbClr val="2E2923">
              <a:alpha val="2902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236873A-7411-F043-ADD5-4319E1C1D29B}"/>
              </a:ext>
            </a:extLst>
          </p:cNvPr>
          <p:cNvSpPr/>
          <p:nvPr/>
        </p:nvSpPr>
        <p:spPr>
          <a:xfrm>
            <a:off x="5056460" y="3333750"/>
            <a:ext cx="533400" cy="495300"/>
          </a:xfrm>
          <a:prstGeom prst="rect">
            <a:avLst/>
          </a:prstGeom>
          <a:noFill/>
          <a:ln w="57150">
            <a:solidFill>
              <a:srgbClr val="FF0000"/>
            </a:solidFill>
          </a:ln>
          <a:scene3d>
            <a:camera prst="isometricOffAxis1To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DDE20328-4ACF-A8EF-BB2E-0EA635E4264A}"/>
              </a:ext>
            </a:extLst>
          </p:cNvPr>
          <p:cNvSpPr>
            <a:spLocks noGrp="1"/>
          </p:cNvSpPr>
          <p:nvPr>
            <p:ph idx="1"/>
          </p:nvPr>
        </p:nvSpPr>
        <p:spPr>
          <a:xfrm>
            <a:off x="457200" y="304800"/>
            <a:ext cx="11342960" cy="838200"/>
          </a:xfrm>
        </p:spPr>
        <p:txBody>
          <a:bodyPr>
            <a:normAutofit/>
          </a:bodyPr>
          <a:lstStyle/>
          <a:p>
            <a:pPr marL="228600" lvl="1" indent="0">
              <a:buNone/>
            </a:pPr>
            <a:r>
              <a:rPr lang="en-US" sz="3200" b="1" dirty="0">
                <a:solidFill>
                  <a:schemeClr val="bg2"/>
                </a:solidFill>
              </a:rPr>
              <a:t>“Why are my taxes different from my neighbor?”</a:t>
            </a:r>
            <a:endParaRPr lang="en-US" sz="3600" dirty="0">
              <a:solidFill>
                <a:schemeClr val="bg2"/>
              </a:solidFill>
            </a:endParaRPr>
          </a:p>
          <a:p>
            <a:endParaRPr lang="en-US" dirty="0">
              <a:solidFill>
                <a:schemeClr val="bg2"/>
              </a:solidFill>
            </a:endParaRPr>
          </a:p>
        </p:txBody>
      </p:sp>
    </p:spTree>
    <p:extLst>
      <p:ext uri="{BB962C8B-B14F-4D97-AF65-F5344CB8AC3E}">
        <p14:creationId xmlns:p14="http://schemas.microsoft.com/office/powerpoint/2010/main" val="419589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- 4</a:t>
            </a:r>
          </a:p>
        </p:txBody>
      </p:sp>
      <p:sp>
        <p:nvSpPr>
          <p:cNvPr id="4" name="Slide Number Placeholder 3">
            <a:extLst>
              <a:ext uri="{FF2B5EF4-FFF2-40B4-BE49-F238E27FC236}">
                <a16:creationId xmlns:a16="http://schemas.microsoft.com/office/drawing/2014/main" id="{D060F2D1-5FDB-4A54-876F-B110DA2492C4}"/>
              </a:ext>
            </a:extLst>
          </p:cNvPr>
          <p:cNvSpPr>
            <a:spLocks noGrp="1"/>
          </p:cNvSpPr>
          <p:nvPr>
            <p:ph type="sldNum" sz="quarter" idx="12"/>
          </p:nvPr>
        </p:nvSpPr>
        <p:spPr/>
        <p:txBody>
          <a:bodyPr/>
          <a:lstStyle/>
          <a:p>
            <a:fld id="{B13333A4-2EF1-4B79-B68C-AB20E66B4822}" type="slidenum">
              <a:rPr lang="en-US" smtClean="0"/>
              <a:t>24</a:t>
            </a:fld>
            <a:endParaRPr lang="en-US"/>
          </a:p>
        </p:txBody>
      </p:sp>
      <p:pic>
        <p:nvPicPr>
          <p:cNvPr id="5122" name="Picture 2" descr="Why Aren't Modern Suburbs Built on a Walkable Grid? | HowStuffWorks">
            <a:extLst>
              <a:ext uri="{FF2B5EF4-FFF2-40B4-BE49-F238E27FC236}">
                <a16:creationId xmlns:a16="http://schemas.microsoft.com/office/drawing/2014/main" id="{B9F64892-BDA2-A0B9-F418-9640E8C91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5406699" cy="3038475"/>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5997CF0-BED0-7F11-15E0-49DBA026E7A3}"/>
              </a:ext>
            </a:extLst>
          </p:cNvPr>
          <p:cNvSpPr txBox="1"/>
          <p:nvPr/>
        </p:nvSpPr>
        <p:spPr>
          <a:xfrm>
            <a:off x="6156653" y="1635085"/>
            <a:ext cx="5905405" cy="1354217"/>
          </a:xfrm>
          <a:prstGeom prst="rect">
            <a:avLst/>
          </a:prstGeom>
          <a:noFill/>
        </p:spPr>
        <p:txBody>
          <a:bodyPr wrap="square" rtlCol="0">
            <a:spAutoFit/>
          </a:bodyPr>
          <a:lstStyle/>
          <a:p>
            <a:pPr marL="571500" lvl="1" indent="-342900">
              <a:buAutoNum type="arabicPeriod"/>
            </a:pPr>
            <a:r>
              <a:rPr lang="en-US" sz="1800" b="1" dirty="0">
                <a:solidFill>
                  <a:schemeClr val="bg2"/>
                </a:solidFill>
                <a:latin typeface="Adobe Fan Heiti Std B" panose="020B0700000000000000" pitchFamily="34" charset="-128"/>
                <a:ea typeface="Adobe Fan Heiti Std B" panose="020B0700000000000000" pitchFamily="34" charset="-128"/>
              </a:rPr>
              <a:t>OVERALL ASSESSED VALUE OF AREA DETERMINED BY ASSESSOR</a:t>
            </a:r>
          </a:p>
          <a:p>
            <a:pPr marL="228600" lvl="1" indent="0">
              <a:buFont typeface="Arial" panose="020B0604020202020204" pitchFamily="34" charset="0"/>
              <a:buNone/>
            </a:pPr>
            <a:r>
              <a:rPr lang="en-US" sz="2800" dirty="0">
                <a:solidFill>
                  <a:schemeClr val="bg2"/>
                </a:solidFill>
                <a:latin typeface="Adobe Fan Heiti Std B" panose="020B0700000000000000" pitchFamily="34" charset="-128"/>
                <a:ea typeface="Adobe Fan Heiti Std B" panose="020B0700000000000000" pitchFamily="34" charset="-128"/>
              </a:rPr>
              <a:t>        </a:t>
            </a:r>
          </a:p>
          <a:p>
            <a:endParaRPr lang="en-US" dirty="0"/>
          </a:p>
        </p:txBody>
      </p:sp>
      <p:sp>
        <p:nvSpPr>
          <p:cNvPr id="12" name="Rectangle 11">
            <a:extLst>
              <a:ext uri="{FF2B5EF4-FFF2-40B4-BE49-F238E27FC236}">
                <a16:creationId xmlns:a16="http://schemas.microsoft.com/office/drawing/2014/main" id="{6006A09B-1DCB-4B13-6C21-CBEB15A8EB0F}"/>
              </a:ext>
            </a:extLst>
          </p:cNvPr>
          <p:cNvSpPr/>
          <p:nvPr/>
        </p:nvSpPr>
        <p:spPr>
          <a:xfrm>
            <a:off x="1371600" y="2362200"/>
            <a:ext cx="1251980" cy="523220"/>
          </a:xfrm>
          <a:prstGeom prst="rect">
            <a:avLst/>
          </a:prstGeom>
          <a:solidFill>
            <a:schemeClr val="tx1"/>
          </a:solid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$500K</a:t>
            </a:r>
          </a:p>
        </p:txBody>
      </p:sp>
      <p:sp>
        <p:nvSpPr>
          <p:cNvPr id="13" name="Arrow: Right 12">
            <a:extLst>
              <a:ext uri="{FF2B5EF4-FFF2-40B4-BE49-F238E27FC236}">
                <a16:creationId xmlns:a16="http://schemas.microsoft.com/office/drawing/2014/main" id="{F5A46D76-6544-C688-2D5F-790F2CCD7242}"/>
              </a:ext>
            </a:extLst>
          </p:cNvPr>
          <p:cNvSpPr/>
          <p:nvPr/>
        </p:nvSpPr>
        <p:spPr>
          <a:xfrm rot="5400000">
            <a:off x="1684292" y="2859673"/>
            <a:ext cx="609600" cy="66109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3253F4-8FA3-C310-8FBD-BBDABCB96CD1}"/>
              </a:ext>
            </a:extLst>
          </p:cNvPr>
          <p:cNvSpPr/>
          <p:nvPr/>
        </p:nvSpPr>
        <p:spPr>
          <a:xfrm>
            <a:off x="2546321" y="2649378"/>
            <a:ext cx="1251980" cy="523220"/>
          </a:xfrm>
          <a:prstGeom prst="rect">
            <a:avLst/>
          </a:prstGeom>
          <a:solidFill>
            <a:schemeClr val="tx1"/>
          </a:solid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$500K</a:t>
            </a:r>
          </a:p>
        </p:txBody>
      </p:sp>
      <p:sp>
        <p:nvSpPr>
          <p:cNvPr id="15" name="Arrow: Right 14">
            <a:extLst>
              <a:ext uri="{FF2B5EF4-FFF2-40B4-BE49-F238E27FC236}">
                <a16:creationId xmlns:a16="http://schemas.microsoft.com/office/drawing/2014/main" id="{FE6420CE-DAD3-2BA9-DEF9-B209E2B45713}"/>
              </a:ext>
            </a:extLst>
          </p:cNvPr>
          <p:cNvSpPr/>
          <p:nvPr/>
        </p:nvSpPr>
        <p:spPr>
          <a:xfrm rot="5400000">
            <a:off x="2859013" y="3146851"/>
            <a:ext cx="609600" cy="66109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8073896-7175-EFAE-D76E-6C2B57F22AC0}"/>
              </a:ext>
            </a:extLst>
          </p:cNvPr>
          <p:cNvSpPr/>
          <p:nvPr/>
        </p:nvSpPr>
        <p:spPr>
          <a:xfrm>
            <a:off x="3927379" y="2724477"/>
            <a:ext cx="1251980" cy="523220"/>
          </a:xfrm>
          <a:prstGeom prst="rect">
            <a:avLst/>
          </a:prstGeom>
          <a:solidFill>
            <a:schemeClr val="tx1"/>
          </a:solid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$500K</a:t>
            </a:r>
          </a:p>
        </p:txBody>
      </p:sp>
      <p:sp>
        <p:nvSpPr>
          <p:cNvPr id="17" name="Arrow: Right 16">
            <a:extLst>
              <a:ext uri="{FF2B5EF4-FFF2-40B4-BE49-F238E27FC236}">
                <a16:creationId xmlns:a16="http://schemas.microsoft.com/office/drawing/2014/main" id="{B749825B-72F9-4F2F-227A-4D88E41B1AB4}"/>
              </a:ext>
            </a:extLst>
          </p:cNvPr>
          <p:cNvSpPr/>
          <p:nvPr/>
        </p:nvSpPr>
        <p:spPr>
          <a:xfrm rot="5400000">
            <a:off x="4240071" y="3221950"/>
            <a:ext cx="609600" cy="66109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19E8059-27C2-8A66-E094-E0D284323563}"/>
              </a:ext>
            </a:extLst>
          </p:cNvPr>
          <p:cNvSpPr/>
          <p:nvPr/>
        </p:nvSpPr>
        <p:spPr>
          <a:xfrm>
            <a:off x="3765737" y="1267480"/>
            <a:ext cx="1251980" cy="523220"/>
          </a:xfrm>
          <a:prstGeom prst="rect">
            <a:avLst/>
          </a:prstGeom>
          <a:solidFill>
            <a:schemeClr val="tx1"/>
          </a:solid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$500K</a:t>
            </a:r>
          </a:p>
        </p:txBody>
      </p:sp>
      <p:sp>
        <p:nvSpPr>
          <p:cNvPr id="19" name="Arrow: Right 18">
            <a:extLst>
              <a:ext uri="{FF2B5EF4-FFF2-40B4-BE49-F238E27FC236}">
                <a16:creationId xmlns:a16="http://schemas.microsoft.com/office/drawing/2014/main" id="{E20C8DEE-947D-B771-7D6D-53CBEB86F2EC}"/>
              </a:ext>
            </a:extLst>
          </p:cNvPr>
          <p:cNvSpPr/>
          <p:nvPr/>
        </p:nvSpPr>
        <p:spPr>
          <a:xfrm rot="5400000">
            <a:off x="4078429" y="1764953"/>
            <a:ext cx="609600" cy="66109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Brace 20">
            <a:extLst>
              <a:ext uri="{FF2B5EF4-FFF2-40B4-BE49-F238E27FC236}">
                <a16:creationId xmlns:a16="http://schemas.microsoft.com/office/drawing/2014/main" id="{42835141-7141-DDDA-43F4-E999F7E59E5B}"/>
              </a:ext>
            </a:extLst>
          </p:cNvPr>
          <p:cNvSpPr/>
          <p:nvPr/>
        </p:nvSpPr>
        <p:spPr>
          <a:xfrm rot="16200000">
            <a:off x="2952365" y="2679967"/>
            <a:ext cx="657998" cy="5469871"/>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4CF382C8-6CD1-22D9-32B9-2D617D4B46D3}"/>
              </a:ext>
            </a:extLst>
          </p:cNvPr>
          <p:cNvSpPr txBox="1"/>
          <p:nvPr/>
        </p:nvSpPr>
        <p:spPr>
          <a:xfrm>
            <a:off x="545047" y="5724852"/>
            <a:ext cx="5606022" cy="646331"/>
          </a:xfrm>
          <a:prstGeom prst="rect">
            <a:avLst/>
          </a:prstGeom>
          <a:noFill/>
        </p:spPr>
        <p:txBody>
          <a:bodyPr wrap="none" rtlCol="0">
            <a:spAutoFit/>
          </a:bodyPr>
          <a:lstStyle/>
          <a:p>
            <a:pPr algn="ctr"/>
            <a:r>
              <a:rPr lang="en-US" dirty="0"/>
              <a:t>OVERALL TAXING DISTRICT AV: $10,000,000 </a:t>
            </a:r>
          </a:p>
          <a:p>
            <a:pPr algn="ctr"/>
            <a:r>
              <a:rPr lang="en-US" dirty="0"/>
              <a:t>(20 HOMES @$500K)</a:t>
            </a:r>
          </a:p>
        </p:txBody>
      </p:sp>
      <p:sp>
        <p:nvSpPr>
          <p:cNvPr id="7" name="Content Placeholder 2">
            <a:extLst>
              <a:ext uri="{FF2B5EF4-FFF2-40B4-BE49-F238E27FC236}">
                <a16:creationId xmlns:a16="http://schemas.microsoft.com/office/drawing/2014/main" id="{F44BD7B6-A676-5FCB-5FD2-FD3A2A1C97EF}"/>
              </a:ext>
            </a:extLst>
          </p:cNvPr>
          <p:cNvSpPr txBox="1">
            <a:spLocks/>
          </p:cNvSpPr>
          <p:nvPr/>
        </p:nvSpPr>
        <p:spPr>
          <a:xfrm>
            <a:off x="457200" y="304800"/>
            <a:ext cx="11342960" cy="83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9pPr>
          </a:lstStyle>
          <a:p>
            <a:pPr marL="228600" lvl="1" indent="0">
              <a:buFont typeface="Arial" panose="020B0604020202020204" pitchFamily="34" charset="0"/>
              <a:buNone/>
            </a:pPr>
            <a:r>
              <a:rPr lang="en-US" sz="3200" b="1">
                <a:solidFill>
                  <a:schemeClr val="bg2"/>
                </a:solidFill>
              </a:rPr>
              <a:t>“Why are my taxes different from my neighbor?”</a:t>
            </a:r>
            <a:endParaRPr lang="en-US" sz="3600">
              <a:solidFill>
                <a:schemeClr val="bg2"/>
              </a:solidFill>
            </a:endParaRPr>
          </a:p>
          <a:p>
            <a:endParaRPr lang="en-US" dirty="0">
              <a:solidFill>
                <a:schemeClr val="bg2"/>
              </a:solidFill>
            </a:endParaRPr>
          </a:p>
        </p:txBody>
      </p:sp>
    </p:spTree>
    <p:extLst>
      <p:ext uri="{BB962C8B-B14F-4D97-AF65-F5344CB8AC3E}">
        <p14:creationId xmlns:p14="http://schemas.microsoft.com/office/powerpoint/2010/main" val="169933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- 4</a:t>
            </a:r>
          </a:p>
        </p:txBody>
      </p:sp>
      <p:sp>
        <p:nvSpPr>
          <p:cNvPr id="4" name="Slide Number Placeholder 3">
            <a:extLst>
              <a:ext uri="{FF2B5EF4-FFF2-40B4-BE49-F238E27FC236}">
                <a16:creationId xmlns:a16="http://schemas.microsoft.com/office/drawing/2014/main" id="{D060F2D1-5FDB-4A54-876F-B110DA2492C4}"/>
              </a:ext>
            </a:extLst>
          </p:cNvPr>
          <p:cNvSpPr>
            <a:spLocks noGrp="1"/>
          </p:cNvSpPr>
          <p:nvPr>
            <p:ph type="sldNum" sz="quarter" idx="12"/>
          </p:nvPr>
        </p:nvSpPr>
        <p:spPr/>
        <p:txBody>
          <a:bodyPr/>
          <a:lstStyle/>
          <a:p>
            <a:fld id="{B13333A4-2EF1-4B79-B68C-AB20E66B4822}" type="slidenum">
              <a:rPr lang="en-US" smtClean="0"/>
              <a:t>25</a:t>
            </a:fld>
            <a:endParaRPr lang="en-US"/>
          </a:p>
        </p:txBody>
      </p:sp>
      <p:pic>
        <p:nvPicPr>
          <p:cNvPr id="5122" name="Picture 2" descr="Why Aren't Modern Suburbs Built on a Walkable Grid? | HowStuffWorks">
            <a:extLst>
              <a:ext uri="{FF2B5EF4-FFF2-40B4-BE49-F238E27FC236}">
                <a16:creationId xmlns:a16="http://schemas.microsoft.com/office/drawing/2014/main" id="{B9F64892-BDA2-A0B9-F418-9640E8C91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5406699" cy="3038475"/>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5997CF0-BED0-7F11-15E0-49DBA026E7A3}"/>
              </a:ext>
            </a:extLst>
          </p:cNvPr>
          <p:cNvSpPr txBox="1"/>
          <p:nvPr/>
        </p:nvSpPr>
        <p:spPr>
          <a:xfrm>
            <a:off x="6156653" y="1635085"/>
            <a:ext cx="5905405" cy="1631216"/>
          </a:xfrm>
          <a:prstGeom prst="rect">
            <a:avLst/>
          </a:prstGeom>
          <a:noFill/>
        </p:spPr>
        <p:txBody>
          <a:bodyPr wrap="square" rtlCol="0">
            <a:spAutoFit/>
          </a:bodyPr>
          <a:lstStyle/>
          <a:p>
            <a:pPr marL="228600" lvl="1"/>
            <a:r>
              <a:rPr lang="en-US" b="1" dirty="0">
                <a:solidFill>
                  <a:schemeClr val="bg2"/>
                </a:solidFill>
                <a:latin typeface="Adobe Fan Heiti Std B" panose="020B0700000000000000" pitchFamily="34" charset="-128"/>
                <a:ea typeface="Adobe Fan Heiti Std B" panose="020B0700000000000000" pitchFamily="34" charset="-128"/>
              </a:rPr>
              <a:t>2. ASSESSOR RECEIVES REQUESTED LEVY AMOUNTS</a:t>
            </a:r>
            <a:endParaRPr lang="en-US" sz="1800" b="1" dirty="0">
              <a:solidFill>
                <a:schemeClr val="bg2"/>
              </a:solidFill>
              <a:latin typeface="Adobe Fan Heiti Std B" panose="020B0700000000000000" pitchFamily="34" charset="-128"/>
              <a:ea typeface="Adobe Fan Heiti Std B" panose="020B0700000000000000" pitchFamily="34" charset="-128"/>
            </a:endParaRPr>
          </a:p>
          <a:p>
            <a:pPr marL="228600" lvl="1"/>
            <a:r>
              <a:rPr lang="en-US" b="1" dirty="0">
                <a:solidFill>
                  <a:schemeClr val="bg2"/>
                </a:solidFill>
                <a:latin typeface="Adobe Fan Heiti Std B" panose="020B0700000000000000" pitchFamily="34" charset="-128"/>
                <a:ea typeface="Adobe Fan Heiti Std B" panose="020B0700000000000000" pitchFamily="34" charset="-128"/>
              </a:rPr>
              <a:t>3</a:t>
            </a:r>
            <a:r>
              <a:rPr lang="en-US" sz="1800" b="1" dirty="0">
                <a:solidFill>
                  <a:schemeClr val="bg2"/>
                </a:solidFill>
                <a:latin typeface="Adobe Fan Heiti Std B" panose="020B0700000000000000" pitchFamily="34" charset="-128"/>
                <a:ea typeface="Adobe Fan Heiti Std B" panose="020B0700000000000000" pitchFamily="34" charset="-128"/>
              </a:rPr>
              <a:t>. MILL RATE” (TAX PER $1,000 ASSESSED VALUE) </a:t>
            </a:r>
            <a:br>
              <a:rPr lang="en-US" sz="1800" b="1" dirty="0">
                <a:solidFill>
                  <a:schemeClr val="bg2"/>
                </a:solidFill>
                <a:latin typeface="Adobe Fan Heiti Std B" panose="020B0700000000000000" pitchFamily="34" charset="-128"/>
                <a:ea typeface="Adobe Fan Heiti Std B" panose="020B0700000000000000" pitchFamily="34" charset="-128"/>
              </a:rPr>
            </a:br>
            <a:r>
              <a:rPr lang="en-US" sz="1800" b="1" dirty="0">
                <a:solidFill>
                  <a:schemeClr val="bg2"/>
                </a:solidFill>
                <a:latin typeface="Adobe Fan Heiti Std B" panose="020B0700000000000000" pitchFamily="34" charset="-128"/>
                <a:ea typeface="Adobe Fan Heiti Std B" panose="020B0700000000000000" pitchFamily="34" charset="-128"/>
              </a:rPr>
              <a:t>    DETERMINED BY ASSESSOR</a:t>
            </a:r>
            <a:endParaRPr lang="en-US" sz="3600" b="1" dirty="0">
              <a:solidFill>
                <a:schemeClr val="bg2"/>
              </a:solidFill>
              <a:latin typeface="Adobe Fan Heiti Std B" panose="020B0700000000000000" pitchFamily="34" charset="-128"/>
              <a:ea typeface="Adobe Fan Heiti Std B" panose="020B0700000000000000" pitchFamily="34" charset="-128"/>
            </a:endParaRPr>
          </a:p>
          <a:p>
            <a:pPr marL="228600" lvl="1" indent="0">
              <a:buFont typeface="Arial" panose="020B0604020202020204" pitchFamily="34" charset="0"/>
              <a:buNone/>
            </a:pPr>
            <a:r>
              <a:rPr lang="en-US" sz="2800" dirty="0">
                <a:solidFill>
                  <a:schemeClr val="bg2"/>
                </a:solidFill>
                <a:latin typeface="Adobe Fan Heiti Std B" panose="020B0700000000000000" pitchFamily="34" charset="-128"/>
                <a:ea typeface="Adobe Fan Heiti Std B" panose="020B0700000000000000" pitchFamily="34" charset="-128"/>
              </a:rPr>
              <a:t>        </a:t>
            </a:r>
          </a:p>
          <a:p>
            <a:endParaRPr lang="en-US" dirty="0"/>
          </a:p>
        </p:txBody>
      </p:sp>
      <p:sp>
        <p:nvSpPr>
          <p:cNvPr id="12" name="Rectangle 11">
            <a:extLst>
              <a:ext uri="{FF2B5EF4-FFF2-40B4-BE49-F238E27FC236}">
                <a16:creationId xmlns:a16="http://schemas.microsoft.com/office/drawing/2014/main" id="{6006A09B-1DCB-4B13-6C21-CBEB15A8EB0F}"/>
              </a:ext>
            </a:extLst>
          </p:cNvPr>
          <p:cNvSpPr/>
          <p:nvPr/>
        </p:nvSpPr>
        <p:spPr>
          <a:xfrm>
            <a:off x="1371600" y="2362200"/>
            <a:ext cx="1251980" cy="523220"/>
          </a:xfrm>
          <a:prstGeom prst="rect">
            <a:avLst/>
          </a:prstGeom>
          <a:solidFill>
            <a:schemeClr val="tx1"/>
          </a:solid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$500K</a:t>
            </a:r>
          </a:p>
        </p:txBody>
      </p:sp>
      <p:sp>
        <p:nvSpPr>
          <p:cNvPr id="13" name="Arrow: Right 12">
            <a:extLst>
              <a:ext uri="{FF2B5EF4-FFF2-40B4-BE49-F238E27FC236}">
                <a16:creationId xmlns:a16="http://schemas.microsoft.com/office/drawing/2014/main" id="{F5A46D76-6544-C688-2D5F-790F2CCD7242}"/>
              </a:ext>
            </a:extLst>
          </p:cNvPr>
          <p:cNvSpPr/>
          <p:nvPr/>
        </p:nvSpPr>
        <p:spPr>
          <a:xfrm rot="5400000">
            <a:off x="1684292" y="2859673"/>
            <a:ext cx="609600" cy="66109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3253F4-8FA3-C310-8FBD-BBDABCB96CD1}"/>
              </a:ext>
            </a:extLst>
          </p:cNvPr>
          <p:cNvSpPr/>
          <p:nvPr/>
        </p:nvSpPr>
        <p:spPr>
          <a:xfrm>
            <a:off x="2546321" y="2649378"/>
            <a:ext cx="1251980" cy="523220"/>
          </a:xfrm>
          <a:prstGeom prst="rect">
            <a:avLst/>
          </a:prstGeom>
          <a:solidFill>
            <a:schemeClr val="tx1"/>
          </a:solid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$500K</a:t>
            </a:r>
          </a:p>
        </p:txBody>
      </p:sp>
      <p:sp>
        <p:nvSpPr>
          <p:cNvPr id="15" name="Arrow: Right 14">
            <a:extLst>
              <a:ext uri="{FF2B5EF4-FFF2-40B4-BE49-F238E27FC236}">
                <a16:creationId xmlns:a16="http://schemas.microsoft.com/office/drawing/2014/main" id="{FE6420CE-DAD3-2BA9-DEF9-B209E2B45713}"/>
              </a:ext>
            </a:extLst>
          </p:cNvPr>
          <p:cNvSpPr/>
          <p:nvPr/>
        </p:nvSpPr>
        <p:spPr>
          <a:xfrm rot="5400000">
            <a:off x="2859013" y="3146851"/>
            <a:ext cx="609600" cy="66109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8073896-7175-EFAE-D76E-6C2B57F22AC0}"/>
              </a:ext>
            </a:extLst>
          </p:cNvPr>
          <p:cNvSpPr/>
          <p:nvPr/>
        </p:nvSpPr>
        <p:spPr>
          <a:xfrm>
            <a:off x="3927379" y="2724477"/>
            <a:ext cx="1251980" cy="523220"/>
          </a:xfrm>
          <a:prstGeom prst="rect">
            <a:avLst/>
          </a:prstGeom>
          <a:solidFill>
            <a:schemeClr val="tx1"/>
          </a:solid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$500K</a:t>
            </a:r>
          </a:p>
        </p:txBody>
      </p:sp>
      <p:sp>
        <p:nvSpPr>
          <p:cNvPr id="17" name="Arrow: Right 16">
            <a:extLst>
              <a:ext uri="{FF2B5EF4-FFF2-40B4-BE49-F238E27FC236}">
                <a16:creationId xmlns:a16="http://schemas.microsoft.com/office/drawing/2014/main" id="{B749825B-72F9-4F2F-227A-4D88E41B1AB4}"/>
              </a:ext>
            </a:extLst>
          </p:cNvPr>
          <p:cNvSpPr/>
          <p:nvPr/>
        </p:nvSpPr>
        <p:spPr>
          <a:xfrm rot="5400000">
            <a:off x="4240071" y="3221950"/>
            <a:ext cx="609600" cy="66109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19E8059-27C2-8A66-E094-E0D284323563}"/>
              </a:ext>
            </a:extLst>
          </p:cNvPr>
          <p:cNvSpPr/>
          <p:nvPr/>
        </p:nvSpPr>
        <p:spPr>
          <a:xfrm>
            <a:off x="3765737" y="1267480"/>
            <a:ext cx="1251980" cy="523220"/>
          </a:xfrm>
          <a:prstGeom prst="rect">
            <a:avLst/>
          </a:prstGeom>
          <a:solidFill>
            <a:schemeClr val="tx1"/>
          </a:solid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$500K</a:t>
            </a:r>
          </a:p>
        </p:txBody>
      </p:sp>
      <p:sp>
        <p:nvSpPr>
          <p:cNvPr id="19" name="Arrow: Right 18">
            <a:extLst>
              <a:ext uri="{FF2B5EF4-FFF2-40B4-BE49-F238E27FC236}">
                <a16:creationId xmlns:a16="http://schemas.microsoft.com/office/drawing/2014/main" id="{E20C8DEE-947D-B771-7D6D-53CBEB86F2EC}"/>
              </a:ext>
            </a:extLst>
          </p:cNvPr>
          <p:cNvSpPr/>
          <p:nvPr/>
        </p:nvSpPr>
        <p:spPr>
          <a:xfrm rot="5400000">
            <a:off x="4078429" y="1764953"/>
            <a:ext cx="609600" cy="66109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Brace 20">
            <a:extLst>
              <a:ext uri="{FF2B5EF4-FFF2-40B4-BE49-F238E27FC236}">
                <a16:creationId xmlns:a16="http://schemas.microsoft.com/office/drawing/2014/main" id="{42835141-7141-DDDA-43F4-E999F7E59E5B}"/>
              </a:ext>
            </a:extLst>
          </p:cNvPr>
          <p:cNvSpPr/>
          <p:nvPr/>
        </p:nvSpPr>
        <p:spPr>
          <a:xfrm rot="16200000">
            <a:off x="2952365" y="2679967"/>
            <a:ext cx="657998" cy="5469871"/>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4CF382C8-6CD1-22D9-32B9-2D617D4B46D3}"/>
              </a:ext>
            </a:extLst>
          </p:cNvPr>
          <p:cNvSpPr txBox="1"/>
          <p:nvPr/>
        </p:nvSpPr>
        <p:spPr>
          <a:xfrm>
            <a:off x="545047" y="5724852"/>
            <a:ext cx="5606022" cy="646331"/>
          </a:xfrm>
          <a:prstGeom prst="rect">
            <a:avLst/>
          </a:prstGeom>
          <a:noFill/>
        </p:spPr>
        <p:txBody>
          <a:bodyPr wrap="none" rtlCol="0">
            <a:spAutoFit/>
          </a:bodyPr>
          <a:lstStyle/>
          <a:p>
            <a:pPr algn="ctr"/>
            <a:r>
              <a:rPr lang="en-US" dirty="0"/>
              <a:t>OVERALL TAXING DISTRICT AV: $10,000,000 </a:t>
            </a:r>
          </a:p>
          <a:p>
            <a:pPr algn="ctr"/>
            <a:r>
              <a:rPr lang="en-US" dirty="0"/>
              <a:t>(20 HOMES @$500K)</a:t>
            </a:r>
          </a:p>
        </p:txBody>
      </p:sp>
      <p:sp>
        <p:nvSpPr>
          <p:cNvPr id="7" name="Content Placeholder 2">
            <a:extLst>
              <a:ext uri="{FF2B5EF4-FFF2-40B4-BE49-F238E27FC236}">
                <a16:creationId xmlns:a16="http://schemas.microsoft.com/office/drawing/2014/main" id="{23D9746F-E896-779A-3E45-5CD19BA8F193}"/>
              </a:ext>
            </a:extLst>
          </p:cNvPr>
          <p:cNvSpPr txBox="1">
            <a:spLocks/>
          </p:cNvSpPr>
          <p:nvPr/>
        </p:nvSpPr>
        <p:spPr>
          <a:xfrm>
            <a:off x="457200" y="304800"/>
            <a:ext cx="11342960" cy="83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9pPr>
          </a:lstStyle>
          <a:p>
            <a:pPr marL="228600" lvl="1" indent="0">
              <a:buFont typeface="Arial" panose="020B0604020202020204" pitchFamily="34" charset="0"/>
              <a:buNone/>
            </a:pPr>
            <a:r>
              <a:rPr lang="en-US" sz="3200" b="1">
                <a:solidFill>
                  <a:schemeClr val="bg2"/>
                </a:solidFill>
              </a:rPr>
              <a:t>“Why are my taxes different from my neighbor?”</a:t>
            </a:r>
            <a:endParaRPr lang="en-US" sz="3600">
              <a:solidFill>
                <a:schemeClr val="bg2"/>
              </a:solidFill>
            </a:endParaRPr>
          </a:p>
          <a:p>
            <a:endParaRPr lang="en-US" dirty="0">
              <a:solidFill>
                <a:schemeClr val="bg2"/>
              </a:solidFill>
            </a:endParaRPr>
          </a:p>
        </p:txBody>
      </p:sp>
    </p:spTree>
    <p:extLst>
      <p:ext uri="{BB962C8B-B14F-4D97-AF65-F5344CB8AC3E}">
        <p14:creationId xmlns:p14="http://schemas.microsoft.com/office/powerpoint/2010/main" val="71036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- 4</a:t>
            </a:r>
          </a:p>
        </p:txBody>
      </p:sp>
      <p:sp>
        <p:nvSpPr>
          <p:cNvPr id="4" name="Slide Number Placeholder 3">
            <a:extLst>
              <a:ext uri="{FF2B5EF4-FFF2-40B4-BE49-F238E27FC236}">
                <a16:creationId xmlns:a16="http://schemas.microsoft.com/office/drawing/2014/main" id="{D060F2D1-5FDB-4A54-876F-B110DA2492C4}"/>
              </a:ext>
            </a:extLst>
          </p:cNvPr>
          <p:cNvSpPr>
            <a:spLocks noGrp="1"/>
          </p:cNvSpPr>
          <p:nvPr>
            <p:ph type="sldNum" sz="quarter" idx="12"/>
          </p:nvPr>
        </p:nvSpPr>
        <p:spPr/>
        <p:txBody>
          <a:bodyPr/>
          <a:lstStyle/>
          <a:p>
            <a:fld id="{B13333A4-2EF1-4B79-B68C-AB20E66B4822}" type="slidenum">
              <a:rPr lang="en-US" smtClean="0"/>
              <a:t>26</a:t>
            </a:fld>
            <a:endParaRPr lang="en-US"/>
          </a:p>
        </p:txBody>
      </p:sp>
      <p:pic>
        <p:nvPicPr>
          <p:cNvPr id="5122" name="Picture 2" descr="Why Aren't Modern Suburbs Built on a Walkable Grid? | HowStuffWorks">
            <a:extLst>
              <a:ext uri="{FF2B5EF4-FFF2-40B4-BE49-F238E27FC236}">
                <a16:creationId xmlns:a16="http://schemas.microsoft.com/office/drawing/2014/main" id="{B9F64892-BDA2-A0B9-F418-9640E8C91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5406699" cy="3038475"/>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5997CF0-BED0-7F11-15E0-49DBA026E7A3}"/>
              </a:ext>
            </a:extLst>
          </p:cNvPr>
          <p:cNvSpPr txBox="1"/>
          <p:nvPr/>
        </p:nvSpPr>
        <p:spPr>
          <a:xfrm>
            <a:off x="6156653" y="1635085"/>
            <a:ext cx="5905405" cy="3570208"/>
          </a:xfrm>
          <a:prstGeom prst="rect">
            <a:avLst/>
          </a:prstGeom>
          <a:noFill/>
        </p:spPr>
        <p:txBody>
          <a:bodyPr wrap="square" rtlCol="0">
            <a:spAutoFit/>
          </a:bodyPr>
          <a:lstStyle/>
          <a:p>
            <a:pPr marL="228600" lvl="1"/>
            <a:r>
              <a:rPr lang="en-US" b="1" dirty="0">
                <a:solidFill>
                  <a:schemeClr val="bg2"/>
                </a:solidFill>
                <a:latin typeface="Adobe Fan Heiti Std B" panose="020B0700000000000000" pitchFamily="34" charset="-128"/>
                <a:ea typeface="Adobe Fan Heiti Std B" panose="020B0700000000000000" pitchFamily="34" charset="-128"/>
              </a:rPr>
              <a:t>2. ASSESSOR RECEIVES REQUESTED LEVY AMOUNTS</a:t>
            </a:r>
            <a:endParaRPr lang="en-US" sz="1800" b="1" dirty="0">
              <a:solidFill>
                <a:schemeClr val="bg2"/>
              </a:solidFill>
              <a:latin typeface="Adobe Fan Heiti Std B" panose="020B0700000000000000" pitchFamily="34" charset="-128"/>
              <a:ea typeface="Adobe Fan Heiti Std B" panose="020B0700000000000000" pitchFamily="34" charset="-128"/>
            </a:endParaRPr>
          </a:p>
          <a:p>
            <a:pPr marL="228600" lvl="1" indent="0">
              <a:buFont typeface="Arial" panose="020B0604020202020204" pitchFamily="34" charset="0"/>
              <a:buNone/>
            </a:pPr>
            <a:endParaRPr lang="en-US" sz="2800" dirty="0">
              <a:solidFill>
                <a:schemeClr val="bg2"/>
              </a:solidFill>
              <a:latin typeface="Adobe Fan Heiti Std B" panose="020B0700000000000000" pitchFamily="34" charset="-128"/>
              <a:ea typeface="Adobe Fan Heiti Std B" panose="020B0700000000000000" pitchFamily="34" charset="-128"/>
            </a:endParaRPr>
          </a:p>
          <a:p>
            <a:pPr marL="228600" lvl="1" indent="0">
              <a:buFont typeface="Arial" panose="020B0604020202020204" pitchFamily="34" charset="0"/>
              <a:buNone/>
            </a:pPr>
            <a:r>
              <a:rPr lang="en-US" dirty="0">
                <a:solidFill>
                  <a:schemeClr val="bg2"/>
                </a:solidFill>
                <a:latin typeface="Adobe Fan Heiti Std B" panose="020B0700000000000000" pitchFamily="34" charset="-128"/>
                <a:ea typeface="Adobe Fan Heiti Std B" panose="020B0700000000000000" pitchFamily="34" charset="-128"/>
              </a:rPr>
              <a:t>SCHOOLS: $3,000</a:t>
            </a:r>
          </a:p>
          <a:p>
            <a:pPr marL="228600" lvl="1" indent="0">
              <a:buFont typeface="Arial" panose="020B0604020202020204" pitchFamily="34" charset="0"/>
              <a:buNone/>
            </a:pPr>
            <a:r>
              <a:rPr lang="en-US" dirty="0">
                <a:solidFill>
                  <a:schemeClr val="bg2"/>
                </a:solidFill>
                <a:latin typeface="Adobe Fan Heiti Std B" panose="020B0700000000000000" pitchFamily="34" charset="-128"/>
                <a:ea typeface="Adobe Fan Heiti Std B" panose="020B0700000000000000" pitchFamily="34" charset="-128"/>
              </a:rPr>
              <a:t>STATE: $3,000</a:t>
            </a:r>
          </a:p>
          <a:p>
            <a:pPr marL="228600" lvl="1" indent="0">
              <a:buFont typeface="Arial" panose="020B0604020202020204" pitchFamily="34" charset="0"/>
              <a:buNone/>
            </a:pPr>
            <a:r>
              <a:rPr lang="en-US" dirty="0">
                <a:solidFill>
                  <a:schemeClr val="bg2"/>
                </a:solidFill>
                <a:latin typeface="Adobe Fan Heiti Std B" panose="020B0700000000000000" pitchFamily="34" charset="-128"/>
                <a:ea typeface="Adobe Fan Heiti Std B" panose="020B0700000000000000" pitchFamily="34" charset="-128"/>
              </a:rPr>
              <a:t>FIRE DISTRICT: $1,500</a:t>
            </a:r>
          </a:p>
          <a:p>
            <a:pPr marL="228600" lvl="1" indent="0">
              <a:buFont typeface="Arial" panose="020B0604020202020204" pitchFamily="34" charset="0"/>
              <a:buNone/>
            </a:pPr>
            <a:r>
              <a:rPr lang="en-US" dirty="0">
                <a:solidFill>
                  <a:schemeClr val="bg2"/>
                </a:solidFill>
                <a:latin typeface="Adobe Fan Heiti Std B" panose="020B0700000000000000" pitchFamily="34" charset="-128"/>
                <a:ea typeface="Adobe Fan Heiti Std B" panose="020B0700000000000000" pitchFamily="34" charset="-128"/>
              </a:rPr>
              <a:t>CITY: $800</a:t>
            </a:r>
          </a:p>
          <a:p>
            <a:pPr marL="228600" lvl="1" indent="0">
              <a:buFont typeface="Arial" panose="020B0604020202020204" pitchFamily="34" charset="0"/>
              <a:buNone/>
            </a:pPr>
            <a:r>
              <a:rPr lang="en-US" dirty="0">
                <a:solidFill>
                  <a:schemeClr val="bg2"/>
                </a:solidFill>
                <a:latin typeface="Adobe Fan Heiti Std B" panose="020B0700000000000000" pitchFamily="34" charset="-128"/>
                <a:ea typeface="Adobe Fan Heiti Std B" panose="020B0700000000000000" pitchFamily="34" charset="-128"/>
              </a:rPr>
              <a:t>OTHERS: $1,700</a:t>
            </a:r>
          </a:p>
          <a:p>
            <a:pPr marL="228600" lvl="1" indent="0">
              <a:buFont typeface="Arial" panose="020B0604020202020204" pitchFamily="34" charset="0"/>
              <a:buNone/>
            </a:pPr>
            <a:endParaRPr lang="en-US" dirty="0">
              <a:solidFill>
                <a:schemeClr val="bg2"/>
              </a:solidFill>
              <a:latin typeface="Adobe Fan Heiti Std B" panose="020B0700000000000000" pitchFamily="34" charset="-128"/>
              <a:ea typeface="Adobe Fan Heiti Std B" panose="020B0700000000000000" pitchFamily="34" charset="-128"/>
            </a:endParaRPr>
          </a:p>
          <a:p>
            <a:pPr marL="228600" lvl="1" indent="0">
              <a:buFont typeface="Arial" panose="020B0604020202020204" pitchFamily="34" charset="0"/>
              <a:buNone/>
            </a:pPr>
            <a:r>
              <a:rPr lang="en-US" dirty="0">
                <a:solidFill>
                  <a:schemeClr val="bg2"/>
                </a:solidFill>
                <a:latin typeface="Adobe Fan Heiti Std B" panose="020B0700000000000000" pitchFamily="34" charset="-128"/>
                <a:ea typeface="Adobe Fan Heiti Std B" panose="020B0700000000000000" pitchFamily="34" charset="-128"/>
              </a:rPr>
              <a:t>$10,000  TOTAL  </a:t>
            </a:r>
          </a:p>
          <a:p>
            <a:pPr marL="228600" lvl="1" indent="0">
              <a:buFont typeface="Arial" panose="020B0604020202020204" pitchFamily="34" charset="0"/>
              <a:buNone/>
            </a:pPr>
            <a:endParaRPr lang="en-US" dirty="0">
              <a:solidFill>
                <a:schemeClr val="bg2"/>
              </a:solidFill>
              <a:latin typeface="Adobe Fan Heiti Std B" panose="020B0700000000000000" pitchFamily="34" charset="-128"/>
              <a:ea typeface="Adobe Fan Heiti Std B" panose="020B0700000000000000" pitchFamily="34" charset="-128"/>
            </a:endParaRPr>
          </a:p>
          <a:p>
            <a:pPr marL="228600" lvl="1" indent="0">
              <a:buFont typeface="Arial" panose="020B0604020202020204" pitchFamily="34" charset="0"/>
              <a:buNone/>
            </a:pPr>
            <a:r>
              <a:rPr lang="en-US" dirty="0">
                <a:solidFill>
                  <a:schemeClr val="bg2"/>
                </a:solidFill>
                <a:latin typeface="Adobe Fan Heiti Std B" panose="020B0700000000000000" pitchFamily="34" charset="-128"/>
                <a:ea typeface="Adobe Fan Heiti Std B" panose="020B0700000000000000" pitchFamily="34" charset="-128"/>
              </a:rPr>
              <a:t>$10,000,000/$10,000 = $10/AV TAX (MILL RATE)   </a:t>
            </a:r>
          </a:p>
          <a:p>
            <a:endParaRPr lang="en-US" dirty="0"/>
          </a:p>
        </p:txBody>
      </p:sp>
      <p:sp>
        <p:nvSpPr>
          <p:cNvPr id="12" name="Rectangle 11">
            <a:extLst>
              <a:ext uri="{FF2B5EF4-FFF2-40B4-BE49-F238E27FC236}">
                <a16:creationId xmlns:a16="http://schemas.microsoft.com/office/drawing/2014/main" id="{6006A09B-1DCB-4B13-6C21-CBEB15A8EB0F}"/>
              </a:ext>
            </a:extLst>
          </p:cNvPr>
          <p:cNvSpPr/>
          <p:nvPr/>
        </p:nvSpPr>
        <p:spPr>
          <a:xfrm>
            <a:off x="1371600" y="2362200"/>
            <a:ext cx="1251980" cy="523220"/>
          </a:xfrm>
          <a:prstGeom prst="rect">
            <a:avLst/>
          </a:prstGeom>
          <a:solidFill>
            <a:schemeClr val="tx1"/>
          </a:solid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$500K</a:t>
            </a:r>
          </a:p>
        </p:txBody>
      </p:sp>
      <p:sp>
        <p:nvSpPr>
          <p:cNvPr id="13" name="Arrow: Right 12">
            <a:extLst>
              <a:ext uri="{FF2B5EF4-FFF2-40B4-BE49-F238E27FC236}">
                <a16:creationId xmlns:a16="http://schemas.microsoft.com/office/drawing/2014/main" id="{F5A46D76-6544-C688-2D5F-790F2CCD7242}"/>
              </a:ext>
            </a:extLst>
          </p:cNvPr>
          <p:cNvSpPr/>
          <p:nvPr/>
        </p:nvSpPr>
        <p:spPr>
          <a:xfrm rot="5400000">
            <a:off x="1684292" y="2859673"/>
            <a:ext cx="609600" cy="66109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3253F4-8FA3-C310-8FBD-BBDABCB96CD1}"/>
              </a:ext>
            </a:extLst>
          </p:cNvPr>
          <p:cNvSpPr/>
          <p:nvPr/>
        </p:nvSpPr>
        <p:spPr>
          <a:xfrm>
            <a:off x="2546321" y="2649378"/>
            <a:ext cx="1251980" cy="523220"/>
          </a:xfrm>
          <a:prstGeom prst="rect">
            <a:avLst/>
          </a:prstGeom>
          <a:solidFill>
            <a:schemeClr val="tx1"/>
          </a:solid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$500K</a:t>
            </a:r>
          </a:p>
        </p:txBody>
      </p:sp>
      <p:sp>
        <p:nvSpPr>
          <p:cNvPr id="15" name="Arrow: Right 14">
            <a:extLst>
              <a:ext uri="{FF2B5EF4-FFF2-40B4-BE49-F238E27FC236}">
                <a16:creationId xmlns:a16="http://schemas.microsoft.com/office/drawing/2014/main" id="{FE6420CE-DAD3-2BA9-DEF9-B209E2B45713}"/>
              </a:ext>
            </a:extLst>
          </p:cNvPr>
          <p:cNvSpPr/>
          <p:nvPr/>
        </p:nvSpPr>
        <p:spPr>
          <a:xfrm rot="5400000">
            <a:off x="2859013" y="3146851"/>
            <a:ext cx="609600" cy="66109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8073896-7175-EFAE-D76E-6C2B57F22AC0}"/>
              </a:ext>
            </a:extLst>
          </p:cNvPr>
          <p:cNvSpPr/>
          <p:nvPr/>
        </p:nvSpPr>
        <p:spPr>
          <a:xfrm>
            <a:off x="3927379" y="2724477"/>
            <a:ext cx="1251980" cy="523220"/>
          </a:xfrm>
          <a:prstGeom prst="rect">
            <a:avLst/>
          </a:prstGeom>
          <a:solidFill>
            <a:schemeClr val="tx1"/>
          </a:solid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$500K</a:t>
            </a:r>
          </a:p>
        </p:txBody>
      </p:sp>
      <p:sp>
        <p:nvSpPr>
          <p:cNvPr id="17" name="Arrow: Right 16">
            <a:extLst>
              <a:ext uri="{FF2B5EF4-FFF2-40B4-BE49-F238E27FC236}">
                <a16:creationId xmlns:a16="http://schemas.microsoft.com/office/drawing/2014/main" id="{B749825B-72F9-4F2F-227A-4D88E41B1AB4}"/>
              </a:ext>
            </a:extLst>
          </p:cNvPr>
          <p:cNvSpPr/>
          <p:nvPr/>
        </p:nvSpPr>
        <p:spPr>
          <a:xfrm rot="5400000">
            <a:off x="4240071" y="3221950"/>
            <a:ext cx="609600" cy="66109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19E8059-27C2-8A66-E094-E0D284323563}"/>
              </a:ext>
            </a:extLst>
          </p:cNvPr>
          <p:cNvSpPr/>
          <p:nvPr/>
        </p:nvSpPr>
        <p:spPr>
          <a:xfrm>
            <a:off x="3765737" y="1267480"/>
            <a:ext cx="1251980" cy="523220"/>
          </a:xfrm>
          <a:prstGeom prst="rect">
            <a:avLst/>
          </a:prstGeom>
          <a:solidFill>
            <a:schemeClr val="tx1"/>
          </a:solid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$500K</a:t>
            </a:r>
          </a:p>
        </p:txBody>
      </p:sp>
      <p:sp>
        <p:nvSpPr>
          <p:cNvPr id="19" name="Arrow: Right 18">
            <a:extLst>
              <a:ext uri="{FF2B5EF4-FFF2-40B4-BE49-F238E27FC236}">
                <a16:creationId xmlns:a16="http://schemas.microsoft.com/office/drawing/2014/main" id="{E20C8DEE-947D-B771-7D6D-53CBEB86F2EC}"/>
              </a:ext>
            </a:extLst>
          </p:cNvPr>
          <p:cNvSpPr/>
          <p:nvPr/>
        </p:nvSpPr>
        <p:spPr>
          <a:xfrm rot="5400000">
            <a:off x="4078429" y="1764953"/>
            <a:ext cx="609600" cy="66109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Brace 20">
            <a:extLst>
              <a:ext uri="{FF2B5EF4-FFF2-40B4-BE49-F238E27FC236}">
                <a16:creationId xmlns:a16="http://schemas.microsoft.com/office/drawing/2014/main" id="{42835141-7141-DDDA-43F4-E999F7E59E5B}"/>
              </a:ext>
            </a:extLst>
          </p:cNvPr>
          <p:cNvSpPr/>
          <p:nvPr/>
        </p:nvSpPr>
        <p:spPr>
          <a:xfrm rot="16200000">
            <a:off x="2952365" y="2679967"/>
            <a:ext cx="657998" cy="5469871"/>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4CF382C8-6CD1-22D9-32B9-2D617D4B46D3}"/>
              </a:ext>
            </a:extLst>
          </p:cNvPr>
          <p:cNvSpPr txBox="1"/>
          <p:nvPr/>
        </p:nvSpPr>
        <p:spPr>
          <a:xfrm>
            <a:off x="545047" y="5724852"/>
            <a:ext cx="5606022" cy="646331"/>
          </a:xfrm>
          <a:prstGeom prst="rect">
            <a:avLst/>
          </a:prstGeom>
          <a:noFill/>
        </p:spPr>
        <p:txBody>
          <a:bodyPr wrap="none" rtlCol="0">
            <a:spAutoFit/>
          </a:bodyPr>
          <a:lstStyle/>
          <a:p>
            <a:pPr algn="ctr"/>
            <a:r>
              <a:rPr lang="en-US" dirty="0"/>
              <a:t>OVERALL TAXING DISTRICT AV: $10,000,000 </a:t>
            </a:r>
          </a:p>
          <a:p>
            <a:pPr algn="ctr"/>
            <a:r>
              <a:rPr lang="en-US" dirty="0"/>
              <a:t>(20 HOMES @$500K)</a:t>
            </a:r>
          </a:p>
        </p:txBody>
      </p:sp>
      <p:sp>
        <p:nvSpPr>
          <p:cNvPr id="7" name="Content Placeholder 2">
            <a:extLst>
              <a:ext uri="{FF2B5EF4-FFF2-40B4-BE49-F238E27FC236}">
                <a16:creationId xmlns:a16="http://schemas.microsoft.com/office/drawing/2014/main" id="{367AB26A-F9B1-39F8-5364-E091C946188A}"/>
              </a:ext>
            </a:extLst>
          </p:cNvPr>
          <p:cNvSpPr txBox="1">
            <a:spLocks/>
          </p:cNvSpPr>
          <p:nvPr/>
        </p:nvSpPr>
        <p:spPr>
          <a:xfrm>
            <a:off x="457200" y="304800"/>
            <a:ext cx="11342960" cy="83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2000" kern="1200">
                <a:solidFill>
                  <a:schemeClr val="tx1"/>
                </a:solidFill>
                <a:latin typeface="+mn-lt"/>
                <a:ea typeface="+mn-ea"/>
                <a:cs typeface="+mn-cs"/>
              </a:defRPr>
            </a:lvl9pPr>
          </a:lstStyle>
          <a:p>
            <a:pPr marL="228600" lvl="1" indent="0">
              <a:buFont typeface="Arial" panose="020B0604020202020204" pitchFamily="34" charset="0"/>
              <a:buNone/>
            </a:pPr>
            <a:r>
              <a:rPr lang="en-US" sz="3200" b="1">
                <a:solidFill>
                  <a:schemeClr val="bg2"/>
                </a:solidFill>
              </a:rPr>
              <a:t>“Why are my taxes different from my neighbor?”</a:t>
            </a:r>
            <a:endParaRPr lang="en-US" sz="3600">
              <a:solidFill>
                <a:schemeClr val="bg2"/>
              </a:solidFill>
            </a:endParaRPr>
          </a:p>
          <a:p>
            <a:endParaRPr lang="en-US" dirty="0">
              <a:solidFill>
                <a:schemeClr val="bg2"/>
              </a:solidFill>
            </a:endParaRPr>
          </a:p>
        </p:txBody>
      </p:sp>
    </p:spTree>
    <p:extLst>
      <p:ext uri="{BB962C8B-B14F-4D97-AF65-F5344CB8AC3E}">
        <p14:creationId xmlns:p14="http://schemas.microsoft.com/office/powerpoint/2010/main" val="374929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146" name="Picture 2" descr="Home Icon PNG vector in SVG, PDF, AI, CDR format">
            <a:extLst>
              <a:ext uri="{FF2B5EF4-FFF2-40B4-BE49-F238E27FC236}">
                <a16:creationId xmlns:a16="http://schemas.microsoft.com/office/drawing/2014/main" id="{267CEF2E-96D0-B559-1E28-A9C52C07055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2265410"/>
            <a:ext cx="2667000" cy="20017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ome Icon PNG vector in SVG, PDF, AI, CDR format">
            <a:extLst>
              <a:ext uri="{FF2B5EF4-FFF2-40B4-BE49-F238E27FC236}">
                <a16:creationId xmlns:a16="http://schemas.microsoft.com/office/drawing/2014/main" id="{39899ED9-4E88-78EB-FD62-0C934C47A07F}"/>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200" y="2265410"/>
            <a:ext cx="2667000" cy="20017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ome Icon PNG vector in SVG, PDF, AI, CDR format">
            <a:extLst>
              <a:ext uri="{FF2B5EF4-FFF2-40B4-BE49-F238E27FC236}">
                <a16:creationId xmlns:a16="http://schemas.microsoft.com/office/drawing/2014/main" id="{4E3A3F3A-E7DE-59AC-4349-D4C096C85E6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1921" y="2265410"/>
            <a:ext cx="2667000" cy="20017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ome Icon PNG vector in SVG, PDF, AI, CDR format">
            <a:extLst>
              <a:ext uri="{FF2B5EF4-FFF2-40B4-BE49-F238E27FC236}">
                <a16:creationId xmlns:a16="http://schemas.microsoft.com/office/drawing/2014/main" id="{E1104E52-163A-7EDC-E819-C9C2C4AA8F72}"/>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2265410"/>
            <a:ext cx="2667000" cy="20017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139148C-0E84-FC7B-39E3-02FFEF7C1360}"/>
              </a:ext>
            </a:extLst>
          </p:cNvPr>
          <p:cNvSpPr/>
          <p:nvPr/>
        </p:nvSpPr>
        <p:spPr>
          <a:xfrm>
            <a:off x="1356662" y="1000780"/>
            <a:ext cx="1251980" cy="523220"/>
          </a:xfrm>
          <a:prstGeom prst="rect">
            <a:avLst/>
          </a:prstGeom>
          <a:solidFill>
            <a:schemeClr val="tx1"/>
          </a:solid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$500K</a:t>
            </a:r>
          </a:p>
        </p:txBody>
      </p:sp>
      <p:sp>
        <p:nvSpPr>
          <p:cNvPr id="10" name="Arrow: Right 9">
            <a:extLst>
              <a:ext uri="{FF2B5EF4-FFF2-40B4-BE49-F238E27FC236}">
                <a16:creationId xmlns:a16="http://schemas.microsoft.com/office/drawing/2014/main" id="{4623BFA9-1A69-BA36-012D-3D1C9AD68B91}"/>
              </a:ext>
            </a:extLst>
          </p:cNvPr>
          <p:cNvSpPr/>
          <p:nvPr/>
        </p:nvSpPr>
        <p:spPr>
          <a:xfrm rot="5400000">
            <a:off x="1669354" y="1422053"/>
            <a:ext cx="609600" cy="66109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1AF1760-2263-2E20-CE80-85441AB1490D}"/>
              </a:ext>
            </a:extLst>
          </p:cNvPr>
          <p:cNvSpPr/>
          <p:nvPr/>
        </p:nvSpPr>
        <p:spPr>
          <a:xfrm>
            <a:off x="3379226" y="1000780"/>
            <a:ext cx="1251980" cy="523220"/>
          </a:xfrm>
          <a:prstGeom prst="rect">
            <a:avLst/>
          </a:prstGeom>
          <a:solidFill>
            <a:schemeClr val="tx1"/>
          </a:solid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$500K</a:t>
            </a:r>
          </a:p>
        </p:txBody>
      </p:sp>
      <p:sp>
        <p:nvSpPr>
          <p:cNvPr id="23" name="Arrow: Right 22">
            <a:extLst>
              <a:ext uri="{FF2B5EF4-FFF2-40B4-BE49-F238E27FC236}">
                <a16:creationId xmlns:a16="http://schemas.microsoft.com/office/drawing/2014/main" id="{DE00EAD2-8173-1F36-4279-95353211EA97}"/>
              </a:ext>
            </a:extLst>
          </p:cNvPr>
          <p:cNvSpPr/>
          <p:nvPr/>
        </p:nvSpPr>
        <p:spPr>
          <a:xfrm rot="5400000">
            <a:off x="3691918" y="1422053"/>
            <a:ext cx="609600" cy="66109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B6BBD3C-9E21-4FAA-3697-F0FB12E25108}"/>
              </a:ext>
            </a:extLst>
          </p:cNvPr>
          <p:cNvSpPr/>
          <p:nvPr/>
        </p:nvSpPr>
        <p:spPr>
          <a:xfrm>
            <a:off x="5534107" y="1000780"/>
            <a:ext cx="1251980" cy="523220"/>
          </a:xfrm>
          <a:prstGeom prst="rect">
            <a:avLst/>
          </a:prstGeom>
          <a:solidFill>
            <a:schemeClr val="tx1"/>
          </a:solid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$500K</a:t>
            </a:r>
          </a:p>
        </p:txBody>
      </p:sp>
      <p:sp>
        <p:nvSpPr>
          <p:cNvPr id="25" name="Arrow: Right 24">
            <a:extLst>
              <a:ext uri="{FF2B5EF4-FFF2-40B4-BE49-F238E27FC236}">
                <a16:creationId xmlns:a16="http://schemas.microsoft.com/office/drawing/2014/main" id="{F38DF795-42C4-29DF-BB81-77916B81DC95}"/>
              </a:ext>
            </a:extLst>
          </p:cNvPr>
          <p:cNvSpPr/>
          <p:nvPr/>
        </p:nvSpPr>
        <p:spPr>
          <a:xfrm rot="5400000">
            <a:off x="5846799" y="1422053"/>
            <a:ext cx="609600" cy="66109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513E44-205C-23CC-DA55-E01490D3D606}"/>
              </a:ext>
            </a:extLst>
          </p:cNvPr>
          <p:cNvSpPr/>
          <p:nvPr/>
        </p:nvSpPr>
        <p:spPr>
          <a:xfrm>
            <a:off x="8027426" y="1000780"/>
            <a:ext cx="1251980" cy="523220"/>
          </a:xfrm>
          <a:prstGeom prst="rect">
            <a:avLst/>
          </a:prstGeom>
          <a:solidFill>
            <a:schemeClr val="tx1"/>
          </a:solid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$500K</a:t>
            </a:r>
          </a:p>
        </p:txBody>
      </p:sp>
      <p:sp>
        <p:nvSpPr>
          <p:cNvPr id="27" name="Arrow: Right 26">
            <a:extLst>
              <a:ext uri="{FF2B5EF4-FFF2-40B4-BE49-F238E27FC236}">
                <a16:creationId xmlns:a16="http://schemas.microsoft.com/office/drawing/2014/main" id="{BA109DC6-0D30-34CA-DCE5-0A962DF3B89E}"/>
              </a:ext>
            </a:extLst>
          </p:cNvPr>
          <p:cNvSpPr/>
          <p:nvPr/>
        </p:nvSpPr>
        <p:spPr>
          <a:xfrm rot="5400000">
            <a:off x="8340118" y="1422053"/>
            <a:ext cx="609600" cy="66109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F968B2-81BE-68DE-0373-66E63206A78B}"/>
              </a:ext>
            </a:extLst>
          </p:cNvPr>
          <p:cNvSpPr txBox="1"/>
          <p:nvPr/>
        </p:nvSpPr>
        <p:spPr>
          <a:xfrm>
            <a:off x="1262266" y="4437109"/>
            <a:ext cx="4028667" cy="1200329"/>
          </a:xfrm>
          <a:prstGeom prst="rect">
            <a:avLst/>
          </a:prstGeom>
          <a:noFill/>
        </p:spPr>
        <p:txBody>
          <a:bodyPr wrap="none" rtlCol="0">
            <a:spAutoFit/>
          </a:bodyPr>
          <a:lstStyle/>
          <a:p>
            <a:r>
              <a:rPr lang="en-US" dirty="0"/>
              <a:t>500 1,000’S</a:t>
            </a:r>
          </a:p>
          <a:p>
            <a:r>
              <a:rPr lang="en-US" dirty="0"/>
              <a:t>MILL RATE: $10 per $1,000</a:t>
            </a:r>
          </a:p>
          <a:p>
            <a:r>
              <a:rPr lang="en-US" dirty="0"/>
              <a:t>500x$10 =  $5,000 PROPERTY TAX</a:t>
            </a:r>
          </a:p>
          <a:p>
            <a:r>
              <a:rPr lang="en-US" dirty="0"/>
              <a:t>(CITY SHARE: $400)</a:t>
            </a:r>
          </a:p>
        </p:txBody>
      </p:sp>
      <p:sp>
        <p:nvSpPr>
          <p:cNvPr id="5" name="Content Placeholder 2">
            <a:extLst>
              <a:ext uri="{FF2B5EF4-FFF2-40B4-BE49-F238E27FC236}">
                <a16:creationId xmlns:a16="http://schemas.microsoft.com/office/drawing/2014/main" id="{3CB7F07A-9B8A-C5D6-277B-F9E269049327}"/>
              </a:ext>
            </a:extLst>
          </p:cNvPr>
          <p:cNvSpPr>
            <a:spLocks noGrp="1"/>
          </p:cNvSpPr>
          <p:nvPr>
            <p:ph idx="1"/>
          </p:nvPr>
        </p:nvSpPr>
        <p:spPr>
          <a:xfrm>
            <a:off x="457200" y="304800"/>
            <a:ext cx="11342960" cy="838200"/>
          </a:xfrm>
        </p:spPr>
        <p:txBody>
          <a:bodyPr>
            <a:normAutofit/>
          </a:bodyPr>
          <a:lstStyle/>
          <a:p>
            <a:pPr marL="228600" lvl="1" indent="0">
              <a:buNone/>
            </a:pPr>
            <a:r>
              <a:rPr lang="en-US" sz="3200" b="1" dirty="0">
                <a:solidFill>
                  <a:schemeClr val="bg2"/>
                </a:solidFill>
              </a:rPr>
              <a:t>“Why are my taxes different from my neighbor?”</a:t>
            </a:r>
            <a:endParaRPr lang="en-US" sz="3600" dirty="0">
              <a:solidFill>
                <a:schemeClr val="bg2"/>
              </a:solidFill>
            </a:endParaRPr>
          </a:p>
          <a:p>
            <a:endParaRPr lang="en-US" dirty="0">
              <a:solidFill>
                <a:schemeClr val="bg2"/>
              </a:solidFill>
            </a:endParaRPr>
          </a:p>
        </p:txBody>
      </p:sp>
    </p:spTree>
    <p:extLst>
      <p:ext uri="{BB962C8B-B14F-4D97-AF65-F5344CB8AC3E}">
        <p14:creationId xmlns:p14="http://schemas.microsoft.com/office/powerpoint/2010/main" val="205040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146" name="Picture 2" descr="Home Icon PNG vector in SVG, PDF, AI, CDR format">
            <a:extLst>
              <a:ext uri="{FF2B5EF4-FFF2-40B4-BE49-F238E27FC236}">
                <a16:creationId xmlns:a16="http://schemas.microsoft.com/office/drawing/2014/main" id="{267CEF2E-96D0-B559-1E28-A9C52C07055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2265410"/>
            <a:ext cx="2667000" cy="20017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ome Icon PNG vector in SVG, PDF, AI, CDR format">
            <a:extLst>
              <a:ext uri="{FF2B5EF4-FFF2-40B4-BE49-F238E27FC236}">
                <a16:creationId xmlns:a16="http://schemas.microsoft.com/office/drawing/2014/main" id="{39899ED9-4E88-78EB-FD62-0C934C47A07F}"/>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200" y="2265410"/>
            <a:ext cx="2667000" cy="20017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ome Icon PNG vector in SVG, PDF, AI, CDR format">
            <a:extLst>
              <a:ext uri="{FF2B5EF4-FFF2-40B4-BE49-F238E27FC236}">
                <a16:creationId xmlns:a16="http://schemas.microsoft.com/office/drawing/2014/main" id="{4E3A3F3A-E7DE-59AC-4349-D4C096C85E6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1921" y="2265410"/>
            <a:ext cx="2667000" cy="20017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ome Icon PNG vector in SVG, PDF, AI, CDR format">
            <a:extLst>
              <a:ext uri="{FF2B5EF4-FFF2-40B4-BE49-F238E27FC236}">
                <a16:creationId xmlns:a16="http://schemas.microsoft.com/office/drawing/2014/main" id="{E1104E52-163A-7EDC-E819-C9C2C4AA8F7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199" y="2265410"/>
            <a:ext cx="4334479" cy="20017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139148C-0E84-FC7B-39E3-02FFEF7C1360}"/>
              </a:ext>
            </a:extLst>
          </p:cNvPr>
          <p:cNvSpPr/>
          <p:nvPr/>
        </p:nvSpPr>
        <p:spPr>
          <a:xfrm>
            <a:off x="1356662" y="1000780"/>
            <a:ext cx="1251980" cy="523220"/>
          </a:xfrm>
          <a:prstGeom prst="rect">
            <a:avLst/>
          </a:prstGeom>
          <a:solidFill>
            <a:schemeClr val="tx1"/>
          </a:solid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$500K</a:t>
            </a:r>
          </a:p>
        </p:txBody>
      </p:sp>
      <p:sp>
        <p:nvSpPr>
          <p:cNvPr id="10" name="Arrow: Right 9">
            <a:extLst>
              <a:ext uri="{FF2B5EF4-FFF2-40B4-BE49-F238E27FC236}">
                <a16:creationId xmlns:a16="http://schemas.microsoft.com/office/drawing/2014/main" id="{4623BFA9-1A69-BA36-012D-3D1C9AD68B91}"/>
              </a:ext>
            </a:extLst>
          </p:cNvPr>
          <p:cNvSpPr/>
          <p:nvPr/>
        </p:nvSpPr>
        <p:spPr>
          <a:xfrm rot="5400000">
            <a:off x="1669354" y="1422053"/>
            <a:ext cx="609600" cy="66109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1AF1760-2263-2E20-CE80-85441AB1490D}"/>
              </a:ext>
            </a:extLst>
          </p:cNvPr>
          <p:cNvSpPr/>
          <p:nvPr/>
        </p:nvSpPr>
        <p:spPr>
          <a:xfrm>
            <a:off x="3379226" y="1000780"/>
            <a:ext cx="1251980" cy="523220"/>
          </a:xfrm>
          <a:prstGeom prst="rect">
            <a:avLst/>
          </a:prstGeom>
          <a:solidFill>
            <a:schemeClr val="tx1"/>
          </a:solid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$500K</a:t>
            </a:r>
          </a:p>
        </p:txBody>
      </p:sp>
      <p:sp>
        <p:nvSpPr>
          <p:cNvPr id="23" name="Arrow: Right 22">
            <a:extLst>
              <a:ext uri="{FF2B5EF4-FFF2-40B4-BE49-F238E27FC236}">
                <a16:creationId xmlns:a16="http://schemas.microsoft.com/office/drawing/2014/main" id="{DE00EAD2-8173-1F36-4279-95353211EA97}"/>
              </a:ext>
            </a:extLst>
          </p:cNvPr>
          <p:cNvSpPr/>
          <p:nvPr/>
        </p:nvSpPr>
        <p:spPr>
          <a:xfrm rot="5400000">
            <a:off x="3691918" y="1422053"/>
            <a:ext cx="609600" cy="66109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B6BBD3C-9E21-4FAA-3697-F0FB12E25108}"/>
              </a:ext>
            </a:extLst>
          </p:cNvPr>
          <p:cNvSpPr/>
          <p:nvPr/>
        </p:nvSpPr>
        <p:spPr>
          <a:xfrm>
            <a:off x="5534107" y="1000780"/>
            <a:ext cx="1251980" cy="523220"/>
          </a:xfrm>
          <a:prstGeom prst="rect">
            <a:avLst/>
          </a:prstGeom>
          <a:solidFill>
            <a:schemeClr val="tx1"/>
          </a:solid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$500K</a:t>
            </a:r>
          </a:p>
        </p:txBody>
      </p:sp>
      <p:sp>
        <p:nvSpPr>
          <p:cNvPr id="25" name="Arrow: Right 24">
            <a:extLst>
              <a:ext uri="{FF2B5EF4-FFF2-40B4-BE49-F238E27FC236}">
                <a16:creationId xmlns:a16="http://schemas.microsoft.com/office/drawing/2014/main" id="{F38DF795-42C4-29DF-BB81-77916B81DC95}"/>
              </a:ext>
            </a:extLst>
          </p:cNvPr>
          <p:cNvSpPr/>
          <p:nvPr/>
        </p:nvSpPr>
        <p:spPr>
          <a:xfrm rot="5400000">
            <a:off x="5846799" y="1422053"/>
            <a:ext cx="609600" cy="66109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513E44-205C-23CC-DA55-E01490D3D606}"/>
              </a:ext>
            </a:extLst>
          </p:cNvPr>
          <p:cNvSpPr/>
          <p:nvPr/>
        </p:nvSpPr>
        <p:spPr>
          <a:xfrm>
            <a:off x="8882620" y="1000780"/>
            <a:ext cx="1251980" cy="523220"/>
          </a:xfrm>
          <a:prstGeom prst="rect">
            <a:avLst/>
          </a:prstGeom>
          <a:solidFill>
            <a:schemeClr val="tx1"/>
          </a:solid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$700K</a:t>
            </a:r>
          </a:p>
        </p:txBody>
      </p:sp>
      <p:sp>
        <p:nvSpPr>
          <p:cNvPr id="27" name="Arrow: Right 26">
            <a:extLst>
              <a:ext uri="{FF2B5EF4-FFF2-40B4-BE49-F238E27FC236}">
                <a16:creationId xmlns:a16="http://schemas.microsoft.com/office/drawing/2014/main" id="{BA109DC6-0D30-34CA-DCE5-0A962DF3B89E}"/>
              </a:ext>
            </a:extLst>
          </p:cNvPr>
          <p:cNvSpPr/>
          <p:nvPr/>
        </p:nvSpPr>
        <p:spPr>
          <a:xfrm rot="5400000">
            <a:off x="9195312" y="1422053"/>
            <a:ext cx="609600" cy="66109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F968B2-81BE-68DE-0373-66E63206A78B}"/>
              </a:ext>
            </a:extLst>
          </p:cNvPr>
          <p:cNvSpPr txBox="1"/>
          <p:nvPr/>
        </p:nvSpPr>
        <p:spPr>
          <a:xfrm>
            <a:off x="1443523" y="4105877"/>
            <a:ext cx="1048685" cy="369332"/>
          </a:xfrm>
          <a:prstGeom prst="rect">
            <a:avLst/>
          </a:prstGeom>
          <a:noFill/>
        </p:spPr>
        <p:txBody>
          <a:bodyPr wrap="none" rtlCol="0">
            <a:spAutoFit/>
          </a:bodyPr>
          <a:lstStyle/>
          <a:p>
            <a:r>
              <a:rPr lang="en-US" dirty="0">
                <a:latin typeface="Franklin Gothic Medium" panose="020B0603020102020204" pitchFamily="34" charset="0"/>
                <a:ea typeface="Adobe Fan Heiti Std B" panose="020B0700000000000000" pitchFamily="34" charset="-128"/>
              </a:rPr>
              <a:t>$5,000*</a:t>
            </a:r>
          </a:p>
        </p:txBody>
      </p:sp>
      <p:sp>
        <p:nvSpPr>
          <p:cNvPr id="2" name="TextBox 1">
            <a:extLst>
              <a:ext uri="{FF2B5EF4-FFF2-40B4-BE49-F238E27FC236}">
                <a16:creationId xmlns:a16="http://schemas.microsoft.com/office/drawing/2014/main" id="{2C87F38E-D3AB-5977-B222-2D6D23215397}"/>
              </a:ext>
            </a:extLst>
          </p:cNvPr>
          <p:cNvSpPr txBox="1"/>
          <p:nvPr/>
        </p:nvSpPr>
        <p:spPr>
          <a:xfrm>
            <a:off x="3576775" y="4105877"/>
            <a:ext cx="1048685" cy="369332"/>
          </a:xfrm>
          <a:prstGeom prst="rect">
            <a:avLst/>
          </a:prstGeom>
          <a:noFill/>
        </p:spPr>
        <p:txBody>
          <a:bodyPr wrap="none" rtlCol="0">
            <a:spAutoFit/>
          </a:bodyPr>
          <a:lstStyle/>
          <a:p>
            <a:r>
              <a:rPr lang="en-US" dirty="0">
                <a:latin typeface="Franklin Gothic Medium" panose="020B0603020102020204" pitchFamily="34" charset="0"/>
                <a:ea typeface="Adobe Fan Heiti Std B" panose="020B0700000000000000" pitchFamily="34" charset="-128"/>
              </a:rPr>
              <a:t>$5,000*</a:t>
            </a:r>
          </a:p>
        </p:txBody>
      </p:sp>
      <p:sp>
        <p:nvSpPr>
          <p:cNvPr id="4" name="TextBox 3">
            <a:extLst>
              <a:ext uri="{FF2B5EF4-FFF2-40B4-BE49-F238E27FC236}">
                <a16:creationId xmlns:a16="http://schemas.microsoft.com/office/drawing/2014/main" id="{32CBEDE6-7776-824E-A598-ACD016805B4B}"/>
              </a:ext>
            </a:extLst>
          </p:cNvPr>
          <p:cNvSpPr txBox="1"/>
          <p:nvPr/>
        </p:nvSpPr>
        <p:spPr>
          <a:xfrm>
            <a:off x="5867769" y="4134452"/>
            <a:ext cx="1048685" cy="369332"/>
          </a:xfrm>
          <a:prstGeom prst="rect">
            <a:avLst/>
          </a:prstGeom>
          <a:noFill/>
        </p:spPr>
        <p:txBody>
          <a:bodyPr wrap="none" rtlCol="0">
            <a:spAutoFit/>
          </a:bodyPr>
          <a:lstStyle/>
          <a:p>
            <a:r>
              <a:rPr lang="en-US" dirty="0">
                <a:latin typeface="Franklin Gothic Medium" panose="020B0603020102020204" pitchFamily="34" charset="0"/>
                <a:ea typeface="Adobe Fan Heiti Std B" panose="020B0700000000000000" pitchFamily="34" charset="-128"/>
              </a:rPr>
              <a:t>$5,000*</a:t>
            </a:r>
          </a:p>
        </p:txBody>
      </p:sp>
      <p:sp>
        <p:nvSpPr>
          <p:cNvPr id="5" name="TextBox 4">
            <a:extLst>
              <a:ext uri="{FF2B5EF4-FFF2-40B4-BE49-F238E27FC236}">
                <a16:creationId xmlns:a16="http://schemas.microsoft.com/office/drawing/2014/main" id="{7A840459-39D7-44A4-C683-6BD08B89E1A8}"/>
              </a:ext>
            </a:extLst>
          </p:cNvPr>
          <p:cNvSpPr txBox="1"/>
          <p:nvPr/>
        </p:nvSpPr>
        <p:spPr>
          <a:xfrm>
            <a:off x="9051593" y="4082534"/>
            <a:ext cx="914033" cy="369332"/>
          </a:xfrm>
          <a:prstGeom prst="rect">
            <a:avLst/>
          </a:prstGeom>
          <a:noFill/>
        </p:spPr>
        <p:txBody>
          <a:bodyPr wrap="none" rtlCol="0">
            <a:spAutoFit/>
          </a:bodyPr>
          <a:lstStyle/>
          <a:p>
            <a:r>
              <a:rPr lang="en-US" dirty="0">
                <a:latin typeface="Franklin Gothic Medium" panose="020B0603020102020204" pitchFamily="34" charset="0"/>
                <a:ea typeface="Adobe Fan Heiti Std B" panose="020B0700000000000000" pitchFamily="34" charset="-128"/>
              </a:rPr>
              <a:t>$7,000</a:t>
            </a:r>
          </a:p>
        </p:txBody>
      </p:sp>
      <p:sp>
        <p:nvSpPr>
          <p:cNvPr id="11" name="TextBox 10">
            <a:extLst>
              <a:ext uri="{FF2B5EF4-FFF2-40B4-BE49-F238E27FC236}">
                <a16:creationId xmlns:a16="http://schemas.microsoft.com/office/drawing/2014/main" id="{626B3640-6D63-A54B-59DA-E8ED13F1D771}"/>
              </a:ext>
            </a:extLst>
          </p:cNvPr>
          <p:cNvSpPr txBox="1"/>
          <p:nvPr/>
        </p:nvSpPr>
        <p:spPr>
          <a:xfrm>
            <a:off x="1690064" y="5562600"/>
            <a:ext cx="8507842" cy="369332"/>
          </a:xfrm>
          <a:prstGeom prst="rect">
            <a:avLst/>
          </a:prstGeom>
          <a:noFill/>
        </p:spPr>
        <p:txBody>
          <a:bodyPr wrap="none" rtlCol="0">
            <a:spAutoFit/>
          </a:bodyPr>
          <a:lstStyle/>
          <a:p>
            <a:r>
              <a:rPr lang="en-US" dirty="0">
                <a:latin typeface="Franklin Gothic Medium" panose="020B0603020102020204" pitchFamily="34" charset="0"/>
                <a:ea typeface="Adobe Fan Heiti Std B" panose="020B0700000000000000" pitchFamily="34" charset="-128"/>
              </a:rPr>
              <a:t>* IF OVERALL LEVY REMAINS IDENTICAL, ACTUAL MILL RATE/ TAXES MAY GO DOWN</a:t>
            </a:r>
          </a:p>
        </p:txBody>
      </p:sp>
      <p:sp>
        <p:nvSpPr>
          <p:cNvPr id="14" name="Content Placeholder 2">
            <a:extLst>
              <a:ext uri="{FF2B5EF4-FFF2-40B4-BE49-F238E27FC236}">
                <a16:creationId xmlns:a16="http://schemas.microsoft.com/office/drawing/2014/main" id="{3C9F5C53-8B1B-4D78-1D17-61566EA67792}"/>
              </a:ext>
            </a:extLst>
          </p:cNvPr>
          <p:cNvSpPr>
            <a:spLocks noGrp="1"/>
          </p:cNvSpPr>
          <p:nvPr>
            <p:ph idx="1"/>
          </p:nvPr>
        </p:nvSpPr>
        <p:spPr>
          <a:xfrm>
            <a:off x="457200" y="304800"/>
            <a:ext cx="11342960" cy="838200"/>
          </a:xfrm>
        </p:spPr>
        <p:txBody>
          <a:bodyPr>
            <a:normAutofit/>
          </a:bodyPr>
          <a:lstStyle/>
          <a:p>
            <a:pPr marL="228600" lvl="1" indent="0">
              <a:buNone/>
            </a:pPr>
            <a:r>
              <a:rPr lang="en-US" sz="3200" b="1" dirty="0">
                <a:solidFill>
                  <a:schemeClr val="bg2"/>
                </a:solidFill>
              </a:rPr>
              <a:t>“Why are my taxes different from my neighbor?”</a:t>
            </a:r>
            <a:endParaRPr lang="en-US" sz="3600" dirty="0">
              <a:solidFill>
                <a:schemeClr val="bg2"/>
              </a:solidFill>
            </a:endParaRPr>
          </a:p>
          <a:p>
            <a:endParaRPr lang="en-US" dirty="0">
              <a:solidFill>
                <a:schemeClr val="bg2"/>
              </a:solidFill>
            </a:endParaRPr>
          </a:p>
        </p:txBody>
      </p:sp>
    </p:spTree>
    <p:extLst>
      <p:ext uri="{BB962C8B-B14F-4D97-AF65-F5344CB8AC3E}">
        <p14:creationId xmlns:p14="http://schemas.microsoft.com/office/powerpoint/2010/main" val="213901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918" y="381000"/>
            <a:ext cx="11809081" cy="1371600"/>
          </a:xfrm>
        </p:spPr>
        <p:txBody>
          <a:bodyPr>
            <a:normAutofit fontScale="92500"/>
          </a:bodyPr>
          <a:lstStyle/>
          <a:p>
            <a:pPr marL="228600" lvl="1" indent="0">
              <a:buNone/>
            </a:pPr>
            <a:r>
              <a:rPr lang="en-US" sz="3200" b="1" dirty="0">
                <a:solidFill>
                  <a:schemeClr val="bg2"/>
                </a:solidFill>
              </a:rPr>
              <a:t>“My assessed value increased! They’re raising my taxes!”</a:t>
            </a:r>
            <a:endParaRPr lang="en-US" sz="5400" b="1" dirty="0">
              <a:solidFill>
                <a:schemeClr val="bg2"/>
              </a:solidFill>
            </a:endParaRPr>
          </a:p>
          <a:p>
            <a:pPr marL="228600" lvl="1" indent="0">
              <a:buNone/>
            </a:pPr>
            <a:r>
              <a:rPr lang="en-US" sz="3400" dirty="0">
                <a:solidFill>
                  <a:schemeClr val="bg2"/>
                </a:solidFill>
              </a:rPr>
              <a:t>        </a:t>
            </a:r>
          </a:p>
          <a:p>
            <a:pPr lvl="1"/>
            <a:endParaRPr lang="en-US" sz="3600" dirty="0">
              <a:solidFill>
                <a:schemeClr val="bg2"/>
              </a:solidFill>
            </a:endParaRPr>
          </a:p>
          <a:p>
            <a:pPr lvl="2"/>
            <a:endParaRPr lang="en-US" sz="3000" dirty="0">
              <a:solidFill>
                <a:schemeClr val="bg2"/>
              </a:solidFill>
            </a:endParaRPr>
          </a:p>
          <a:p>
            <a:endParaRPr lang="en-US" dirty="0">
              <a:solidFill>
                <a:schemeClr val="bg2"/>
              </a:solidFill>
            </a:endParaRPr>
          </a:p>
        </p:txBody>
      </p:sp>
      <p:pic>
        <p:nvPicPr>
          <p:cNvPr id="6146" name="Picture 2" descr="Home Icon PNG vector in SVG, PDF, AI, CDR format">
            <a:extLst>
              <a:ext uri="{FF2B5EF4-FFF2-40B4-BE49-F238E27FC236}">
                <a16:creationId xmlns:a16="http://schemas.microsoft.com/office/drawing/2014/main" id="{267CEF2E-96D0-B559-1E28-A9C52C07055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2265410"/>
            <a:ext cx="2667000" cy="20017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ome Icon PNG vector in SVG, PDF, AI, CDR format">
            <a:extLst>
              <a:ext uri="{FF2B5EF4-FFF2-40B4-BE49-F238E27FC236}">
                <a16:creationId xmlns:a16="http://schemas.microsoft.com/office/drawing/2014/main" id="{39899ED9-4E88-78EB-FD62-0C934C47A07F}"/>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200" y="2265410"/>
            <a:ext cx="2667000" cy="20017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ome Icon PNG vector in SVG, PDF, AI, CDR format">
            <a:extLst>
              <a:ext uri="{FF2B5EF4-FFF2-40B4-BE49-F238E27FC236}">
                <a16:creationId xmlns:a16="http://schemas.microsoft.com/office/drawing/2014/main" id="{4E3A3F3A-E7DE-59AC-4349-D4C096C85E6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1921" y="2265410"/>
            <a:ext cx="2667000" cy="20017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139148C-0E84-FC7B-39E3-02FFEF7C1360}"/>
              </a:ext>
            </a:extLst>
          </p:cNvPr>
          <p:cNvSpPr/>
          <p:nvPr/>
        </p:nvSpPr>
        <p:spPr>
          <a:xfrm>
            <a:off x="1356662" y="1000780"/>
            <a:ext cx="1251980" cy="523220"/>
          </a:xfrm>
          <a:prstGeom prst="rect">
            <a:avLst/>
          </a:prstGeom>
          <a:solidFill>
            <a:schemeClr val="tx1"/>
          </a:solid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$700K</a:t>
            </a:r>
          </a:p>
        </p:txBody>
      </p:sp>
      <p:sp>
        <p:nvSpPr>
          <p:cNvPr id="10" name="Arrow: Right 9">
            <a:extLst>
              <a:ext uri="{FF2B5EF4-FFF2-40B4-BE49-F238E27FC236}">
                <a16:creationId xmlns:a16="http://schemas.microsoft.com/office/drawing/2014/main" id="{4623BFA9-1A69-BA36-012D-3D1C9AD68B91}"/>
              </a:ext>
            </a:extLst>
          </p:cNvPr>
          <p:cNvSpPr/>
          <p:nvPr/>
        </p:nvSpPr>
        <p:spPr>
          <a:xfrm rot="5400000">
            <a:off x="1669354" y="1422053"/>
            <a:ext cx="609600" cy="66109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F968B2-81BE-68DE-0373-66E63206A78B}"/>
              </a:ext>
            </a:extLst>
          </p:cNvPr>
          <p:cNvSpPr txBox="1"/>
          <p:nvPr/>
        </p:nvSpPr>
        <p:spPr>
          <a:xfrm>
            <a:off x="1443523" y="4105877"/>
            <a:ext cx="1048685" cy="369332"/>
          </a:xfrm>
          <a:prstGeom prst="rect">
            <a:avLst/>
          </a:prstGeom>
          <a:noFill/>
        </p:spPr>
        <p:txBody>
          <a:bodyPr wrap="none" rtlCol="0">
            <a:spAutoFit/>
          </a:bodyPr>
          <a:lstStyle/>
          <a:p>
            <a:r>
              <a:rPr lang="en-US" dirty="0">
                <a:latin typeface="Franklin Gothic Medium" panose="020B0603020102020204" pitchFamily="34" charset="0"/>
                <a:ea typeface="Adobe Fan Heiti Std B" panose="020B0700000000000000" pitchFamily="34" charset="-128"/>
              </a:rPr>
              <a:t>$5,000*</a:t>
            </a:r>
          </a:p>
        </p:txBody>
      </p:sp>
      <p:sp>
        <p:nvSpPr>
          <p:cNvPr id="11" name="TextBox 10">
            <a:extLst>
              <a:ext uri="{FF2B5EF4-FFF2-40B4-BE49-F238E27FC236}">
                <a16:creationId xmlns:a16="http://schemas.microsoft.com/office/drawing/2014/main" id="{626B3640-6D63-A54B-59DA-E8ED13F1D771}"/>
              </a:ext>
            </a:extLst>
          </p:cNvPr>
          <p:cNvSpPr txBox="1"/>
          <p:nvPr/>
        </p:nvSpPr>
        <p:spPr>
          <a:xfrm>
            <a:off x="7975932" y="1295400"/>
            <a:ext cx="3682668" cy="4801314"/>
          </a:xfrm>
          <a:prstGeom prst="rect">
            <a:avLst/>
          </a:prstGeom>
          <a:noFill/>
        </p:spPr>
        <p:txBody>
          <a:bodyPr wrap="square" rtlCol="0">
            <a:spAutoFit/>
          </a:bodyPr>
          <a:lstStyle/>
          <a:p>
            <a:r>
              <a:rPr lang="en-US" dirty="0">
                <a:latin typeface="Franklin Gothic Medium" panose="020B0603020102020204" pitchFamily="34" charset="0"/>
                <a:ea typeface="Adobe Fan Heiti Std B" panose="020B0700000000000000" pitchFamily="34" charset="-128"/>
              </a:rPr>
              <a:t>NOT NECESSARILY – MORE LIKELY THE MILL RATE WILL BE ADJUSTED</a:t>
            </a:r>
          </a:p>
          <a:p>
            <a:r>
              <a:rPr lang="en-US" dirty="0">
                <a:latin typeface="Franklin Gothic Medium" panose="020B0603020102020204" pitchFamily="34" charset="0"/>
                <a:ea typeface="Adobe Fan Heiti Std B" panose="020B0700000000000000" pitchFamily="34" charset="-128"/>
              </a:rPr>
              <a:t>- THERE IS NOW MORE ASSESSED VALUE IN THE DISTRICT (THE DENOMINATOR)</a:t>
            </a:r>
          </a:p>
          <a:p>
            <a:r>
              <a:rPr lang="en-US" dirty="0">
                <a:latin typeface="Franklin Gothic Medium" panose="020B0603020102020204" pitchFamily="34" charset="0"/>
                <a:ea typeface="Adobe Fan Heiti Std B" panose="020B0700000000000000" pitchFamily="34" charset="-128"/>
              </a:rPr>
              <a:t>- THE OVERALL LEVY AMOUNT (NUMERATOR) MAY NOT HAVE CHANGED, AND WILL NOT HAVE CHANGED AS DRASTICALLY</a:t>
            </a:r>
          </a:p>
          <a:p>
            <a:endParaRPr lang="en-US" dirty="0">
              <a:latin typeface="Franklin Gothic Medium" panose="020B0603020102020204" pitchFamily="34" charset="0"/>
              <a:ea typeface="Adobe Fan Heiti Std B" panose="020B0700000000000000" pitchFamily="34" charset="-128"/>
            </a:endParaRPr>
          </a:p>
          <a:p>
            <a:r>
              <a:rPr lang="en-US" dirty="0">
                <a:latin typeface="Franklin Gothic Medium" panose="020B0603020102020204" pitchFamily="34" charset="0"/>
                <a:ea typeface="Adobe Fan Heiti Std B" panose="020B0700000000000000" pitchFamily="34" charset="-128"/>
              </a:rPr>
              <a:t>BEFORE: $10,000/$10,000,000 = $10 PER $1,000 MILL RATE</a:t>
            </a:r>
          </a:p>
          <a:p>
            <a:endParaRPr lang="en-US" dirty="0">
              <a:latin typeface="Franklin Gothic Medium" panose="020B0603020102020204" pitchFamily="34" charset="0"/>
              <a:ea typeface="Adobe Fan Heiti Std B" panose="020B0700000000000000" pitchFamily="34" charset="-128"/>
            </a:endParaRPr>
          </a:p>
          <a:p>
            <a:r>
              <a:rPr lang="en-US" dirty="0">
                <a:latin typeface="Franklin Gothic Medium" panose="020B0603020102020204" pitchFamily="34" charset="0"/>
                <a:ea typeface="Adobe Fan Heiti Std B" panose="020B0700000000000000" pitchFamily="34" charset="-128"/>
              </a:rPr>
              <a:t>AFTER:  $10,000/$14,000,000= $7.14 PER $1,000 </a:t>
            </a:r>
            <a:r>
              <a:rPr lang="en-US">
                <a:latin typeface="Franklin Gothic Medium" panose="020B0603020102020204" pitchFamily="34" charset="0"/>
                <a:ea typeface="Adobe Fan Heiti Std B" panose="020B0700000000000000" pitchFamily="34" charset="-128"/>
              </a:rPr>
              <a:t>MILL RATE (ASSUMES NO OTHER CHANGES)</a:t>
            </a:r>
            <a:endParaRPr lang="en-US" dirty="0">
              <a:latin typeface="Franklin Gothic Medium" panose="020B0603020102020204" pitchFamily="34" charset="0"/>
              <a:ea typeface="Adobe Fan Heiti Std B" panose="020B0700000000000000" pitchFamily="34" charset="-128"/>
            </a:endParaRPr>
          </a:p>
          <a:p>
            <a:endParaRPr lang="en-US" dirty="0">
              <a:latin typeface="Franklin Gothic Medium" panose="020B0603020102020204" pitchFamily="34" charset="0"/>
              <a:ea typeface="Adobe Fan Heiti Std B" panose="020B0700000000000000" pitchFamily="34" charset="-128"/>
            </a:endParaRPr>
          </a:p>
        </p:txBody>
      </p:sp>
      <p:sp>
        <p:nvSpPr>
          <p:cNvPr id="12" name="TextBox 11">
            <a:extLst>
              <a:ext uri="{FF2B5EF4-FFF2-40B4-BE49-F238E27FC236}">
                <a16:creationId xmlns:a16="http://schemas.microsoft.com/office/drawing/2014/main" id="{BB1E0B85-2E8B-003B-E40F-25860B67E940}"/>
              </a:ext>
            </a:extLst>
          </p:cNvPr>
          <p:cNvSpPr txBox="1"/>
          <p:nvPr/>
        </p:nvSpPr>
        <p:spPr>
          <a:xfrm>
            <a:off x="1458309" y="4439253"/>
            <a:ext cx="914033" cy="369332"/>
          </a:xfrm>
          <a:prstGeom prst="rect">
            <a:avLst/>
          </a:prstGeom>
          <a:noFill/>
        </p:spPr>
        <p:txBody>
          <a:bodyPr wrap="none" rtlCol="0">
            <a:spAutoFit/>
          </a:bodyPr>
          <a:lstStyle/>
          <a:p>
            <a:r>
              <a:rPr lang="en-US" dirty="0">
                <a:latin typeface="Franklin Gothic Medium" panose="020B0603020102020204" pitchFamily="34" charset="0"/>
                <a:ea typeface="Adobe Fan Heiti Std B" panose="020B0700000000000000" pitchFamily="34" charset="-128"/>
              </a:rPr>
              <a:t>$4,998</a:t>
            </a:r>
          </a:p>
        </p:txBody>
      </p:sp>
      <p:cxnSp>
        <p:nvCxnSpPr>
          <p:cNvPr id="14" name="Connector: Curved 13">
            <a:extLst>
              <a:ext uri="{FF2B5EF4-FFF2-40B4-BE49-F238E27FC236}">
                <a16:creationId xmlns:a16="http://schemas.microsoft.com/office/drawing/2014/main" id="{CCD54055-0537-4306-FCDC-2340DDB3843E}"/>
              </a:ext>
            </a:extLst>
          </p:cNvPr>
          <p:cNvCxnSpPr>
            <a:endCxn id="28" idx="3"/>
          </p:cNvCxnSpPr>
          <p:nvPr/>
        </p:nvCxnSpPr>
        <p:spPr>
          <a:xfrm rot="10800000">
            <a:off x="2492208" y="4290543"/>
            <a:ext cx="5483724" cy="12700"/>
          </a:xfrm>
          <a:prstGeom prst="curvedConnector3">
            <a:avLst/>
          </a:prstGeom>
          <a:ln>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BF30FED1-9D78-3C12-63AF-128D4FB03813}"/>
              </a:ext>
            </a:extLst>
          </p:cNvPr>
          <p:cNvCxnSpPr>
            <a:cxnSpLocks/>
          </p:cNvCxnSpPr>
          <p:nvPr/>
        </p:nvCxnSpPr>
        <p:spPr>
          <a:xfrm rot="10800000">
            <a:off x="2550426" y="4623919"/>
            <a:ext cx="5396931" cy="386244"/>
          </a:xfrm>
          <a:prstGeom prst="curvedConnector3">
            <a:avLst/>
          </a:prstGeom>
          <a:ln>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4810474-43FF-582C-B678-9882CF980D2D}"/>
              </a:ext>
            </a:extLst>
          </p:cNvPr>
          <p:cNvSpPr/>
          <p:nvPr/>
        </p:nvSpPr>
        <p:spPr>
          <a:xfrm>
            <a:off x="3431092" y="974351"/>
            <a:ext cx="1251980" cy="523220"/>
          </a:xfrm>
          <a:prstGeom prst="rect">
            <a:avLst/>
          </a:prstGeom>
          <a:solidFill>
            <a:schemeClr val="tx1"/>
          </a:solid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$700K</a:t>
            </a:r>
          </a:p>
        </p:txBody>
      </p:sp>
      <p:sp>
        <p:nvSpPr>
          <p:cNvPr id="18" name="Arrow: Right 17">
            <a:extLst>
              <a:ext uri="{FF2B5EF4-FFF2-40B4-BE49-F238E27FC236}">
                <a16:creationId xmlns:a16="http://schemas.microsoft.com/office/drawing/2014/main" id="{4606C895-B9A2-EB6B-C835-7077DF9C18C5}"/>
              </a:ext>
            </a:extLst>
          </p:cNvPr>
          <p:cNvSpPr/>
          <p:nvPr/>
        </p:nvSpPr>
        <p:spPr>
          <a:xfrm rot="5400000">
            <a:off x="3743784" y="1395624"/>
            <a:ext cx="609600" cy="66109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520A684-B57E-182E-2B59-CCBCFB1C2AE5}"/>
              </a:ext>
            </a:extLst>
          </p:cNvPr>
          <p:cNvSpPr/>
          <p:nvPr/>
        </p:nvSpPr>
        <p:spPr>
          <a:xfrm>
            <a:off x="5656816" y="985276"/>
            <a:ext cx="1251980" cy="523220"/>
          </a:xfrm>
          <a:prstGeom prst="rect">
            <a:avLst/>
          </a:prstGeom>
          <a:solidFill>
            <a:schemeClr val="tx1"/>
          </a:solidFill>
        </p:spPr>
        <p:txBody>
          <a:bodyPr wrap="squar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$700K</a:t>
            </a:r>
          </a:p>
        </p:txBody>
      </p:sp>
      <p:sp>
        <p:nvSpPr>
          <p:cNvPr id="21" name="Arrow: Right 20">
            <a:extLst>
              <a:ext uri="{FF2B5EF4-FFF2-40B4-BE49-F238E27FC236}">
                <a16:creationId xmlns:a16="http://schemas.microsoft.com/office/drawing/2014/main" id="{883DFE6A-1189-0B10-9C49-FCB62C37CE45}"/>
              </a:ext>
            </a:extLst>
          </p:cNvPr>
          <p:cNvSpPr/>
          <p:nvPr/>
        </p:nvSpPr>
        <p:spPr>
          <a:xfrm rot="5400000">
            <a:off x="5969508" y="1406549"/>
            <a:ext cx="609600" cy="661095"/>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49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ylinder 10">
            <a:extLst>
              <a:ext uri="{FF2B5EF4-FFF2-40B4-BE49-F238E27FC236}">
                <a16:creationId xmlns:a16="http://schemas.microsoft.com/office/drawing/2014/main" id="{8E9F85BD-4F8B-B06C-F385-843FBE6DB7B1}"/>
              </a:ext>
            </a:extLst>
          </p:cNvPr>
          <p:cNvSpPr/>
          <p:nvPr/>
        </p:nvSpPr>
        <p:spPr>
          <a:xfrm>
            <a:off x="6467475" y="3114675"/>
            <a:ext cx="685800" cy="2209800"/>
          </a:xfrm>
          <a:prstGeom prst="can">
            <a:avLst/>
          </a:prstGeom>
          <a:solidFill>
            <a:srgbClr val="AFCDB1"/>
          </a:solidFill>
          <a:effectLst>
            <a:innerShdw blurRad="63500" dist="266700" dir="1014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ylinder 9">
            <a:extLst>
              <a:ext uri="{FF2B5EF4-FFF2-40B4-BE49-F238E27FC236}">
                <a16:creationId xmlns:a16="http://schemas.microsoft.com/office/drawing/2014/main" id="{7D9AA6E9-16CB-CCA5-3872-BF2E4567BEA3}"/>
              </a:ext>
            </a:extLst>
          </p:cNvPr>
          <p:cNvSpPr/>
          <p:nvPr/>
        </p:nvSpPr>
        <p:spPr>
          <a:xfrm>
            <a:off x="3886200" y="2971800"/>
            <a:ext cx="685800" cy="2209800"/>
          </a:xfrm>
          <a:prstGeom prst="can">
            <a:avLst/>
          </a:prstGeom>
          <a:solidFill>
            <a:srgbClr val="C79D56"/>
          </a:solidFill>
          <a:effectLst>
            <a:innerShdw blurRad="63500" dist="266700" dir="1014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ylinder 8">
            <a:extLst>
              <a:ext uri="{FF2B5EF4-FFF2-40B4-BE49-F238E27FC236}">
                <a16:creationId xmlns:a16="http://schemas.microsoft.com/office/drawing/2014/main" id="{438DCF33-9DF4-1A9D-C67D-0D9D6133FC03}"/>
              </a:ext>
            </a:extLst>
          </p:cNvPr>
          <p:cNvSpPr/>
          <p:nvPr/>
        </p:nvSpPr>
        <p:spPr>
          <a:xfrm>
            <a:off x="4114800" y="4038600"/>
            <a:ext cx="685800" cy="2209800"/>
          </a:xfrm>
          <a:prstGeom prst="can">
            <a:avLst/>
          </a:prstGeom>
          <a:solidFill>
            <a:srgbClr val="8D9D5E"/>
          </a:solidFill>
          <a:effectLst>
            <a:innerShdw blurRad="63500" dist="2667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ylinder 7">
            <a:extLst>
              <a:ext uri="{FF2B5EF4-FFF2-40B4-BE49-F238E27FC236}">
                <a16:creationId xmlns:a16="http://schemas.microsoft.com/office/drawing/2014/main" id="{136E86C4-A089-2AB7-4C33-430164F51B36}"/>
              </a:ext>
            </a:extLst>
          </p:cNvPr>
          <p:cNvSpPr/>
          <p:nvPr/>
        </p:nvSpPr>
        <p:spPr>
          <a:xfrm>
            <a:off x="6947019" y="4000500"/>
            <a:ext cx="685800" cy="2209800"/>
          </a:xfrm>
          <a:prstGeom prst="can">
            <a:avLst/>
          </a:prstGeom>
          <a:solidFill>
            <a:srgbClr val="85A3B7"/>
          </a:solidFill>
          <a:effectLst>
            <a:innerShdw blurRad="63500" dist="2032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70F20B6-1210-55AB-C9C6-BACD5E26379C}"/>
              </a:ext>
            </a:extLst>
          </p:cNvPr>
          <p:cNvSpPr>
            <a:spLocks noGrp="1"/>
          </p:cNvSpPr>
          <p:nvPr>
            <p:ph type="sldNum" sz="quarter" idx="12"/>
          </p:nvPr>
        </p:nvSpPr>
        <p:spPr/>
        <p:txBody>
          <a:bodyPr/>
          <a:lstStyle/>
          <a:p>
            <a:fld id="{B13333A4-2EF1-4B79-B68C-AB20E66B4822}" type="slidenum">
              <a:rPr lang="en-US" smtClean="0"/>
              <a:t>3</a:t>
            </a:fld>
            <a:endParaRPr lang="en-US"/>
          </a:p>
        </p:txBody>
      </p:sp>
      <p:graphicFrame>
        <p:nvGraphicFramePr>
          <p:cNvPr id="7" name="Chart 6">
            <a:extLst>
              <a:ext uri="{FF2B5EF4-FFF2-40B4-BE49-F238E27FC236}">
                <a16:creationId xmlns:a16="http://schemas.microsoft.com/office/drawing/2014/main" id="{DA2A67BF-AA20-EBE3-3387-6B83D284A260}"/>
              </a:ext>
            </a:extLst>
          </p:cNvPr>
          <p:cNvGraphicFramePr>
            <a:graphicFrameLocks/>
          </p:cNvGraphicFramePr>
          <p:nvPr>
            <p:extLst>
              <p:ext uri="{D42A27DB-BD31-4B8C-83A1-F6EECF244321}">
                <p14:modId xmlns:p14="http://schemas.microsoft.com/office/powerpoint/2010/main" val="3499213377"/>
              </p:ext>
            </p:extLst>
          </p:nvPr>
        </p:nvGraphicFramePr>
        <p:xfrm>
          <a:off x="2819400" y="1633538"/>
          <a:ext cx="61722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a:extLst>
              <a:ext uri="{FF2B5EF4-FFF2-40B4-BE49-F238E27FC236}">
                <a16:creationId xmlns:a16="http://schemas.microsoft.com/office/drawing/2014/main" id="{37BE4EBE-E891-6EFD-9C55-E7CFEAE2A77F}"/>
              </a:ext>
            </a:extLst>
          </p:cNvPr>
          <p:cNvSpPr/>
          <p:nvPr/>
        </p:nvSpPr>
        <p:spPr>
          <a:xfrm>
            <a:off x="392070" y="429310"/>
            <a:ext cx="9533380" cy="707886"/>
          </a:xfrm>
          <a:prstGeom prst="rect">
            <a:avLst/>
          </a:prstGeom>
          <a:noFill/>
        </p:spPr>
        <p:txBody>
          <a:bodyPr wrap="none" lIns="91440" tIns="45720" rIns="91440" bIns="45720">
            <a:spAutoFit/>
          </a:bodyPr>
          <a:lstStyle/>
          <a:p>
            <a:pPr algn="ctr"/>
            <a:r>
              <a:rPr lang="en-US" sz="4000" b="1" cap="none" spc="0" dirty="0">
                <a:ln w="0"/>
                <a:solidFill>
                  <a:schemeClr val="accent1"/>
                </a:solidFill>
                <a:effectLst>
                  <a:outerShdw blurRad="38100" dist="25400" dir="5400000" algn="ctr" rotWithShape="0">
                    <a:srgbClr val="6E747A">
                      <a:alpha val="43000"/>
                    </a:srgbClr>
                  </a:outerShdw>
                </a:effectLst>
                <a:latin typeface="Adobe Fan Heiti Std B" panose="020B0700000000000000" pitchFamily="34" charset="-128"/>
                <a:ea typeface="Adobe Fan Heiti Std B" panose="020B0700000000000000" pitchFamily="34" charset="-128"/>
              </a:rPr>
              <a:t>City tax revenues: a four-legged stool</a:t>
            </a:r>
          </a:p>
        </p:txBody>
      </p:sp>
      <p:sp>
        <p:nvSpPr>
          <p:cNvPr id="13" name="Rectangle 12">
            <a:extLst>
              <a:ext uri="{FF2B5EF4-FFF2-40B4-BE49-F238E27FC236}">
                <a16:creationId xmlns:a16="http://schemas.microsoft.com/office/drawing/2014/main" id="{685B45E2-6DFC-82E2-3558-A34A2244EC37}"/>
              </a:ext>
            </a:extLst>
          </p:cNvPr>
          <p:cNvSpPr/>
          <p:nvPr/>
        </p:nvSpPr>
        <p:spPr>
          <a:xfrm>
            <a:off x="936744" y="1226440"/>
            <a:ext cx="6010275" cy="400110"/>
          </a:xfrm>
          <a:prstGeom prst="rect">
            <a:avLst/>
          </a:prstGeom>
          <a:noFill/>
        </p:spPr>
        <p:txBody>
          <a:bodyPr wrap="square" lIns="91440" tIns="45720" rIns="91440" bIns="45720">
            <a:spAutoFit/>
          </a:bodyPr>
          <a:lstStyle/>
          <a:p>
            <a:pPr algn="ctr"/>
            <a:r>
              <a:rPr lang="en-US" sz="2000" b="1" cap="none" spc="0" dirty="0">
                <a:ln w="0"/>
                <a:solidFill>
                  <a:schemeClr val="accent1"/>
                </a:solidFill>
                <a:effectLst>
                  <a:outerShdw blurRad="38100" dist="25400" dir="5400000" algn="ctr" rotWithShape="0">
                    <a:srgbClr val="6E747A">
                      <a:alpha val="43000"/>
                    </a:srgbClr>
                  </a:outerShdw>
                </a:effectLst>
                <a:latin typeface="Adobe Fan Heiti Std B" panose="020B0700000000000000" pitchFamily="34" charset="-128"/>
                <a:ea typeface="Adobe Fan Heiti Std B" panose="020B0700000000000000" pitchFamily="34" charset="-128"/>
              </a:rPr>
              <a:t>2022 (LAST FULL YEAR) REVENUES SHOWN</a:t>
            </a:r>
          </a:p>
        </p:txBody>
      </p:sp>
      <p:sp>
        <p:nvSpPr>
          <p:cNvPr id="14" name="Rectangle 13">
            <a:extLst>
              <a:ext uri="{FF2B5EF4-FFF2-40B4-BE49-F238E27FC236}">
                <a16:creationId xmlns:a16="http://schemas.microsoft.com/office/drawing/2014/main" id="{6CB2F5F1-0933-5797-DD08-6D4559FB63BC}"/>
              </a:ext>
            </a:extLst>
          </p:cNvPr>
          <p:cNvSpPr/>
          <p:nvPr/>
        </p:nvSpPr>
        <p:spPr>
          <a:xfrm>
            <a:off x="968186" y="1862138"/>
            <a:ext cx="2291697" cy="914400"/>
          </a:xfrm>
          <a:prstGeom prst="rect">
            <a:avLst/>
          </a:prstGeom>
          <a:solidFill>
            <a:srgbClr val="C79D5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fld id="{A5699A6C-487A-491B-91E1-7E4244BEFB5D}" type="CATEGORYNAME">
              <a:rPr lang="en-US" sz="1600" smtClean="0"/>
              <a:pPr/>
              <a:t>Solid waste tax</a:t>
            </a:fld>
            <a:endParaRPr lang="en-US" sz="1600" dirty="0"/>
          </a:p>
          <a:p>
            <a:pPr algn="ctr"/>
            <a:r>
              <a:rPr lang="en-US" sz="1600" dirty="0"/>
              <a:t>33%</a:t>
            </a:r>
          </a:p>
          <a:p>
            <a:pPr algn="ctr"/>
            <a:r>
              <a:rPr lang="en-US" sz="1600" dirty="0"/>
              <a:t>$ 3,380,000</a:t>
            </a:r>
          </a:p>
        </p:txBody>
      </p:sp>
      <p:sp>
        <p:nvSpPr>
          <p:cNvPr id="15" name="Rectangle 14">
            <a:extLst>
              <a:ext uri="{FF2B5EF4-FFF2-40B4-BE49-F238E27FC236}">
                <a16:creationId xmlns:a16="http://schemas.microsoft.com/office/drawing/2014/main" id="{BBA7E550-5B14-8272-0752-D3A1EC0FC807}"/>
              </a:ext>
            </a:extLst>
          </p:cNvPr>
          <p:cNvSpPr/>
          <p:nvPr/>
        </p:nvSpPr>
        <p:spPr>
          <a:xfrm>
            <a:off x="8534400" y="1862138"/>
            <a:ext cx="2291697" cy="914400"/>
          </a:xfrm>
          <a:prstGeom prst="rect">
            <a:avLst/>
          </a:prstGeom>
          <a:solidFill>
            <a:srgbClr val="AFCD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Property Tax</a:t>
            </a:r>
          </a:p>
          <a:p>
            <a:pPr algn="ctr"/>
            <a:r>
              <a:rPr lang="en-US" sz="1600" dirty="0"/>
              <a:t>19%</a:t>
            </a:r>
          </a:p>
          <a:p>
            <a:pPr algn="ctr"/>
            <a:r>
              <a:rPr lang="en-US" sz="1600" dirty="0"/>
              <a:t>$ 2,000,000</a:t>
            </a:r>
          </a:p>
        </p:txBody>
      </p:sp>
      <p:sp>
        <p:nvSpPr>
          <p:cNvPr id="16" name="Rectangle 15">
            <a:extLst>
              <a:ext uri="{FF2B5EF4-FFF2-40B4-BE49-F238E27FC236}">
                <a16:creationId xmlns:a16="http://schemas.microsoft.com/office/drawing/2014/main" id="{19115DD2-C285-D9EB-F2B1-99A76A0C938C}"/>
              </a:ext>
            </a:extLst>
          </p:cNvPr>
          <p:cNvSpPr/>
          <p:nvPr/>
        </p:nvSpPr>
        <p:spPr>
          <a:xfrm>
            <a:off x="936744" y="4191000"/>
            <a:ext cx="2291697" cy="914400"/>
          </a:xfrm>
          <a:prstGeom prst="rect">
            <a:avLst/>
          </a:prstGeom>
          <a:solidFill>
            <a:srgbClr val="8D9D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Utility Tax</a:t>
            </a:r>
          </a:p>
          <a:p>
            <a:pPr algn="ctr"/>
            <a:r>
              <a:rPr lang="en-US" sz="1600" dirty="0"/>
              <a:t>10%</a:t>
            </a:r>
          </a:p>
          <a:p>
            <a:pPr algn="ctr"/>
            <a:r>
              <a:rPr lang="en-US" sz="1600" dirty="0"/>
              <a:t>$ 1,000,000</a:t>
            </a:r>
          </a:p>
        </p:txBody>
      </p:sp>
      <p:sp>
        <p:nvSpPr>
          <p:cNvPr id="17" name="Rectangle 16">
            <a:extLst>
              <a:ext uri="{FF2B5EF4-FFF2-40B4-BE49-F238E27FC236}">
                <a16:creationId xmlns:a16="http://schemas.microsoft.com/office/drawing/2014/main" id="{D6F791E9-5409-462E-7B65-72F62FCB777A}"/>
              </a:ext>
            </a:extLst>
          </p:cNvPr>
          <p:cNvSpPr/>
          <p:nvPr/>
        </p:nvSpPr>
        <p:spPr>
          <a:xfrm>
            <a:off x="8582559" y="4038600"/>
            <a:ext cx="2291697" cy="914400"/>
          </a:xfrm>
          <a:prstGeom prst="rect">
            <a:avLst/>
          </a:prstGeom>
          <a:solidFill>
            <a:srgbClr val="85A3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Sales Tax</a:t>
            </a:r>
          </a:p>
          <a:p>
            <a:pPr algn="ctr"/>
            <a:r>
              <a:rPr lang="en-US" sz="1600" dirty="0"/>
              <a:t>39%</a:t>
            </a:r>
          </a:p>
          <a:p>
            <a:pPr algn="ctr"/>
            <a:r>
              <a:rPr lang="en-US" sz="1600" dirty="0"/>
              <a:t>$ 4,000,000</a:t>
            </a:r>
          </a:p>
        </p:txBody>
      </p:sp>
    </p:spTree>
    <p:extLst>
      <p:ext uri="{BB962C8B-B14F-4D97-AF65-F5344CB8AC3E}">
        <p14:creationId xmlns:p14="http://schemas.microsoft.com/office/powerpoint/2010/main" val="374730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E21A-17A1-AC29-9D05-9293EA699808}"/>
              </a:ext>
            </a:extLst>
          </p:cNvPr>
          <p:cNvSpPr>
            <a:spLocks noGrp="1"/>
          </p:cNvSpPr>
          <p:nvPr>
            <p:ph type="title"/>
          </p:nvPr>
        </p:nvSpPr>
        <p:spPr/>
        <p:txBody>
          <a:bodyPr/>
          <a:lstStyle/>
          <a:p>
            <a:r>
              <a:rPr lang="en-US" dirty="0"/>
              <a:t>Conclusions / Review </a:t>
            </a:r>
          </a:p>
        </p:txBody>
      </p:sp>
      <p:sp>
        <p:nvSpPr>
          <p:cNvPr id="3" name="Content Placeholder 2">
            <a:extLst>
              <a:ext uri="{FF2B5EF4-FFF2-40B4-BE49-F238E27FC236}">
                <a16:creationId xmlns:a16="http://schemas.microsoft.com/office/drawing/2014/main" id="{F7C621EC-01A8-E80B-3D11-D349A2B8399B}"/>
              </a:ext>
            </a:extLst>
          </p:cNvPr>
          <p:cNvSpPr>
            <a:spLocks noGrp="1"/>
          </p:cNvSpPr>
          <p:nvPr>
            <p:ph idx="1"/>
          </p:nvPr>
        </p:nvSpPr>
        <p:spPr/>
        <p:txBody>
          <a:bodyPr/>
          <a:lstStyle/>
          <a:p>
            <a:r>
              <a:rPr lang="en-US" dirty="0"/>
              <a:t>Questions?</a:t>
            </a:r>
          </a:p>
        </p:txBody>
      </p:sp>
      <p:sp>
        <p:nvSpPr>
          <p:cNvPr id="4" name="Slide Number Placeholder 3">
            <a:extLst>
              <a:ext uri="{FF2B5EF4-FFF2-40B4-BE49-F238E27FC236}">
                <a16:creationId xmlns:a16="http://schemas.microsoft.com/office/drawing/2014/main" id="{559E924C-52C8-40FB-799A-78EE7BD16ED7}"/>
              </a:ext>
            </a:extLst>
          </p:cNvPr>
          <p:cNvSpPr>
            <a:spLocks noGrp="1"/>
          </p:cNvSpPr>
          <p:nvPr>
            <p:ph type="sldNum" sz="quarter" idx="12"/>
          </p:nvPr>
        </p:nvSpPr>
        <p:spPr/>
        <p:txBody>
          <a:bodyPr/>
          <a:lstStyle/>
          <a:p>
            <a:fld id="{B13333A4-2EF1-4B79-B68C-AB20E66B4822}" type="slidenum">
              <a:rPr lang="en-US" smtClean="0"/>
              <a:t>30</a:t>
            </a:fld>
            <a:endParaRPr lang="en-US"/>
          </a:p>
        </p:txBody>
      </p:sp>
    </p:spTree>
    <p:extLst>
      <p:ext uri="{BB962C8B-B14F-4D97-AF65-F5344CB8AC3E}">
        <p14:creationId xmlns:p14="http://schemas.microsoft.com/office/powerpoint/2010/main" val="138451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839D2B-4B21-8CE0-E420-03AE15AE9648}"/>
              </a:ext>
            </a:extLst>
          </p:cNvPr>
          <p:cNvSpPr>
            <a:spLocks noGrp="1"/>
          </p:cNvSpPr>
          <p:nvPr>
            <p:ph idx="1"/>
          </p:nvPr>
        </p:nvSpPr>
        <p:spPr>
          <a:xfrm>
            <a:off x="609600" y="381000"/>
            <a:ext cx="10287000" cy="5257800"/>
          </a:xfrm>
        </p:spPr>
        <p:txBody>
          <a:bodyPr>
            <a:normAutofit/>
          </a:bodyPr>
          <a:lstStyle/>
          <a:p>
            <a:pPr marL="0" indent="0">
              <a:buNone/>
            </a:pPr>
            <a:r>
              <a:rPr lang="en-US" sz="4000" dirty="0"/>
              <a:t>General introduction</a:t>
            </a:r>
          </a:p>
          <a:p>
            <a:pPr marL="0" indent="0">
              <a:buNone/>
            </a:pPr>
            <a:r>
              <a:rPr lang="en-US" sz="4000" dirty="0"/>
              <a:t>- </a:t>
            </a:r>
            <a:r>
              <a:rPr lang="en-US" sz="3200" dirty="0"/>
              <a:t>Mayor’s budget does not anticipate </a:t>
            </a:r>
            <a:br>
              <a:rPr lang="en-US" sz="3200" dirty="0"/>
            </a:br>
            <a:r>
              <a:rPr lang="en-US" sz="3200" dirty="0"/>
              <a:t>   taking annual 1% property tax increase</a:t>
            </a:r>
          </a:p>
          <a:p>
            <a:pPr marL="0" indent="0">
              <a:buNone/>
            </a:pPr>
            <a:r>
              <a:rPr lang="en-US" sz="3200" dirty="0"/>
              <a:t>- Mayor’s budget does not anticipate </a:t>
            </a:r>
            <a:br>
              <a:rPr lang="en-US" sz="3200" dirty="0"/>
            </a:br>
            <a:r>
              <a:rPr lang="en-US" sz="3200" dirty="0"/>
              <a:t>   taking any banked capacity</a:t>
            </a:r>
          </a:p>
          <a:p>
            <a:pPr marL="0" indent="0">
              <a:buNone/>
            </a:pPr>
            <a:r>
              <a:rPr lang="en-US" sz="3200" dirty="0"/>
              <a:t>- Council action: November 20</a:t>
            </a:r>
            <a:r>
              <a:rPr lang="en-US" sz="3200" baseline="30000" dirty="0"/>
              <a:t>th</a:t>
            </a:r>
            <a:r>
              <a:rPr lang="en-US" sz="3200" dirty="0"/>
              <a:t> (public hearing)</a:t>
            </a:r>
          </a:p>
          <a:p>
            <a:pPr marL="0" indent="0">
              <a:buNone/>
            </a:pPr>
            <a:endParaRPr lang="en-US" sz="2800" dirty="0"/>
          </a:p>
          <a:p>
            <a:pPr marL="0" indent="0">
              <a:buNone/>
            </a:pPr>
            <a:endParaRPr lang="en-US" sz="3600" dirty="0"/>
          </a:p>
        </p:txBody>
      </p:sp>
      <p:sp>
        <p:nvSpPr>
          <p:cNvPr id="5" name="Slide Number Placeholder 4">
            <a:extLst>
              <a:ext uri="{FF2B5EF4-FFF2-40B4-BE49-F238E27FC236}">
                <a16:creationId xmlns:a16="http://schemas.microsoft.com/office/drawing/2014/main" id="{9A299A82-2AD6-1811-624E-69FFEDBCFA53}"/>
              </a:ext>
            </a:extLst>
          </p:cNvPr>
          <p:cNvSpPr>
            <a:spLocks noGrp="1"/>
          </p:cNvSpPr>
          <p:nvPr>
            <p:ph type="sldNum" sz="quarter" idx="12"/>
          </p:nvPr>
        </p:nvSpPr>
        <p:spPr/>
        <p:txBody>
          <a:bodyPr/>
          <a:lstStyle/>
          <a:p>
            <a:fld id="{B13333A4-2EF1-4B79-B68C-AB20E66B4822}" type="slidenum">
              <a:rPr lang="en-US" smtClean="0"/>
              <a:t>4</a:t>
            </a:fld>
            <a:endParaRPr lang="en-US"/>
          </a:p>
        </p:txBody>
      </p:sp>
    </p:spTree>
    <p:extLst>
      <p:ext uri="{BB962C8B-B14F-4D97-AF65-F5344CB8AC3E}">
        <p14:creationId xmlns:p14="http://schemas.microsoft.com/office/powerpoint/2010/main" val="410314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- 3</a:t>
            </a:r>
          </a:p>
        </p:txBody>
      </p:sp>
      <p:sp>
        <p:nvSpPr>
          <p:cNvPr id="5" name="Rectangle 4">
            <a:extLst>
              <a:ext uri="{FF2B5EF4-FFF2-40B4-BE49-F238E27FC236}">
                <a16:creationId xmlns:a16="http://schemas.microsoft.com/office/drawing/2014/main" id="{C70172B5-E66D-45F4-AC41-D914062073FB}"/>
              </a:ext>
            </a:extLst>
          </p:cNvPr>
          <p:cNvSpPr/>
          <p:nvPr/>
        </p:nvSpPr>
        <p:spPr>
          <a:xfrm>
            <a:off x="304800" y="365126"/>
            <a:ext cx="11582400" cy="5940088"/>
          </a:xfrm>
          <a:prstGeom prst="rect">
            <a:avLst/>
          </a:prstGeom>
        </p:spPr>
        <p:txBody>
          <a:bodyPr wrap="square">
            <a:spAutoFit/>
          </a:bodyPr>
          <a:lstStyle/>
          <a:p>
            <a:pPr algn="ctr"/>
            <a:r>
              <a:rPr lang="en-US" sz="4000" b="1" u="sng" dirty="0">
                <a:solidFill>
                  <a:schemeClr val="bg2"/>
                </a:solidFill>
              </a:rPr>
              <a:t>Property Tax Levy</a:t>
            </a:r>
          </a:p>
          <a:p>
            <a:pPr algn="ctr"/>
            <a:endParaRPr lang="en-US" sz="2000" b="1" u="sng" dirty="0">
              <a:solidFill>
                <a:schemeClr val="bg2"/>
              </a:solidFill>
            </a:endParaRPr>
          </a:p>
          <a:p>
            <a:r>
              <a:rPr lang="en-US" sz="4000" b="1" dirty="0">
                <a:solidFill>
                  <a:schemeClr val="bg2"/>
                </a:solidFill>
              </a:rPr>
              <a:t>Core Revenue – </a:t>
            </a:r>
            <a:r>
              <a:rPr lang="en-US" sz="4000" dirty="0">
                <a:solidFill>
                  <a:schemeClr val="bg2"/>
                </a:solidFill>
              </a:rPr>
              <a:t>one of the largest sources of income for the general fund.</a:t>
            </a:r>
          </a:p>
          <a:p>
            <a:endParaRPr lang="en-US" sz="2000" b="1" dirty="0">
              <a:solidFill>
                <a:schemeClr val="bg2"/>
              </a:solidFill>
            </a:endParaRPr>
          </a:p>
          <a:p>
            <a:r>
              <a:rPr lang="en-US" sz="4000" b="1" dirty="0">
                <a:solidFill>
                  <a:schemeClr val="bg2"/>
                </a:solidFill>
              </a:rPr>
              <a:t>Levy Lid - </a:t>
            </a:r>
            <a:r>
              <a:rPr lang="en-US" sz="4000" dirty="0">
                <a:solidFill>
                  <a:schemeClr val="bg2"/>
                </a:solidFill>
              </a:rPr>
              <a:t>property tax increase limited to 1% or the rate of inflation, whichever is lower.</a:t>
            </a:r>
          </a:p>
          <a:p>
            <a:endParaRPr lang="en-US" sz="2000" b="1" dirty="0">
              <a:solidFill>
                <a:schemeClr val="bg2"/>
              </a:solidFill>
            </a:endParaRPr>
          </a:p>
          <a:p>
            <a:r>
              <a:rPr lang="en-US" sz="4000" b="1" dirty="0">
                <a:solidFill>
                  <a:schemeClr val="bg2"/>
                </a:solidFill>
              </a:rPr>
              <a:t>Levy Lid Lift – </a:t>
            </a:r>
            <a:r>
              <a:rPr lang="en-US" sz="4000" dirty="0">
                <a:solidFill>
                  <a:schemeClr val="bg2"/>
                </a:solidFill>
              </a:rPr>
              <a:t>to increase property tax above the limit, voter approval required</a:t>
            </a:r>
            <a:r>
              <a:rPr lang="en-US" sz="4000" b="1" dirty="0">
                <a:solidFill>
                  <a:schemeClr val="bg2"/>
                </a:solidFill>
              </a:rPr>
              <a:t>.</a:t>
            </a:r>
          </a:p>
          <a:p>
            <a:endParaRPr lang="en-US" sz="4000" dirty="0">
              <a:solidFill>
                <a:schemeClr val="bg2"/>
              </a:solidFill>
            </a:endParaRPr>
          </a:p>
        </p:txBody>
      </p:sp>
      <p:sp>
        <p:nvSpPr>
          <p:cNvPr id="3" name="Slide Number Placeholder 2">
            <a:extLst>
              <a:ext uri="{FF2B5EF4-FFF2-40B4-BE49-F238E27FC236}">
                <a16:creationId xmlns:a16="http://schemas.microsoft.com/office/drawing/2014/main" id="{06F4FEDA-C751-461D-AD04-36189C98E6B6}"/>
              </a:ext>
            </a:extLst>
          </p:cNvPr>
          <p:cNvSpPr>
            <a:spLocks noGrp="1"/>
          </p:cNvSpPr>
          <p:nvPr>
            <p:ph type="sldNum" sz="quarter" idx="12"/>
          </p:nvPr>
        </p:nvSpPr>
        <p:spPr/>
        <p:txBody>
          <a:bodyPr/>
          <a:lstStyle/>
          <a:p>
            <a:fld id="{B13333A4-2EF1-4B79-B68C-AB20E66B4822}" type="slidenum">
              <a:rPr lang="en-US" smtClean="0"/>
              <a:t>5</a:t>
            </a:fld>
            <a:endParaRPr lang="en-US"/>
          </a:p>
        </p:txBody>
      </p:sp>
    </p:spTree>
    <p:extLst>
      <p:ext uri="{BB962C8B-B14F-4D97-AF65-F5344CB8AC3E}">
        <p14:creationId xmlns:p14="http://schemas.microsoft.com/office/powerpoint/2010/main" val="82527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- 4</a:t>
            </a:r>
          </a:p>
        </p:txBody>
      </p:sp>
      <p:sp>
        <p:nvSpPr>
          <p:cNvPr id="3" name="Content Placeholder 2"/>
          <p:cNvSpPr>
            <a:spLocks noGrp="1"/>
          </p:cNvSpPr>
          <p:nvPr>
            <p:ph idx="1"/>
          </p:nvPr>
        </p:nvSpPr>
        <p:spPr>
          <a:xfrm>
            <a:off x="680380" y="609600"/>
            <a:ext cx="10896599" cy="5410200"/>
          </a:xfrm>
        </p:spPr>
        <p:txBody>
          <a:bodyPr>
            <a:normAutofit/>
          </a:bodyPr>
          <a:lstStyle/>
          <a:p>
            <a:pPr lvl="1"/>
            <a:r>
              <a:rPr lang="en-US" dirty="0">
                <a:solidFill>
                  <a:schemeClr val="bg2"/>
                </a:solidFill>
              </a:rPr>
              <a:t>		</a:t>
            </a:r>
          </a:p>
          <a:p>
            <a:pPr marL="228600" lvl="1" indent="0">
              <a:buNone/>
            </a:pPr>
            <a:r>
              <a:rPr lang="en-US" sz="2800" b="1" dirty="0">
                <a:solidFill>
                  <a:schemeClr val="bg2"/>
                </a:solidFill>
              </a:rPr>
              <a:t>The City of Ferndale has 4 different Tax Code Areas.</a:t>
            </a:r>
          </a:p>
          <a:p>
            <a:pPr marL="228600" lvl="1" indent="0">
              <a:buNone/>
            </a:pPr>
            <a:endParaRPr lang="en-US" sz="2800" b="1" dirty="0">
              <a:solidFill>
                <a:schemeClr val="bg2"/>
              </a:solidFill>
            </a:endParaRPr>
          </a:p>
          <a:p>
            <a:pPr marL="228600" lvl="1" indent="0">
              <a:buNone/>
            </a:pPr>
            <a:r>
              <a:rPr lang="en-US" sz="2800" b="1" dirty="0">
                <a:solidFill>
                  <a:schemeClr val="bg2"/>
                </a:solidFill>
              </a:rPr>
              <a:t>The average Ferndale property owner pays $8.18 per $1000 AV annually in all property taxes combined.</a:t>
            </a:r>
          </a:p>
          <a:p>
            <a:pPr marL="228600" lvl="1" indent="0">
              <a:buNone/>
            </a:pPr>
            <a:endParaRPr lang="en-US" sz="2800" b="1" dirty="0">
              <a:solidFill>
                <a:schemeClr val="bg2"/>
              </a:solidFill>
            </a:endParaRPr>
          </a:p>
          <a:p>
            <a:pPr marL="228600" lvl="1" indent="0">
              <a:buNone/>
            </a:pPr>
            <a:r>
              <a:rPr lang="en-US" sz="2800" b="1" dirty="0">
                <a:solidFill>
                  <a:schemeClr val="bg2"/>
                </a:solidFill>
              </a:rPr>
              <a:t>Of this $8.18 per $1000 AV the City receives roughly 8.6%, whereas the Ferndale School District receives over 29% and is the largest tax collector</a:t>
            </a:r>
            <a:endParaRPr lang="en-US" sz="2400" b="1" dirty="0">
              <a:solidFill>
                <a:schemeClr val="bg2"/>
              </a:solidFill>
            </a:endParaRPr>
          </a:p>
        </p:txBody>
      </p:sp>
      <p:sp>
        <p:nvSpPr>
          <p:cNvPr id="4" name="Slide Number Placeholder 3">
            <a:extLst>
              <a:ext uri="{FF2B5EF4-FFF2-40B4-BE49-F238E27FC236}">
                <a16:creationId xmlns:a16="http://schemas.microsoft.com/office/drawing/2014/main" id="{D060F2D1-5FDB-4A54-876F-B110DA2492C4}"/>
              </a:ext>
            </a:extLst>
          </p:cNvPr>
          <p:cNvSpPr>
            <a:spLocks noGrp="1"/>
          </p:cNvSpPr>
          <p:nvPr>
            <p:ph type="sldNum" sz="quarter" idx="12"/>
          </p:nvPr>
        </p:nvSpPr>
        <p:spPr/>
        <p:txBody>
          <a:bodyPr/>
          <a:lstStyle/>
          <a:p>
            <a:fld id="{B13333A4-2EF1-4B79-B68C-AB20E66B4822}" type="slidenum">
              <a:rPr lang="en-US" smtClean="0"/>
              <a:t>6</a:t>
            </a:fld>
            <a:endParaRPr lang="en-US"/>
          </a:p>
        </p:txBody>
      </p:sp>
    </p:spTree>
    <p:extLst>
      <p:ext uri="{BB962C8B-B14F-4D97-AF65-F5344CB8AC3E}">
        <p14:creationId xmlns:p14="http://schemas.microsoft.com/office/powerpoint/2010/main" val="160237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A8B65DD-E97A-49B6-A59F-B6417C5E8340}"/>
              </a:ext>
            </a:extLst>
          </p:cNvPr>
          <p:cNvSpPr>
            <a:spLocks noGrp="1"/>
          </p:cNvSpPr>
          <p:nvPr>
            <p:ph type="sldNum" sz="quarter" idx="12"/>
          </p:nvPr>
        </p:nvSpPr>
        <p:spPr/>
        <p:txBody>
          <a:bodyPr/>
          <a:lstStyle/>
          <a:p>
            <a:fld id="{B13333A4-2EF1-4B79-B68C-AB20E66B4822}" type="slidenum">
              <a:rPr lang="en-US" smtClean="0"/>
              <a:t>7</a:t>
            </a:fld>
            <a:endParaRPr lang="en-US"/>
          </a:p>
        </p:txBody>
      </p:sp>
      <p:pic>
        <p:nvPicPr>
          <p:cNvPr id="1026" name="Picture 2" descr="United States dollar - Wikipedia">
            <a:extLst>
              <a:ext uri="{FF2B5EF4-FFF2-40B4-BE49-F238E27FC236}">
                <a16:creationId xmlns:a16="http://schemas.microsoft.com/office/drawing/2014/main" id="{2831738D-AE29-9041-C98C-7F9A47443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686" y="1343606"/>
            <a:ext cx="9916222" cy="42323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2EFFD82-5FF5-CA38-842F-C048E37C08DB}"/>
              </a:ext>
            </a:extLst>
          </p:cNvPr>
          <p:cNvSpPr/>
          <p:nvPr/>
        </p:nvSpPr>
        <p:spPr>
          <a:xfrm>
            <a:off x="1070686" y="1343604"/>
            <a:ext cx="3061662" cy="4232335"/>
          </a:xfrm>
          <a:prstGeom prst="rect">
            <a:avLst/>
          </a:prstGeom>
          <a:solidFill>
            <a:srgbClr val="92D050">
              <a:alpha val="6313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peech Bubble: Rectangle 9">
            <a:extLst>
              <a:ext uri="{FF2B5EF4-FFF2-40B4-BE49-F238E27FC236}">
                <a16:creationId xmlns:a16="http://schemas.microsoft.com/office/drawing/2014/main" id="{7F314D2C-EABD-FF78-58B7-01899496469C}"/>
              </a:ext>
            </a:extLst>
          </p:cNvPr>
          <p:cNvSpPr/>
          <p:nvPr/>
        </p:nvSpPr>
        <p:spPr>
          <a:xfrm>
            <a:off x="2602743" y="5788538"/>
            <a:ext cx="1524412" cy="881063"/>
          </a:xfrm>
          <a:prstGeom prst="wedgeRectCallout">
            <a:avLst>
              <a:gd name="adj1" fmla="val 132513"/>
              <a:gd name="adj2" fmla="val -71324"/>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FLOOD CONTROL: 1.5%</a:t>
            </a:r>
          </a:p>
        </p:txBody>
      </p:sp>
      <p:sp>
        <p:nvSpPr>
          <p:cNvPr id="12" name="Speech Bubble: Rectangle 11">
            <a:extLst>
              <a:ext uri="{FF2B5EF4-FFF2-40B4-BE49-F238E27FC236}">
                <a16:creationId xmlns:a16="http://schemas.microsoft.com/office/drawing/2014/main" id="{49F6A7F2-CDC8-7DDE-192A-6C1CB9CFA0B6}"/>
              </a:ext>
            </a:extLst>
          </p:cNvPr>
          <p:cNvSpPr/>
          <p:nvPr/>
        </p:nvSpPr>
        <p:spPr>
          <a:xfrm>
            <a:off x="4350600" y="5883631"/>
            <a:ext cx="2133600" cy="881063"/>
          </a:xfrm>
          <a:prstGeom prst="wedgeRectCallout">
            <a:avLst>
              <a:gd name="adj1" fmla="val 3637"/>
              <a:gd name="adj2" fmla="val -86624"/>
            </a:avLst>
          </a:prstGeom>
          <a:solidFill>
            <a:srgbClr val="F6F6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CEMETERY .4%</a:t>
            </a:r>
          </a:p>
        </p:txBody>
      </p:sp>
      <p:sp>
        <p:nvSpPr>
          <p:cNvPr id="14" name="Speech Bubble: Rectangle 13">
            <a:extLst>
              <a:ext uri="{FF2B5EF4-FFF2-40B4-BE49-F238E27FC236}">
                <a16:creationId xmlns:a16="http://schemas.microsoft.com/office/drawing/2014/main" id="{2E145D12-3EB4-C250-4C24-3B4C60394352}"/>
              </a:ext>
            </a:extLst>
          </p:cNvPr>
          <p:cNvSpPr/>
          <p:nvPr/>
        </p:nvSpPr>
        <p:spPr>
          <a:xfrm>
            <a:off x="2948039" y="89464"/>
            <a:ext cx="2628900" cy="881063"/>
          </a:xfrm>
          <a:prstGeom prst="wedgeRectCallout">
            <a:avLst>
              <a:gd name="adj1" fmla="val 42852"/>
              <a:gd name="adj2" fmla="val 85232"/>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CONSERVATION FUTURES .3%</a:t>
            </a:r>
          </a:p>
        </p:txBody>
      </p:sp>
      <p:grpSp>
        <p:nvGrpSpPr>
          <p:cNvPr id="2" name="Group 1">
            <a:extLst>
              <a:ext uri="{FF2B5EF4-FFF2-40B4-BE49-F238E27FC236}">
                <a16:creationId xmlns:a16="http://schemas.microsoft.com/office/drawing/2014/main" id="{5DB4E473-A424-645A-5FC5-5F4A526780CE}"/>
              </a:ext>
            </a:extLst>
          </p:cNvPr>
          <p:cNvGrpSpPr/>
          <p:nvPr/>
        </p:nvGrpSpPr>
        <p:grpSpPr>
          <a:xfrm>
            <a:off x="4139334" y="1316272"/>
            <a:ext cx="2949891" cy="4259668"/>
            <a:chOff x="3886200" y="2057400"/>
            <a:chExt cx="3009900" cy="4952999"/>
          </a:xfrm>
        </p:grpSpPr>
        <p:sp>
          <p:nvSpPr>
            <p:cNvPr id="7" name="Rectangle 6">
              <a:extLst>
                <a:ext uri="{FF2B5EF4-FFF2-40B4-BE49-F238E27FC236}">
                  <a16:creationId xmlns:a16="http://schemas.microsoft.com/office/drawing/2014/main" id="{5333EB33-CAD2-AD94-2BF9-8FC5DC61A929}"/>
                </a:ext>
              </a:extLst>
            </p:cNvPr>
            <p:cNvSpPr/>
            <p:nvPr/>
          </p:nvSpPr>
          <p:spPr>
            <a:xfrm>
              <a:off x="3886200" y="2066925"/>
              <a:ext cx="1295400" cy="4943474"/>
            </a:xfrm>
            <a:prstGeom prst="rect">
              <a:avLst/>
            </a:prstGeom>
            <a:solidFill>
              <a:srgbClr val="00B0F0">
                <a:alpha val="4313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D22BE36-886E-3894-E631-CD5F43927177}"/>
                </a:ext>
              </a:extLst>
            </p:cNvPr>
            <p:cNvSpPr/>
            <p:nvPr/>
          </p:nvSpPr>
          <p:spPr>
            <a:xfrm>
              <a:off x="5143500" y="2066925"/>
              <a:ext cx="76200" cy="4943474"/>
            </a:xfrm>
            <a:prstGeom prst="rect">
              <a:avLst/>
            </a:prstGeom>
            <a:solidFill>
              <a:srgbClr val="E9B1A0">
                <a:alpha val="4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89D0FEF-972D-9D63-DE97-4F8ADB205610}"/>
                </a:ext>
              </a:extLst>
            </p:cNvPr>
            <p:cNvSpPr/>
            <p:nvPr/>
          </p:nvSpPr>
          <p:spPr>
            <a:xfrm>
              <a:off x="5219700" y="2066925"/>
              <a:ext cx="76200" cy="4943474"/>
            </a:xfrm>
            <a:prstGeom prst="rect">
              <a:avLst/>
            </a:prstGeom>
            <a:solidFill>
              <a:srgbClr val="FFFF00">
                <a:alpha val="4902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E9B0A12-6715-63E2-5B14-E952435E5722}"/>
                </a:ext>
              </a:extLst>
            </p:cNvPr>
            <p:cNvSpPr/>
            <p:nvPr/>
          </p:nvSpPr>
          <p:spPr>
            <a:xfrm>
              <a:off x="5314950" y="2066925"/>
              <a:ext cx="76200" cy="4943474"/>
            </a:xfrm>
            <a:prstGeom prst="rect">
              <a:avLst/>
            </a:prstGeom>
            <a:solidFill>
              <a:srgbClr val="99C09C">
                <a:alpha val="5215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DB324A0-4379-0642-0DED-489932384567}"/>
                </a:ext>
              </a:extLst>
            </p:cNvPr>
            <p:cNvSpPr/>
            <p:nvPr/>
          </p:nvSpPr>
          <p:spPr>
            <a:xfrm>
              <a:off x="5391150" y="2066925"/>
              <a:ext cx="1123950" cy="4943474"/>
            </a:xfrm>
            <a:prstGeom prst="rect">
              <a:avLst/>
            </a:prstGeom>
            <a:solidFill>
              <a:srgbClr val="FF0000">
                <a:alpha val="4588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8B21889-564A-CEE7-175D-4E20F85845F7}"/>
                </a:ext>
              </a:extLst>
            </p:cNvPr>
            <p:cNvSpPr/>
            <p:nvPr/>
          </p:nvSpPr>
          <p:spPr>
            <a:xfrm>
              <a:off x="6463370" y="2066924"/>
              <a:ext cx="318430" cy="4933950"/>
            </a:xfrm>
            <a:prstGeom prst="rect">
              <a:avLst/>
            </a:prstGeom>
            <a:solidFill>
              <a:srgbClr val="A37C35">
                <a:alpha val="4313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CC9460-9C29-15A7-0596-118D0F55DA6F}"/>
                </a:ext>
              </a:extLst>
            </p:cNvPr>
            <p:cNvSpPr/>
            <p:nvPr/>
          </p:nvSpPr>
          <p:spPr>
            <a:xfrm>
              <a:off x="6819900" y="2057400"/>
              <a:ext cx="76200" cy="4943474"/>
            </a:xfrm>
            <a:prstGeom prst="rect">
              <a:avLst/>
            </a:prstGeom>
            <a:solidFill>
              <a:srgbClr val="CFDBE3">
                <a:alpha val="3882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a:extLst>
              <a:ext uri="{FF2B5EF4-FFF2-40B4-BE49-F238E27FC236}">
                <a16:creationId xmlns:a16="http://schemas.microsoft.com/office/drawing/2014/main" id="{543E0D06-499A-B1D1-99DF-A90965920156}"/>
              </a:ext>
            </a:extLst>
          </p:cNvPr>
          <p:cNvSpPr/>
          <p:nvPr/>
        </p:nvSpPr>
        <p:spPr>
          <a:xfrm>
            <a:off x="7009769" y="1340494"/>
            <a:ext cx="3018220" cy="4259667"/>
          </a:xfrm>
          <a:prstGeom prst="rect">
            <a:avLst/>
          </a:prstGeom>
          <a:solidFill>
            <a:srgbClr val="002060">
              <a:alpha val="4509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Rectangle 16">
            <a:extLst>
              <a:ext uri="{FF2B5EF4-FFF2-40B4-BE49-F238E27FC236}">
                <a16:creationId xmlns:a16="http://schemas.microsoft.com/office/drawing/2014/main" id="{4E41C300-6AC4-4E9F-EAD1-D2E17A7018B0}"/>
              </a:ext>
            </a:extLst>
          </p:cNvPr>
          <p:cNvSpPr/>
          <p:nvPr/>
        </p:nvSpPr>
        <p:spPr>
          <a:xfrm>
            <a:off x="6379917" y="122618"/>
            <a:ext cx="1316283" cy="881063"/>
          </a:xfrm>
          <a:prstGeom prst="wedgeRectCallout">
            <a:avLst>
              <a:gd name="adj1" fmla="val -18380"/>
              <a:gd name="adj2" fmla="val 108391"/>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LIBRARY</a:t>
            </a:r>
          </a:p>
          <a:p>
            <a:pPr algn="ctr"/>
            <a:r>
              <a:rPr lang="en-US" dirty="0"/>
              <a:t>3.6%</a:t>
            </a:r>
          </a:p>
        </p:txBody>
      </p:sp>
      <p:sp>
        <p:nvSpPr>
          <p:cNvPr id="21" name="Rectangle 20">
            <a:extLst>
              <a:ext uri="{FF2B5EF4-FFF2-40B4-BE49-F238E27FC236}">
                <a16:creationId xmlns:a16="http://schemas.microsoft.com/office/drawing/2014/main" id="{EF9C9AD0-FB3C-3BA2-29DA-F745CE3E3751}"/>
              </a:ext>
            </a:extLst>
          </p:cNvPr>
          <p:cNvSpPr/>
          <p:nvPr/>
        </p:nvSpPr>
        <p:spPr>
          <a:xfrm>
            <a:off x="10027989" y="1343604"/>
            <a:ext cx="754311" cy="4224144"/>
          </a:xfrm>
          <a:prstGeom prst="rect">
            <a:avLst/>
          </a:prstGeom>
          <a:solidFill>
            <a:srgbClr val="00B050">
              <a:alpha val="5882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404A7A2-410F-35C8-D7D0-809117866305}"/>
              </a:ext>
            </a:extLst>
          </p:cNvPr>
          <p:cNvSpPr/>
          <p:nvPr/>
        </p:nvSpPr>
        <p:spPr>
          <a:xfrm flipH="1">
            <a:off x="10784402" y="1328713"/>
            <a:ext cx="202506" cy="4247226"/>
          </a:xfrm>
          <a:prstGeom prst="rect">
            <a:avLst/>
          </a:prstGeom>
          <a:solidFill>
            <a:srgbClr val="595959">
              <a:alpha val="3411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peech Bubble: Rectangle 22">
            <a:extLst>
              <a:ext uri="{FF2B5EF4-FFF2-40B4-BE49-F238E27FC236}">
                <a16:creationId xmlns:a16="http://schemas.microsoft.com/office/drawing/2014/main" id="{8B1D51AD-A54F-CC76-555A-C5F8CDE0D9F9}"/>
              </a:ext>
            </a:extLst>
          </p:cNvPr>
          <p:cNvSpPr/>
          <p:nvPr/>
        </p:nvSpPr>
        <p:spPr>
          <a:xfrm>
            <a:off x="10954251" y="5854319"/>
            <a:ext cx="1053170" cy="881063"/>
          </a:xfrm>
          <a:prstGeom prst="wedgeRectCallout">
            <a:avLst>
              <a:gd name="adj1" fmla="val -57115"/>
              <a:gd name="adj2" fmla="val -88321"/>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EMS</a:t>
            </a:r>
          </a:p>
          <a:p>
            <a:pPr algn="ctr"/>
            <a:r>
              <a:rPr lang="en-US" dirty="0"/>
              <a:t>3%</a:t>
            </a:r>
          </a:p>
        </p:txBody>
      </p:sp>
      <p:sp>
        <p:nvSpPr>
          <p:cNvPr id="19" name="Speech Bubble: Rectangle 18">
            <a:extLst>
              <a:ext uri="{FF2B5EF4-FFF2-40B4-BE49-F238E27FC236}">
                <a16:creationId xmlns:a16="http://schemas.microsoft.com/office/drawing/2014/main" id="{1ECE3FD5-7EB7-BE79-2B56-9B61F4A86DC3}"/>
              </a:ext>
            </a:extLst>
          </p:cNvPr>
          <p:cNvSpPr/>
          <p:nvPr/>
        </p:nvSpPr>
        <p:spPr>
          <a:xfrm>
            <a:off x="8256755" y="5844988"/>
            <a:ext cx="2628900" cy="881063"/>
          </a:xfrm>
          <a:prstGeom prst="wedgeRectCallout">
            <a:avLst>
              <a:gd name="adj1" fmla="val -98958"/>
              <a:gd name="adj2" fmla="val -8044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PORT</a:t>
            </a:r>
          </a:p>
          <a:p>
            <a:pPr algn="ctr"/>
            <a:r>
              <a:rPr lang="en-US" dirty="0"/>
              <a:t>1.8%</a:t>
            </a:r>
          </a:p>
        </p:txBody>
      </p:sp>
      <p:sp>
        <p:nvSpPr>
          <p:cNvPr id="3" name="Speech Bubble: Rectangle 2">
            <a:extLst>
              <a:ext uri="{FF2B5EF4-FFF2-40B4-BE49-F238E27FC236}">
                <a16:creationId xmlns:a16="http://schemas.microsoft.com/office/drawing/2014/main" id="{D0992357-FA62-6761-4579-E6AA5FCC25A8}"/>
              </a:ext>
            </a:extLst>
          </p:cNvPr>
          <p:cNvSpPr/>
          <p:nvPr/>
        </p:nvSpPr>
        <p:spPr>
          <a:xfrm>
            <a:off x="128379" y="5858984"/>
            <a:ext cx="2355202" cy="867067"/>
          </a:xfrm>
          <a:prstGeom prst="wedgeRectCallout">
            <a:avLst>
              <a:gd name="adj1" fmla="val 38989"/>
              <a:gd name="adj2" fmla="val -88156"/>
            </a:avLst>
          </a:prstGeom>
          <a:solidFill>
            <a:srgbClr val="B3DA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WASHINGTON STATE (SCHOOLS): 29.6%</a:t>
            </a:r>
          </a:p>
        </p:txBody>
      </p:sp>
      <p:sp>
        <p:nvSpPr>
          <p:cNvPr id="4" name="Speech Bubble: Rectangle 3">
            <a:extLst>
              <a:ext uri="{FF2B5EF4-FFF2-40B4-BE49-F238E27FC236}">
                <a16:creationId xmlns:a16="http://schemas.microsoft.com/office/drawing/2014/main" id="{B68466CC-9CBA-5853-7C89-06D8081E1383}"/>
              </a:ext>
            </a:extLst>
          </p:cNvPr>
          <p:cNvSpPr/>
          <p:nvPr/>
        </p:nvSpPr>
        <p:spPr>
          <a:xfrm>
            <a:off x="146313" y="198159"/>
            <a:ext cx="1538594" cy="867067"/>
          </a:xfrm>
          <a:prstGeom prst="wedgeRectCallout">
            <a:avLst>
              <a:gd name="adj1" fmla="val 218494"/>
              <a:gd name="adj2" fmla="val 79145"/>
            </a:avLst>
          </a:prstGeom>
          <a:solidFill>
            <a:srgbClr val="86D3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COUNTY</a:t>
            </a:r>
          </a:p>
          <a:p>
            <a:pPr algn="ctr"/>
            <a:r>
              <a:rPr lang="en-US" dirty="0"/>
              <a:t>10%</a:t>
            </a:r>
          </a:p>
        </p:txBody>
      </p:sp>
      <p:sp>
        <p:nvSpPr>
          <p:cNvPr id="9" name="Speech Bubble: Rectangle 8">
            <a:extLst>
              <a:ext uri="{FF2B5EF4-FFF2-40B4-BE49-F238E27FC236}">
                <a16:creationId xmlns:a16="http://schemas.microsoft.com/office/drawing/2014/main" id="{ECFBB842-B7F1-DF43-F2DC-21D7F2DC2F5E}"/>
              </a:ext>
            </a:extLst>
          </p:cNvPr>
          <p:cNvSpPr/>
          <p:nvPr/>
        </p:nvSpPr>
        <p:spPr>
          <a:xfrm>
            <a:off x="7857396" y="122618"/>
            <a:ext cx="2505804" cy="924475"/>
          </a:xfrm>
          <a:prstGeom prst="wedgeRectCallout">
            <a:avLst>
              <a:gd name="adj1" fmla="val -31709"/>
              <a:gd name="adj2" fmla="val 97825"/>
            </a:avLst>
          </a:prstGeom>
          <a:solidFill>
            <a:srgbClr val="7F8E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FERNDALE SCHOOL DISTRICT: 29%</a:t>
            </a:r>
            <a:endParaRPr lang="en-US" dirty="0"/>
          </a:p>
        </p:txBody>
      </p:sp>
      <p:sp>
        <p:nvSpPr>
          <p:cNvPr id="24" name="Speech Bubble: Rectangle 23">
            <a:extLst>
              <a:ext uri="{FF2B5EF4-FFF2-40B4-BE49-F238E27FC236}">
                <a16:creationId xmlns:a16="http://schemas.microsoft.com/office/drawing/2014/main" id="{EEF7F5C7-EE83-B1DF-DD6B-CF190CFACCEE}"/>
              </a:ext>
            </a:extLst>
          </p:cNvPr>
          <p:cNvSpPr/>
          <p:nvPr/>
        </p:nvSpPr>
        <p:spPr>
          <a:xfrm>
            <a:off x="10566435" y="131949"/>
            <a:ext cx="1440985" cy="871732"/>
          </a:xfrm>
          <a:prstGeom prst="wedgeRectCallout">
            <a:avLst>
              <a:gd name="adj1" fmla="val -53209"/>
              <a:gd name="adj2" fmla="val 106385"/>
            </a:avLst>
          </a:prstGeom>
          <a:solidFill>
            <a:srgbClr val="64CA8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CITY</a:t>
            </a:r>
          </a:p>
          <a:p>
            <a:pPr algn="ctr"/>
            <a:r>
              <a:rPr lang="en-US"/>
              <a:t>8.6%</a:t>
            </a:r>
            <a:endParaRPr lang="en-US" dirty="0"/>
          </a:p>
        </p:txBody>
      </p:sp>
      <p:sp>
        <p:nvSpPr>
          <p:cNvPr id="25" name="Speech Bubble: Rectangle 24">
            <a:extLst>
              <a:ext uri="{FF2B5EF4-FFF2-40B4-BE49-F238E27FC236}">
                <a16:creationId xmlns:a16="http://schemas.microsoft.com/office/drawing/2014/main" id="{A80B2381-33F3-65A2-F72E-5B40E9D55686}"/>
              </a:ext>
            </a:extLst>
          </p:cNvPr>
          <p:cNvSpPr/>
          <p:nvPr/>
        </p:nvSpPr>
        <p:spPr>
          <a:xfrm>
            <a:off x="6774601" y="5861149"/>
            <a:ext cx="1362992" cy="881063"/>
          </a:xfrm>
          <a:prstGeom prst="wedgeRectCallout">
            <a:avLst>
              <a:gd name="adj1" fmla="val -90447"/>
              <a:gd name="adj2" fmla="val -84860"/>
            </a:avLst>
          </a:prstGeom>
          <a:solidFill>
            <a:srgbClr val="AE39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FIRE DISTRICT</a:t>
            </a:r>
          </a:p>
          <a:p>
            <a:pPr algn="ctr"/>
            <a:r>
              <a:rPr lang="en-US" dirty="0"/>
              <a:t>11.6%</a:t>
            </a:r>
          </a:p>
        </p:txBody>
      </p:sp>
    </p:spTree>
    <p:extLst>
      <p:ext uri="{BB962C8B-B14F-4D97-AF65-F5344CB8AC3E}">
        <p14:creationId xmlns:p14="http://schemas.microsoft.com/office/powerpoint/2010/main" val="28417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- 4</a:t>
            </a:r>
          </a:p>
        </p:txBody>
      </p:sp>
      <p:sp>
        <p:nvSpPr>
          <p:cNvPr id="3" name="Content Placeholder 2"/>
          <p:cNvSpPr>
            <a:spLocks noGrp="1"/>
          </p:cNvSpPr>
          <p:nvPr>
            <p:ph idx="1"/>
          </p:nvPr>
        </p:nvSpPr>
        <p:spPr>
          <a:xfrm>
            <a:off x="680380" y="609600"/>
            <a:ext cx="10896599" cy="5410200"/>
          </a:xfrm>
        </p:spPr>
        <p:txBody>
          <a:bodyPr>
            <a:normAutofit/>
          </a:bodyPr>
          <a:lstStyle/>
          <a:p>
            <a:pPr lvl="1"/>
            <a:r>
              <a:rPr lang="en-US" dirty="0">
                <a:solidFill>
                  <a:schemeClr val="bg2"/>
                </a:solidFill>
              </a:rPr>
              <a:t>		</a:t>
            </a:r>
          </a:p>
        </p:txBody>
      </p:sp>
      <p:sp>
        <p:nvSpPr>
          <p:cNvPr id="4" name="Slide Number Placeholder 3">
            <a:extLst>
              <a:ext uri="{FF2B5EF4-FFF2-40B4-BE49-F238E27FC236}">
                <a16:creationId xmlns:a16="http://schemas.microsoft.com/office/drawing/2014/main" id="{D060F2D1-5FDB-4A54-876F-B110DA2492C4}"/>
              </a:ext>
            </a:extLst>
          </p:cNvPr>
          <p:cNvSpPr>
            <a:spLocks noGrp="1"/>
          </p:cNvSpPr>
          <p:nvPr>
            <p:ph type="sldNum" sz="quarter" idx="12"/>
          </p:nvPr>
        </p:nvSpPr>
        <p:spPr/>
        <p:txBody>
          <a:bodyPr/>
          <a:lstStyle/>
          <a:p>
            <a:fld id="{B13333A4-2EF1-4B79-B68C-AB20E66B4822}" type="slidenum">
              <a:rPr lang="en-US" smtClean="0"/>
              <a:t>8</a:t>
            </a:fld>
            <a:endParaRPr lang="en-US"/>
          </a:p>
        </p:txBody>
      </p:sp>
      <p:pic>
        <p:nvPicPr>
          <p:cNvPr id="6" name="Picture 5">
            <a:extLst>
              <a:ext uri="{FF2B5EF4-FFF2-40B4-BE49-F238E27FC236}">
                <a16:creationId xmlns:a16="http://schemas.microsoft.com/office/drawing/2014/main" id="{DA57BA7A-996F-D0F7-F90C-15AF0C8C0F6D}"/>
              </a:ext>
            </a:extLst>
          </p:cNvPr>
          <p:cNvPicPr>
            <a:picLocks noChangeAspect="1"/>
          </p:cNvPicPr>
          <p:nvPr/>
        </p:nvPicPr>
        <p:blipFill>
          <a:blip r:embed="rId2"/>
          <a:stretch>
            <a:fillRect/>
          </a:stretch>
        </p:blipFill>
        <p:spPr>
          <a:xfrm>
            <a:off x="2285999" y="42357"/>
            <a:ext cx="7654525" cy="6434643"/>
          </a:xfrm>
          <a:prstGeom prst="rect">
            <a:avLst/>
          </a:prstGeom>
        </p:spPr>
      </p:pic>
    </p:spTree>
    <p:extLst>
      <p:ext uri="{BB962C8B-B14F-4D97-AF65-F5344CB8AC3E}">
        <p14:creationId xmlns:p14="http://schemas.microsoft.com/office/powerpoint/2010/main" val="244452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F8B2D98-2D13-A6D5-9C2B-6943A0FCA007}"/>
              </a:ext>
            </a:extLst>
          </p:cNvPr>
          <p:cNvSpPr>
            <a:spLocks noGrp="1"/>
          </p:cNvSpPr>
          <p:nvPr>
            <p:ph type="sldNum" sz="quarter" idx="12"/>
          </p:nvPr>
        </p:nvSpPr>
        <p:spPr/>
        <p:txBody>
          <a:bodyPr/>
          <a:lstStyle/>
          <a:p>
            <a:fld id="{B13333A4-2EF1-4B79-B68C-AB20E66B4822}" type="slidenum">
              <a:rPr lang="en-US" smtClean="0"/>
              <a:t>9</a:t>
            </a:fld>
            <a:endParaRPr lang="en-US"/>
          </a:p>
        </p:txBody>
      </p:sp>
      <p:pic>
        <p:nvPicPr>
          <p:cNvPr id="2050" name="Picture 2" descr="442,730 Cogs Images, Stock Photos, 3D objects, &amp; Vectors | Shutterstock">
            <a:extLst>
              <a:ext uri="{FF2B5EF4-FFF2-40B4-BE49-F238E27FC236}">
                <a16:creationId xmlns:a16="http://schemas.microsoft.com/office/drawing/2014/main" id="{BC9F1247-5B9E-FAF5-AC98-D4DEBC857479}"/>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0735" b="7143"/>
          <a:stretch/>
        </p:blipFill>
        <p:spPr bwMode="auto">
          <a:xfrm>
            <a:off x="6858000" y="2371931"/>
            <a:ext cx="2995810" cy="17300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3102B8C-1AC1-1875-24C3-A4F3DF82A863}"/>
              </a:ext>
            </a:extLst>
          </p:cNvPr>
          <p:cNvSpPr/>
          <p:nvPr/>
        </p:nvSpPr>
        <p:spPr>
          <a:xfrm>
            <a:off x="6942297" y="4278868"/>
            <a:ext cx="3276600" cy="1477328"/>
          </a:xfrm>
          <a:prstGeom prst="rect">
            <a:avLst/>
          </a:prstGeom>
          <a:noFill/>
        </p:spPr>
        <p:txBody>
          <a:bodyPr wrap="squar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ASSESSOR DETERMINES IF OVERALL REQUESTED LEVY EXCEEDS MAXIMUM AUTHORIZED; REDUCES IF NECESSARY</a:t>
            </a:r>
          </a:p>
        </p:txBody>
      </p:sp>
      <p:sp>
        <p:nvSpPr>
          <p:cNvPr id="7" name="Arrow: Right 6">
            <a:extLst>
              <a:ext uri="{FF2B5EF4-FFF2-40B4-BE49-F238E27FC236}">
                <a16:creationId xmlns:a16="http://schemas.microsoft.com/office/drawing/2014/main" id="{56AEC4AC-A1E8-54A0-0533-252C0B355BC1}"/>
              </a:ext>
            </a:extLst>
          </p:cNvPr>
          <p:cNvSpPr/>
          <p:nvPr/>
        </p:nvSpPr>
        <p:spPr>
          <a:xfrm>
            <a:off x="5029200" y="2759361"/>
            <a:ext cx="1752602"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dobe Fan Heiti Std B" panose="020B0700000000000000" pitchFamily="34" charset="-128"/>
              <a:ea typeface="Adobe Fan Heiti Std B" panose="020B0700000000000000" pitchFamily="34" charset="-128"/>
            </a:endParaRPr>
          </a:p>
        </p:txBody>
      </p:sp>
      <p:pic>
        <p:nvPicPr>
          <p:cNvPr id="8" name="Picture 2" descr="442,730 Cogs Images, Stock Photos, 3D objects, &amp; Vectors | Shutterstock">
            <a:extLst>
              <a:ext uri="{FF2B5EF4-FFF2-40B4-BE49-F238E27FC236}">
                <a16:creationId xmlns:a16="http://schemas.microsoft.com/office/drawing/2014/main" id="{FEB23DE1-5DB0-43F7-04C4-0C1180DD9CBB}"/>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7143"/>
          <a:stretch/>
        </p:blipFill>
        <p:spPr bwMode="auto">
          <a:xfrm>
            <a:off x="228600" y="2209800"/>
            <a:ext cx="4486275" cy="17945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442,730 Cogs Images, Stock Photos, 3D objects, &amp; Vectors | Shutterstock">
            <a:extLst>
              <a:ext uri="{FF2B5EF4-FFF2-40B4-BE49-F238E27FC236}">
                <a16:creationId xmlns:a16="http://schemas.microsoft.com/office/drawing/2014/main" id="{5E84281C-E9EC-DB42-E604-7CE51222165C}"/>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9412" b="7143"/>
          <a:stretch/>
        </p:blipFill>
        <p:spPr bwMode="auto">
          <a:xfrm>
            <a:off x="9882385" y="2944561"/>
            <a:ext cx="673025" cy="88011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F484BCD-DC7B-ACDB-6DD8-2DDAF19E3643}"/>
              </a:ext>
            </a:extLst>
          </p:cNvPr>
          <p:cNvSpPr/>
          <p:nvPr/>
        </p:nvSpPr>
        <p:spPr>
          <a:xfrm>
            <a:off x="685800" y="4648200"/>
            <a:ext cx="2540695" cy="369332"/>
          </a:xfrm>
          <a:prstGeom prst="rect">
            <a:avLst/>
          </a:prstGeom>
          <a:noFill/>
        </p:spPr>
        <p:txBody>
          <a:bodyPr wrap="squar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SCHOOLS</a:t>
            </a:r>
          </a:p>
        </p:txBody>
      </p:sp>
      <p:cxnSp>
        <p:nvCxnSpPr>
          <p:cNvPr id="12" name="Connector: Curved 11">
            <a:extLst>
              <a:ext uri="{FF2B5EF4-FFF2-40B4-BE49-F238E27FC236}">
                <a16:creationId xmlns:a16="http://schemas.microsoft.com/office/drawing/2014/main" id="{212A8F28-43D5-C860-AF17-1E9DC4587320}"/>
              </a:ext>
            </a:extLst>
          </p:cNvPr>
          <p:cNvCxnSpPr/>
          <p:nvPr/>
        </p:nvCxnSpPr>
        <p:spPr>
          <a:xfrm rot="5400000" flipH="1" flipV="1">
            <a:off x="1890904" y="3991168"/>
            <a:ext cx="747329" cy="41433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AAFBFB2-0061-CF68-5429-1E9E4889A653}"/>
              </a:ext>
            </a:extLst>
          </p:cNvPr>
          <p:cNvSpPr/>
          <p:nvPr/>
        </p:nvSpPr>
        <p:spPr>
          <a:xfrm>
            <a:off x="1758603" y="1725240"/>
            <a:ext cx="2540695" cy="369332"/>
          </a:xfrm>
          <a:prstGeom prst="rect">
            <a:avLst/>
          </a:prstGeom>
          <a:noFill/>
        </p:spPr>
        <p:txBody>
          <a:bodyPr wrap="squar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FIRE</a:t>
            </a:r>
          </a:p>
        </p:txBody>
      </p:sp>
      <p:sp>
        <p:nvSpPr>
          <p:cNvPr id="14" name="Rectangle 13">
            <a:extLst>
              <a:ext uri="{FF2B5EF4-FFF2-40B4-BE49-F238E27FC236}">
                <a16:creationId xmlns:a16="http://schemas.microsoft.com/office/drawing/2014/main" id="{389B4BC5-D6CE-F56F-9633-DB9B37F1B417}"/>
              </a:ext>
            </a:extLst>
          </p:cNvPr>
          <p:cNvSpPr/>
          <p:nvPr/>
        </p:nvSpPr>
        <p:spPr>
          <a:xfrm>
            <a:off x="2844452" y="4206598"/>
            <a:ext cx="2540695" cy="646331"/>
          </a:xfrm>
          <a:prstGeom prst="rect">
            <a:avLst/>
          </a:prstGeom>
          <a:noFill/>
        </p:spPr>
        <p:txBody>
          <a:bodyPr wrap="squar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MISC TAXING DISTRICTS</a:t>
            </a:r>
          </a:p>
        </p:txBody>
      </p:sp>
      <p:sp>
        <p:nvSpPr>
          <p:cNvPr id="15" name="Rectangle 14">
            <a:extLst>
              <a:ext uri="{FF2B5EF4-FFF2-40B4-BE49-F238E27FC236}">
                <a16:creationId xmlns:a16="http://schemas.microsoft.com/office/drawing/2014/main" id="{2DD6D65C-71C8-4D6D-064C-60230F231AD7}"/>
              </a:ext>
            </a:extLst>
          </p:cNvPr>
          <p:cNvSpPr/>
          <p:nvPr/>
        </p:nvSpPr>
        <p:spPr>
          <a:xfrm>
            <a:off x="-384522" y="2063234"/>
            <a:ext cx="2540695" cy="369332"/>
          </a:xfrm>
          <a:prstGeom prst="rect">
            <a:avLst/>
          </a:prstGeom>
          <a:noFill/>
        </p:spPr>
        <p:txBody>
          <a:bodyPr wrap="squar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latin typeface="Adobe Fan Heiti Std B" panose="020B0700000000000000" pitchFamily="34" charset="-128"/>
                <a:ea typeface="Adobe Fan Heiti Std B" panose="020B0700000000000000" pitchFamily="34" charset="-128"/>
              </a:rPr>
              <a:t>CITY</a:t>
            </a:r>
          </a:p>
        </p:txBody>
      </p:sp>
      <p:cxnSp>
        <p:nvCxnSpPr>
          <p:cNvPr id="16" name="Connector: Curved 15">
            <a:extLst>
              <a:ext uri="{FF2B5EF4-FFF2-40B4-BE49-F238E27FC236}">
                <a16:creationId xmlns:a16="http://schemas.microsoft.com/office/drawing/2014/main" id="{DAA9856A-307F-927B-C7B2-154A31F66501}"/>
              </a:ext>
            </a:extLst>
          </p:cNvPr>
          <p:cNvCxnSpPr>
            <a:cxnSpLocks/>
          </p:cNvCxnSpPr>
          <p:nvPr/>
        </p:nvCxnSpPr>
        <p:spPr>
          <a:xfrm rot="5400000" flipH="1" flipV="1">
            <a:off x="3675813" y="3713114"/>
            <a:ext cx="523069" cy="25469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61547872-FAB5-B15E-6E25-5EFAB97712BA}"/>
              </a:ext>
            </a:extLst>
          </p:cNvPr>
          <p:cNvCxnSpPr>
            <a:cxnSpLocks/>
            <a:stCxn id="13" idx="2"/>
          </p:cNvCxnSpPr>
          <p:nvPr/>
        </p:nvCxnSpPr>
        <p:spPr>
          <a:xfrm rot="16200000" flipH="1">
            <a:off x="2985872" y="2137650"/>
            <a:ext cx="643890" cy="557733"/>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D1B7AAAF-1371-AE2F-99BF-F5E4021BDB1D}"/>
              </a:ext>
            </a:extLst>
          </p:cNvPr>
          <p:cNvCxnSpPr>
            <a:cxnSpLocks/>
          </p:cNvCxnSpPr>
          <p:nvPr/>
        </p:nvCxnSpPr>
        <p:spPr>
          <a:xfrm rot="16200000" flipH="1">
            <a:off x="808934" y="2397466"/>
            <a:ext cx="287132" cy="2286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DB6F5CF-8179-0515-A566-886F5D90DF26}"/>
              </a:ext>
            </a:extLst>
          </p:cNvPr>
          <p:cNvSpPr/>
          <p:nvPr/>
        </p:nvSpPr>
        <p:spPr>
          <a:xfrm>
            <a:off x="207070" y="444262"/>
            <a:ext cx="9015610" cy="646331"/>
          </a:xfrm>
          <a:prstGeom prst="rect">
            <a:avLst/>
          </a:prstGeom>
          <a:noFill/>
        </p:spPr>
        <p:txBody>
          <a:bodyPr wrap="none" lIns="91440" tIns="45720" rIns="91440" bIns="45720">
            <a:spAutoFit/>
          </a:bodyPr>
          <a:lstStyle/>
          <a:p>
            <a:pPr algn="ctr"/>
            <a:r>
              <a:rPr lang="en-US" sz="3600" b="0" cap="none" spc="0" dirty="0">
                <a:ln w="0"/>
                <a:solidFill>
                  <a:schemeClr val="accent1"/>
                </a:solidFill>
                <a:effectLst>
                  <a:outerShdw blurRad="38100" dist="25400" dir="5400000" algn="ctr" rotWithShape="0">
                    <a:srgbClr val="6E747A">
                      <a:alpha val="43000"/>
                    </a:srgbClr>
                  </a:outerShdw>
                </a:effectLst>
                <a:latin typeface="Adobe Fan Heiti Std B" panose="020B0700000000000000" pitchFamily="34" charset="-128"/>
                <a:ea typeface="Adobe Fan Heiti Std B" panose="020B0700000000000000" pitchFamily="34" charset="-128"/>
              </a:rPr>
              <a:t>PROPERTY TAX: A COMPLICATED PROCESS</a:t>
            </a:r>
          </a:p>
        </p:txBody>
      </p:sp>
      <p:sp>
        <p:nvSpPr>
          <p:cNvPr id="2" name="Rectangle 1">
            <a:extLst>
              <a:ext uri="{FF2B5EF4-FFF2-40B4-BE49-F238E27FC236}">
                <a16:creationId xmlns:a16="http://schemas.microsoft.com/office/drawing/2014/main" id="{FBE00EC4-9D37-36A2-BA0D-4509A5C00A32}"/>
              </a:ext>
            </a:extLst>
          </p:cNvPr>
          <p:cNvSpPr/>
          <p:nvPr/>
        </p:nvSpPr>
        <p:spPr>
          <a:xfrm>
            <a:off x="4778103" y="1970901"/>
            <a:ext cx="2206558" cy="923330"/>
          </a:xfrm>
          <a:prstGeom prst="rect">
            <a:avLst/>
          </a:prstGeom>
          <a:noFill/>
        </p:spPr>
        <p:txBody>
          <a:bodyPr wrap="square" lIns="91440" tIns="45720" rIns="91440" bIns="45720">
            <a:spAutoFit/>
          </a:bodyPr>
          <a:lstStyle/>
          <a:p>
            <a:pPr algn="ctr"/>
            <a:r>
              <a:rPr lang="en-US" dirty="0">
                <a:latin typeface="Adobe Fan Heiti Std B" panose="020B0700000000000000" pitchFamily="34" charset="-128"/>
                <a:ea typeface="Adobe Fan Heiti Std B" panose="020B0700000000000000" pitchFamily="34" charset="-128"/>
              </a:rPr>
              <a:t>TOTAL REQUESTED LEVY AMOUNT</a:t>
            </a:r>
          </a:p>
        </p:txBody>
      </p:sp>
    </p:spTree>
    <p:extLst>
      <p:ext uri="{BB962C8B-B14F-4D97-AF65-F5344CB8AC3E}">
        <p14:creationId xmlns:p14="http://schemas.microsoft.com/office/powerpoint/2010/main" val="185785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4249</TotalTime>
  <Words>1818</Words>
  <Application>Microsoft Office PowerPoint</Application>
  <PresentationFormat>Widescreen</PresentationFormat>
  <Paragraphs>295</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Adobe Fan Heiti Std B</vt:lpstr>
      <vt:lpstr>Arial</vt:lpstr>
      <vt:lpstr>Century Schoolbook</vt:lpstr>
      <vt:lpstr>Franklin Gothic Medium</vt:lpstr>
      <vt:lpstr>CITY SKETCH 16X9</vt:lpstr>
      <vt:lpstr>Property Tax</vt:lpstr>
      <vt:lpstr>PowerPoint Presentation</vt:lpstr>
      <vt:lpstr>PowerPoint Presentation</vt:lpstr>
      <vt:lpstr>PowerPoint Presentation</vt:lpstr>
      <vt:lpstr>Add a Slide Title - 3</vt:lpstr>
      <vt:lpstr>Add a Slide Title - 4</vt:lpstr>
      <vt:lpstr>PowerPoint Presentation</vt:lpstr>
      <vt:lpstr>Add a Slide Title - 4</vt:lpstr>
      <vt:lpstr>PowerPoint Presentation</vt:lpstr>
      <vt:lpstr>Add a Slide Title - 4</vt:lpstr>
      <vt:lpstr>Add a Slide Title - 4</vt:lpstr>
      <vt:lpstr>Add a Slide Title - 4</vt:lpstr>
      <vt:lpstr>Add a Slide Title - 4</vt:lpstr>
      <vt:lpstr>Increase per Household for 1% limit                $20,082.19</vt:lpstr>
      <vt:lpstr>Increase per Household for 1% limit &amp; full refund               $28,746.24 </vt:lpstr>
      <vt:lpstr>Add a Slide Title - 4</vt:lpstr>
      <vt:lpstr>PowerPoint Presentation</vt:lpstr>
      <vt:lpstr>Current Banked Capacity Maximum Levy Amount : $3,030,851.07 </vt:lpstr>
      <vt:lpstr>Add a Slide Title - 4</vt:lpstr>
      <vt:lpstr>The Fire District 7 Annexation and Banked Capacity</vt:lpstr>
      <vt:lpstr>Add a Slide Title - 4</vt:lpstr>
      <vt:lpstr>Add a Slide Title - 4</vt:lpstr>
      <vt:lpstr>Add a Slide Title - 4</vt:lpstr>
      <vt:lpstr>Add a Slide Title - 4</vt:lpstr>
      <vt:lpstr>Add a Slide Title - 4</vt:lpstr>
      <vt:lpstr>Add a Slide Title - 4</vt:lpstr>
      <vt:lpstr>PowerPoint Presentation</vt:lpstr>
      <vt:lpstr>PowerPoint Presentation</vt:lpstr>
      <vt:lpstr>PowerPoint Presentation</vt:lpstr>
      <vt:lpstr>Conclusions / Review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Hall Funding</dc:title>
  <dc:creator>Sirke Salminen</dc:creator>
  <cp:lastModifiedBy>Jeanna Sieving</cp:lastModifiedBy>
  <cp:revision>104</cp:revision>
  <cp:lastPrinted>2020-10-23T18:35:32Z</cp:lastPrinted>
  <dcterms:created xsi:type="dcterms:W3CDTF">2019-08-26T17:58:51Z</dcterms:created>
  <dcterms:modified xsi:type="dcterms:W3CDTF">2023-11-01T14:25:46Z</dcterms:modified>
</cp:coreProperties>
</file>