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67"/>
  </p:notesMasterIdLst>
  <p:sldIdLst>
    <p:sldId id="619" r:id="rId5"/>
    <p:sldId id="257" r:id="rId6"/>
    <p:sldId id="363" r:id="rId7"/>
    <p:sldId id="624" r:id="rId8"/>
    <p:sldId id="625" r:id="rId9"/>
    <p:sldId id="342" r:id="rId10"/>
    <p:sldId id="266" r:id="rId11"/>
    <p:sldId id="267" r:id="rId12"/>
    <p:sldId id="268" r:id="rId13"/>
    <p:sldId id="269" r:id="rId14"/>
    <p:sldId id="536" r:id="rId15"/>
    <p:sldId id="271" r:id="rId16"/>
    <p:sldId id="272" r:id="rId17"/>
    <p:sldId id="537" r:id="rId18"/>
    <p:sldId id="378" r:id="rId19"/>
    <p:sldId id="539" r:id="rId20"/>
    <p:sldId id="541" r:id="rId21"/>
    <p:sldId id="542" r:id="rId22"/>
    <p:sldId id="543" r:id="rId23"/>
    <p:sldId id="373" r:id="rId24"/>
    <p:sldId id="620" r:id="rId25"/>
    <p:sldId id="275" r:id="rId26"/>
    <p:sldId id="395" r:id="rId27"/>
    <p:sldId id="600" r:id="rId28"/>
    <p:sldId id="573" r:id="rId29"/>
    <p:sldId id="553" r:id="rId30"/>
    <p:sldId id="621" r:id="rId31"/>
    <p:sldId id="622" r:id="rId32"/>
    <p:sldId id="623" r:id="rId33"/>
    <p:sldId id="574" r:id="rId34"/>
    <p:sldId id="545" r:id="rId35"/>
    <p:sldId id="601" r:id="rId36"/>
    <p:sldId id="605" r:id="rId37"/>
    <p:sldId id="607" r:id="rId38"/>
    <p:sldId id="554" r:id="rId39"/>
    <p:sldId id="608" r:id="rId40"/>
    <p:sldId id="606" r:id="rId41"/>
    <p:sldId id="386" r:id="rId42"/>
    <p:sldId id="581" r:id="rId43"/>
    <p:sldId id="561" r:id="rId44"/>
    <p:sldId id="576" r:id="rId45"/>
    <p:sldId id="562" r:id="rId46"/>
    <p:sldId id="583" r:id="rId47"/>
    <p:sldId id="584" r:id="rId48"/>
    <p:sldId id="611" r:id="rId49"/>
    <p:sldId id="577" r:id="rId50"/>
    <p:sldId id="408" r:id="rId51"/>
    <p:sldId id="409" r:id="rId52"/>
    <p:sldId id="346" r:id="rId53"/>
    <p:sldId id="612" r:id="rId54"/>
    <p:sldId id="353" r:id="rId55"/>
    <p:sldId id="590" r:id="rId56"/>
    <p:sldId id="589" r:id="rId57"/>
    <p:sldId id="586" r:id="rId58"/>
    <p:sldId id="579" r:id="rId59"/>
    <p:sldId id="599" r:id="rId60"/>
    <p:sldId id="591" r:id="rId61"/>
    <p:sldId id="615" r:id="rId62"/>
    <p:sldId id="618" r:id="rId63"/>
    <p:sldId id="419" r:id="rId64"/>
    <p:sldId id="360" r:id="rId65"/>
    <p:sldId id="420" r:id="rId66"/>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969DB3"/>
    <a:srgbClr val="ADB9CA"/>
    <a:srgbClr val="FF5050"/>
    <a:srgbClr val="FF9B9B"/>
    <a:srgbClr val="FF7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888" autoAdjust="0"/>
  </p:normalViewPr>
  <p:slideViewPr>
    <p:cSldViewPr snapToGrid="0">
      <p:cViewPr varScale="1">
        <p:scale>
          <a:sx n="96" d="100"/>
          <a:sy n="96" d="100"/>
        </p:scale>
        <p:origin x="11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cityofsaco.sharepoint.com/FinanceDepartment/Budget/Shared%20Documents/FY%202024/Budget%20Workbooks/FY2024%20Budget%20Workbook.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5B70-4B2C-8557-4746F40C8C44}"/>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2-4349-47D5-8869-8882CAB1A9D5}"/>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5B70-4B2C-8557-4746F40C8C44}"/>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5B70-4B2C-8557-4746F40C8C44}"/>
              </c:ext>
            </c:extLst>
          </c:dPt>
          <c:dPt>
            <c:idx val="4"/>
            <c:bubble3D val="0"/>
            <c:spPr>
              <a:solidFill>
                <a:srgbClr val="969DB3"/>
              </a:solidFill>
              <a:ln w="9525" cap="flat" cmpd="sng" algn="ctr">
                <a:solidFill>
                  <a:schemeClr val="accent5">
                    <a:shade val="95000"/>
                  </a:schemeClr>
                </a:solidFill>
                <a:round/>
              </a:ln>
              <a:effectLst/>
            </c:spPr>
            <c:extLst>
              <c:ext xmlns:c16="http://schemas.microsoft.com/office/drawing/2014/chart" uri="{C3380CC4-5D6E-409C-BE32-E72D297353CC}">
                <c16:uniqueId val="{00000009-5B70-4B2C-8557-4746F40C8C44}"/>
              </c:ext>
            </c:extLst>
          </c:dPt>
          <c:dPt>
            <c:idx val="5"/>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extLst>
              <c:ext xmlns:c16="http://schemas.microsoft.com/office/drawing/2014/chart" uri="{C3380CC4-5D6E-409C-BE32-E72D297353CC}">
                <c16:uniqueId val="{00000003-4349-47D5-8869-8882CAB1A9D5}"/>
              </c:ext>
            </c:extLst>
          </c:dPt>
          <c:dPt>
            <c:idx val="6"/>
            <c:bubble3D val="0"/>
            <c:spPr>
              <a:solidFill>
                <a:srgbClr val="FF9999"/>
              </a:soli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5B70-4B2C-8557-4746F40C8C44}"/>
              </c:ext>
            </c:extLst>
          </c:dPt>
          <c:dPt>
            <c:idx val="7"/>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extLst>
              <c:ext xmlns:c16="http://schemas.microsoft.com/office/drawing/2014/chart" uri="{C3380CC4-5D6E-409C-BE32-E72D297353CC}">
                <c16:uniqueId val="{0000000F-5B70-4B2C-8557-4746F40C8C44}"/>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5B70-4B2C-8557-4746F40C8C44}"/>
              </c:ext>
            </c:extLst>
          </c:dPt>
          <c:dLbls>
            <c:dLbl>
              <c:idx val="4"/>
              <c:tx>
                <c:rich>
                  <a:bodyPr/>
                  <a:lstStyle/>
                  <a:p>
                    <a:r>
                      <a:rPr lang="en-US" dirty="0"/>
                      <a:t>Livable</a:t>
                    </a:r>
                    <a:r>
                      <a:rPr lang="en-US" baseline="0" dirty="0"/>
                      <a:t> Community</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B70-4B2C-8557-4746F40C8C44}"/>
                </c:ext>
              </c:extLst>
            </c:dLbl>
            <c:dLbl>
              <c:idx val="5"/>
              <c:tx>
                <c:rich>
                  <a:bodyPr/>
                  <a:lstStyle/>
                  <a:p>
                    <a:r>
                      <a:rPr lang="en-US"/>
                      <a:t>Governance</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49-47D5-8869-8882CAB1A9D5}"/>
                </c:ext>
              </c:extLst>
            </c:dLbl>
            <c:dLbl>
              <c:idx val="6"/>
              <c:tx>
                <c:rich>
                  <a:bodyPr/>
                  <a:lstStyle/>
                  <a:p>
                    <a:r>
                      <a:rPr lang="en-US"/>
                      <a:t>Environmental</a:t>
                    </a:r>
                    <a:r>
                      <a:rPr lang="en-US" baseline="0"/>
                      <a:t> Sustainability</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B70-4B2C-8557-4746F40C8C44}"/>
                </c:ext>
              </c:extLst>
            </c:dLbl>
            <c:dLbl>
              <c:idx val="7"/>
              <c:tx>
                <c:rich>
                  <a:bodyPr/>
                  <a:lstStyle/>
                  <a:p>
                    <a:r>
                      <a:rPr lang="en-US"/>
                      <a:t>Transparency &amp; Engagement</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B70-4B2C-8557-4746F40C8C44}"/>
                </c:ext>
              </c:extLst>
            </c:dLbl>
            <c:spPr>
              <a:noFill/>
              <a:ln>
                <a:noFill/>
              </a:ln>
              <a:effectLst/>
            </c:spPr>
            <c:txPr>
              <a:bodyPr rot="0" spcFirstLastPara="1" vertOverflow="ellipsis" vert="horz" wrap="square" lIns="38100" tIns="19050" rIns="38100" bIns="19050" anchor="ctr" anchorCtr="1">
                <a:spAutoFit/>
              </a:bodyPr>
              <a:lstStyle/>
              <a:p>
                <a:pPr>
                  <a:defRPr sz="1600" b="1" i="0" u="sng" strike="noStrike" kern="1200" baseline="0">
                    <a:solidFill>
                      <a:schemeClr val="accent1">
                        <a:lumMod val="50000"/>
                      </a:schemeClr>
                    </a:solidFill>
                    <a:latin typeface="+mj-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Sheet1!$A$2:$A$10</c:f>
              <c:strCache>
                <c:ptCount val="9"/>
                <c:pt idx="0">
                  <c:v>Financial Stability</c:v>
                </c:pt>
                <c:pt idx="1">
                  <c:v>Schools &amp; Infrastructure</c:v>
                </c:pt>
                <c:pt idx="2">
                  <c:v>Economic Opportunity</c:v>
                </c:pt>
                <c:pt idx="3">
                  <c:v>Growth &amp; Innovation</c:v>
                </c:pt>
                <c:pt idx="4">
                  <c:v>Governance</c:v>
                </c:pt>
                <c:pt idx="5">
                  <c:v>Transparency &amp; Engagement</c:v>
                </c:pt>
                <c:pt idx="6">
                  <c:v>Livable Community</c:v>
                </c:pt>
                <c:pt idx="7">
                  <c:v>Environmental Sustainability</c:v>
                </c:pt>
                <c:pt idx="8">
                  <c:v>Organizational Excellence</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1-4349-47D5-8869-8882CAB1A9D5}"/>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605C-44F1-8B83-53434982ABF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605C-44F1-8B83-53434982ABF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605C-44F1-8B83-53434982ABF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605C-44F1-8B83-53434982ABF9}"/>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605C-44F1-8B83-53434982ABF9}"/>
              </c:ext>
            </c:extLst>
          </c:dPt>
          <c:dPt>
            <c:idx val="5"/>
            <c:bubble3D val="0"/>
            <c:spPr>
              <a:solidFill>
                <a:schemeClr val="accent2">
                  <a:lumMod val="60000"/>
                  <a:lumOff val="40000"/>
                </a:schemeClr>
              </a:solidFill>
              <a:ln w="9525" cap="flat" cmpd="sng" algn="ctr">
                <a:solidFill>
                  <a:schemeClr val="accent2"/>
                </a:solidFill>
                <a:round/>
              </a:ln>
              <a:effectLst/>
            </c:spPr>
            <c:extLst>
              <c:ext xmlns:c16="http://schemas.microsoft.com/office/drawing/2014/chart" uri="{C3380CC4-5D6E-409C-BE32-E72D297353CC}">
                <c16:uniqueId val="{0000000B-605C-44F1-8B83-53434982ABF9}"/>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605C-44F1-8B83-53434982ABF9}"/>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605C-44F1-8B83-53434982ABF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605C-44F1-8B83-53434982ABF9}"/>
              </c:ext>
            </c:extLst>
          </c:dPt>
          <c:dLbls>
            <c:delete val="1"/>
          </c:dLbls>
          <c:cat>
            <c:strRef>
              <c:f>Sheet1!$A$2:$A$10</c:f>
              <c:strCache>
                <c:ptCount val="9"/>
                <c:pt idx="0">
                  <c:v>Growth &amp; Innovation  </c:v>
                </c:pt>
                <c:pt idx="1">
                  <c:v>Environmental Sustainability  </c:v>
                </c:pt>
                <c:pt idx="2">
                  <c:v>Quality Service </c:v>
                </c:pt>
                <c:pt idx="3">
                  <c:v>Financial Stability  </c:v>
                </c:pt>
                <c:pt idx="4">
                  <c:v>Transportation &amp; Transit  </c:v>
                </c:pt>
                <c:pt idx="5">
                  <c:v>Transparency &amp; Engagement  </c:v>
                </c:pt>
                <c:pt idx="6">
                  <c:v>Livable Community  </c:v>
                </c:pt>
                <c:pt idx="7">
                  <c:v>Organizational Excellence  </c:v>
                </c:pt>
                <c:pt idx="8">
                  <c:v>Governance  </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12-605C-44F1-8B83-53434982ABF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8298-4865-BDCA-490BCFA6A1D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8298-4865-BDCA-490BCFA6A1D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8298-4865-BDCA-490BCFA6A1D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8298-4865-BDCA-490BCFA6A1D9}"/>
              </c:ext>
            </c:extLst>
          </c:dPt>
          <c:dPt>
            <c:idx val="4"/>
            <c:bubble3D val="0"/>
            <c:spPr>
              <a:solidFill>
                <a:srgbClr val="969DB3"/>
              </a:solidFill>
              <a:ln w="9525" cap="flat" cmpd="sng" algn="ctr">
                <a:solidFill>
                  <a:schemeClr val="accent5">
                    <a:shade val="95000"/>
                  </a:schemeClr>
                </a:solidFill>
                <a:round/>
              </a:ln>
              <a:effectLst/>
            </c:spPr>
            <c:extLst>
              <c:ext xmlns:c16="http://schemas.microsoft.com/office/drawing/2014/chart" uri="{C3380CC4-5D6E-409C-BE32-E72D297353CC}">
                <c16:uniqueId val="{00000009-8298-4865-BDCA-490BCFA6A1D9}"/>
              </c:ext>
            </c:extLst>
          </c:dPt>
          <c:dPt>
            <c:idx val="5"/>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extLst>
              <c:ext xmlns:c16="http://schemas.microsoft.com/office/drawing/2014/chart" uri="{C3380CC4-5D6E-409C-BE32-E72D297353CC}">
                <c16:uniqueId val="{0000000B-8298-4865-BDCA-490BCFA6A1D9}"/>
              </c:ext>
            </c:extLst>
          </c:dPt>
          <c:dPt>
            <c:idx val="6"/>
            <c:bubble3D val="0"/>
            <c:spPr>
              <a:solidFill>
                <a:srgbClr val="FF9999"/>
              </a:soli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8298-4865-BDCA-490BCFA6A1D9}"/>
              </c:ext>
            </c:extLst>
          </c:dPt>
          <c:dPt>
            <c:idx val="7"/>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extLst>
              <c:ext xmlns:c16="http://schemas.microsoft.com/office/drawing/2014/chart" uri="{C3380CC4-5D6E-409C-BE32-E72D297353CC}">
                <c16:uniqueId val="{0000000F-8298-4865-BDCA-490BCFA6A1D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8298-4865-BDCA-490BCFA6A1D9}"/>
              </c:ext>
            </c:extLst>
          </c:dPt>
          <c:dLbls>
            <c:delete val="1"/>
          </c:dLbls>
          <c:cat>
            <c:strRef>
              <c:f>Sheet1!$A$2:$A$10</c:f>
              <c:strCache>
                <c:ptCount val="9"/>
                <c:pt idx="0">
                  <c:v>Financial Stability</c:v>
                </c:pt>
                <c:pt idx="1">
                  <c:v>Schools &amp; Infrastructure</c:v>
                </c:pt>
                <c:pt idx="2">
                  <c:v>Economic Opportunity</c:v>
                </c:pt>
                <c:pt idx="3">
                  <c:v>Growth &amp; Innovation</c:v>
                </c:pt>
                <c:pt idx="4">
                  <c:v>Governance</c:v>
                </c:pt>
                <c:pt idx="5">
                  <c:v>Transparency &amp; Engagement</c:v>
                </c:pt>
                <c:pt idx="6">
                  <c:v>Livable Community</c:v>
                </c:pt>
                <c:pt idx="7">
                  <c:v>Environmental Sustainability</c:v>
                </c:pt>
                <c:pt idx="8">
                  <c:v>Organizational Excellence</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8298-4865-BDCA-490BCFA6A1D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605C-44F1-8B83-53434982ABF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605C-44F1-8B83-53434982ABF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605C-44F1-8B83-53434982ABF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605C-44F1-8B83-53434982ABF9}"/>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605C-44F1-8B83-53434982ABF9}"/>
              </c:ext>
            </c:extLst>
          </c:dPt>
          <c:dPt>
            <c:idx val="5"/>
            <c:bubble3D val="0"/>
            <c:spPr>
              <a:solidFill>
                <a:schemeClr val="accent2">
                  <a:lumMod val="60000"/>
                  <a:lumOff val="40000"/>
                </a:schemeClr>
              </a:solidFill>
              <a:ln w="9525" cap="flat" cmpd="sng" algn="ctr">
                <a:solidFill>
                  <a:schemeClr val="accent2"/>
                </a:solidFill>
                <a:round/>
              </a:ln>
              <a:effectLst/>
            </c:spPr>
            <c:extLst>
              <c:ext xmlns:c16="http://schemas.microsoft.com/office/drawing/2014/chart" uri="{C3380CC4-5D6E-409C-BE32-E72D297353CC}">
                <c16:uniqueId val="{0000000B-605C-44F1-8B83-53434982ABF9}"/>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605C-44F1-8B83-53434982ABF9}"/>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605C-44F1-8B83-53434982ABF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605C-44F1-8B83-53434982ABF9}"/>
              </c:ext>
            </c:extLst>
          </c:dPt>
          <c:dLbls>
            <c:delete val="1"/>
          </c:dLbls>
          <c:cat>
            <c:strRef>
              <c:f>Sheet1!$A$2:$A$10</c:f>
              <c:strCache>
                <c:ptCount val="9"/>
                <c:pt idx="0">
                  <c:v>Growth &amp; Innovation  </c:v>
                </c:pt>
                <c:pt idx="1">
                  <c:v>Environmental Sustainability  </c:v>
                </c:pt>
                <c:pt idx="2">
                  <c:v>Quality Service </c:v>
                </c:pt>
                <c:pt idx="3">
                  <c:v>Financial Stability  </c:v>
                </c:pt>
                <c:pt idx="4">
                  <c:v>Transportation &amp; Transit  </c:v>
                </c:pt>
                <c:pt idx="5">
                  <c:v>Transparency &amp; Engagement  </c:v>
                </c:pt>
                <c:pt idx="6">
                  <c:v>Livable Community  </c:v>
                </c:pt>
                <c:pt idx="7">
                  <c:v>Organizational Excellence  </c:v>
                </c:pt>
                <c:pt idx="8">
                  <c:v>Governance  </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12-605C-44F1-8B83-53434982ABF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8298-4865-BDCA-490BCFA6A1D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8298-4865-BDCA-490BCFA6A1D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8298-4865-BDCA-490BCFA6A1D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8298-4865-BDCA-490BCFA6A1D9}"/>
              </c:ext>
            </c:extLst>
          </c:dPt>
          <c:dPt>
            <c:idx val="4"/>
            <c:bubble3D val="0"/>
            <c:spPr>
              <a:solidFill>
                <a:srgbClr val="969DB3"/>
              </a:solidFill>
              <a:ln w="9525" cap="flat" cmpd="sng" algn="ctr">
                <a:solidFill>
                  <a:schemeClr val="accent5">
                    <a:shade val="95000"/>
                  </a:schemeClr>
                </a:solidFill>
                <a:round/>
              </a:ln>
              <a:effectLst/>
            </c:spPr>
            <c:extLst>
              <c:ext xmlns:c16="http://schemas.microsoft.com/office/drawing/2014/chart" uri="{C3380CC4-5D6E-409C-BE32-E72D297353CC}">
                <c16:uniqueId val="{00000009-8298-4865-BDCA-490BCFA6A1D9}"/>
              </c:ext>
            </c:extLst>
          </c:dPt>
          <c:dPt>
            <c:idx val="5"/>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extLst>
              <c:ext xmlns:c16="http://schemas.microsoft.com/office/drawing/2014/chart" uri="{C3380CC4-5D6E-409C-BE32-E72D297353CC}">
                <c16:uniqueId val="{0000000B-8298-4865-BDCA-490BCFA6A1D9}"/>
              </c:ext>
            </c:extLst>
          </c:dPt>
          <c:dPt>
            <c:idx val="6"/>
            <c:bubble3D val="0"/>
            <c:spPr>
              <a:solidFill>
                <a:srgbClr val="FF9999"/>
              </a:soli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8298-4865-BDCA-490BCFA6A1D9}"/>
              </c:ext>
            </c:extLst>
          </c:dPt>
          <c:dPt>
            <c:idx val="7"/>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extLst>
              <c:ext xmlns:c16="http://schemas.microsoft.com/office/drawing/2014/chart" uri="{C3380CC4-5D6E-409C-BE32-E72D297353CC}">
                <c16:uniqueId val="{0000000F-8298-4865-BDCA-490BCFA6A1D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8298-4865-BDCA-490BCFA6A1D9}"/>
              </c:ext>
            </c:extLst>
          </c:dPt>
          <c:dLbls>
            <c:delete val="1"/>
          </c:dLbls>
          <c:cat>
            <c:strRef>
              <c:f>Sheet1!$A$2:$A$10</c:f>
              <c:strCache>
                <c:ptCount val="9"/>
                <c:pt idx="0">
                  <c:v>Financial Stability</c:v>
                </c:pt>
                <c:pt idx="1">
                  <c:v>Schools &amp; Infrastructure</c:v>
                </c:pt>
                <c:pt idx="2">
                  <c:v>Economic Opportunity</c:v>
                </c:pt>
                <c:pt idx="3">
                  <c:v>Growth &amp; Innovation</c:v>
                </c:pt>
                <c:pt idx="4">
                  <c:v>Governance</c:v>
                </c:pt>
                <c:pt idx="5">
                  <c:v>Transparency &amp; Engagement</c:v>
                </c:pt>
                <c:pt idx="6">
                  <c:v>Livable Community</c:v>
                </c:pt>
                <c:pt idx="7">
                  <c:v>Environmental Sustainability</c:v>
                </c:pt>
                <c:pt idx="8">
                  <c:v>Organizational Excellence</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8298-4865-BDCA-490BCFA6A1D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605C-44F1-8B83-53434982ABF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605C-44F1-8B83-53434982ABF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605C-44F1-8B83-53434982ABF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605C-44F1-8B83-53434982ABF9}"/>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605C-44F1-8B83-53434982ABF9}"/>
              </c:ext>
            </c:extLst>
          </c:dPt>
          <c:dPt>
            <c:idx val="5"/>
            <c:bubble3D val="0"/>
            <c:spPr>
              <a:solidFill>
                <a:schemeClr val="accent2">
                  <a:lumMod val="60000"/>
                  <a:lumOff val="40000"/>
                </a:schemeClr>
              </a:solidFill>
              <a:ln w="9525" cap="flat" cmpd="sng" algn="ctr">
                <a:solidFill>
                  <a:schemeClr val="accent2"/>
                </a:solidFill>
                <a:round/>
              </a:ln>
              <a:effectLst/>
            </c:spPr>
            <c:extLst>
              <c:ext xmlns:c16="http://schemas.microsoft.com/office/drawing/2014/chart" uri="{C3380CC4-5D6E-409C-BE32-E72D297353CC}">
                <c16:uniqueId val="{0000000B-605C-44F1-8B83-53434982ABF9}"/>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605C-44F1-8B83-53434982ABF9}"/>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605C-44F1-8B83-53434982ABF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605C-44F1-8B83-53434982ABF9}"/>
              </c:ext>
            </c:extLst>
          </c:dPt>
          <c:dLbls>
            <c:delete val="1"/>
          </c:dLbls>
          <c:cat>
            <c:strRef>
              <c:f>Sheet1!$A$2:$A$10</c:f>
              <c:strCache>
                <c:ptCount val="9"/>
                <c:pt idx="0">
                  <c:v>Growth &amp; Innovation  </c:v>
                </c:pt>
                <c:pt idx="1">
                  <c:v>Environmental Sustainability  </c:v>
                </c:pt>
                <c:pt idx="2">
                  <c:v>Quality Service </c:v>
                </c:pt>
                <c:pt idx="3">
                  <c:v>Financial Stability  </c:v>
                </c:pt>
                <c:pt idx="4">
                  <c:v>Transportation &amp; Transit  </c:v>
                </c:pt>
                <c:pt idx="5">
                  <c:v>Transparency &amp; Engagement  </c:v>
                </c:pt>
                <c:pt idx="6">
                  <c:v>Livable Community  </c:v>
                </c:pt>
                <c:pt idx="7">
                  <c:v>Organizational Excellence  </c:v>
                </c:pt>
                <c:pt idx="8">
                  <c:v>Governance  </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12-605C-44F1-8B83-53434982ABF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72A9-46D3-AFBB-92D902B2A0DA}"/>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72A9-46D3-AFBB-92D902B2A0DA}"/>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72A9-46D3-AFBB-92D902B2A0DA}"/>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72A9-46D3-AFBB-92D902B2A0DA}"/>
              </c:ext>
            </c:extLst>
          </c:dPt>
          <c:dPt>
            <c:idx val="4"/>
            <c:bubble3D val="0"/>
            <c:spPr>
              <a:solidFill>
                <a:srgbClr val="969DB3"/>
              </a:solidFill>
              <a:ln w="9525" cap="flat" cmpd="sng" algn="ctr">
                <a:solidFill>
                  <a:schemeClr val="accent5">
                    <a:shade val="95000"/>
                  </a:schemeClr>
                </a:solidFill>
                <a:round/>
              </a:ln>
              <a:effectLst/>
            </c:spPr>
            <c:extLst>
              <c:ext xmlns:c16="http://schemas.microsoft.com/office/drawing/2014/chart" uri="{C3380CC4-5D6E-409C-BE32-E72D297353CC}">
                <c16:uniqueId val="{00000009-72A9-46D3-AFBB-92D902B2A0DA}"/>
              </c:ext>
            </c:extLst>
          </c:dPt>
          <c:dPt>
            <c:idx val="5"/>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extLst>
              <c:ext xmlns:c16="http://schemas.microsoft.com/office/drawing/2014/chart" uri="{C3380CC4-5D6E-409C-BE32-E72D297353CC}">
                <c16:uniqueId val="{0000000B-72A9-46D3-AFBB-92D902B2A0DA}"/>
              </c:ext>
            </c:extLst>
          </c:dPt>
          <c:dPt>
            <c:idx val="6"/>
            <c:bubble3D val="0"/>
            <c:spPr>
              <a:solidFill>
                <a:srgbClr val="FF9999"/>
              </a:soli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72A9-46D3-AFBB-92D902B2A0DA}"/>
              </c:ext>
            </c:extLst>
          </c:dPt>
          <c:dPt>
            <c:idx val="7"/>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extLst>
              <c:ext xmlns:c16="http://schemas.microsoft.com/office/drawing/2014/chart" uri="{C3380CC4-5D6E-409C-BE32-E72D297353CC}">
                <c16:uniqueId val="{0000000F-72A9-46D3-AFBB-92D902B2A0DA}"/>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72A9-46D3-AFBB-92D902B2A0DA}"/>
              </c:ext>
            </c:extLst>
          </c:dPt>
          <c:dLbls>
            <c:delete val="1"/>
          </c:dLbls>
          <c:cat>
            <c:strRef>
              <c:f>Sheet1!$A$2:$A$10</c:f>
              <c:strCache>
                <c:ptCount val="9"/>
                <c:pt idx="0">
                  <c:v>Financial Stability</c:v>
                </c:pt>
                <c:pt idx="1">
                  <c:v>Schools &amp; Infrastructure</c:v>
                </c:pt>
                <c:pt idx="2">
                  <c:v>Economic Opportunity</c:v>
                </c:pt>
                <c:pt idx="3">
                  <c:v>Growth &amp; Innovation</c:v>
                </c:pt>
                <c:pt idx="4">
                  <c:v>Governance</c:v>
                </c:pt>
                <c:pt idx="5">
                  <c:v>Transparency &amp; Engagement</c:v>
                </c:pt>
                <c:pt idx="6">
                  <c:v>Livable Community</c:v>
                </c:pt>
                <c:pt idx="7">
                  <c:v>Environmental Sustainability</c:v>
                </c:pt>
                <c:pt idx="8">
                  <c:v>Organizational Excellence</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72A9-46D3-AFBB-92D902B2A0DA}"/>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605C-44F1-8B83-53434982ABF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605C-44F1-8B83-53434982ABF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605C-44F1-8B83-53434982ABF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605C-44F1-8B83-53434982ABF9}"/>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605C-44F1-8B83-53434982ABF9}"/>
              </c:ext>
            </c:extLst>
          </c:dPt>
          <c:dPt>
            <c:idx val="5"/>
            <c:bubble3D val="0"/>
            <c:spPr>
              <a:solidFill>
                <a:schemeClr val="accent2">
                  <a:lumMod val="60000"/>
                  <a:lumOff val="40000"/>
                </a:schemeClr>
              </a:solidFill>
              <a:ln w="9525" cap="flat" cmpd="sng" algn="ctr">
                <a:solidFill>
                  <a:schemeClr val="accent2"/>
                </a:solidFill>
                <a:round/>
              </a:ln>
              <a:effectLst/>
            </c:spPr>
            <c:extLst>
              <c:ext xmlns:c16="http://schemas.microsoft.com/office/drawing/2014/chart" uri="{C3380CC4-5D6E-409C-BE32-E72D297353CC}">
                <c16:uniqueId val="{0000000B-605C-44F1-8B83-53434982ABF9}"/>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605C-44F1-8B83-53434982ABF9}"/>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605C-44F1-8B83-53434982ABF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605C-44F1-8B83-53434982ABF9}"/>
              </c:ext>
            </c:extLst>
          </c:dPt>
          <c:dLbls>
            <c:delete val="1"/>
          </c:dLbls>
          <c:cat>
            <c:strRef>
              <c:f>Sheet1!$A$2:$A$10</c:f>
              <c:strCache>
                <c:ptCount val="9"/>
                <c:pt idx="0">
                  <c:v>Growth &amp; Innovation  </c:v>
                </c:pt>
                <c:pt idx="1">
                  <c:v>Environmental Sustainability  </c:v>
                </c:pt>
                <c:pt idx="2">
                  <c:v>Quality Service </c:v>
                </c:pt>
                <c:pt idx="3">
                  <c:v>Financial Stability  </c:v>
                </c:pt>
                <c:pt idx="4">
                  <c:v>Transportation &amp; Transit  </c:v>
                </c:pt>
                <c:pt idx="5">
                  <c:v>Transparency &amp; Engagement  </c:v>
                </c:pt>
                <c:pt idx="6">
                  <c:v>Livable Community  </c:v>
                </c:pt>
                <c:pt idx="7">
                  <c:v>Organizational Excellence  </c:v>
                </c:pt>
                <c:pt idx="8">
                  <c:v>Governance  </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12-605C-44F1-8B83-53434982ABF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72A9-46D3-AFBB-92D902B2A0DA}"/>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72A9-46D3-AFBB-92D902B2A0DA}"/>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72A9-46D3-AFBB-92D902B2A0DA}"/>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72A9-46D3-AFBB-92D902B2A0DA}"/>
              </c:ext>
            </c:extLst>
          </c:dPt>
          <c:dPt>
            <c:idx val="4"/>
            <c:bubble3D val="0"/>
            <c:spPr>
              <a:solidFill>
                <a:srgbClr val="969DB3"/>
              </a:solidFill>
              <a:ln w="9525" cap="flat" cmpd="sng" algn="ctr">
                <a:solidFill>
                  <a:schemeClr val="accent5">
                    <a:shade val="95000"/>
                  </a:schemeClr>
                </a:solidFill>
                <a:round/>
              </a:ln>
              <a:effectLst/>
            </c:spPr>
            <c:extLst>
              <c:ext xmlns:c16="http://schemas.microsoft.com/office/drawing/2014/chart" uri="{C3380CC4-5D6E-409C-BE32-E72D297353CC}">
                <c16:uniqueId val="{00000009-72A9-46D3-AFBB-92D902B2A0DA}"/>
              </c:ext>
            </c:extLst>
          </c:dPt>
          <c:dPt>
            <c:idx val="5"/>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extLst>
              <c:ext xmlns:c16="http://schemas.microsoft.com/office/drawing/2014/chart" uri="{C3380CC4-5D6E-409C-BE32-E72D297353CC}">
                <c16:uniqueId val="{0000000B-72A9-46D3-AFBB-92D902B2A0DA}"/>
              </c:ext>
            </c:extLst>
          </c:dPt>
          <c:dPt>
            <c:idx val="6"/>
            <c:bubble3D val="0"/>
            <c:spPr>
              <a:solidFill>
                <a:srgbClr val="FF9999"/>
              </a:soli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72A9-46D3-AFBB-92D902B2A0DA}"/>
              </c:ext>
            </c:extLst>
          </c:dPt>
          <c:dPt>
            <c:idx val="7"/>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extLst>
              <c:ext xmlns:c16="http://schemas.microsoft.com/office/drawing/2014/chart" uri="{C3380CC4-5D6E-409C-BE32-E72D297353CC}">
                <c16:uniqueId val="{0000000F-72A9-46D3-AFBB-92D902B2A0DA}"/>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72A9-46D3-AFBB-92D902B2A0DA}"/>
              </c:ext>
            </c:extLst>
          </c:dPt>
          <c:dLbls>
            <c:delete val="1"/>
          </c:dLbls>
          <c:cat>
            <c:strRef>
              <c:f>Sheet1!$A$2:$A$10</c:f>
              <c:strCache>
                <c:ptCount val="9"/>
                <c:pt idx="0">
                  <c:v>Financial Stability</c:v>
                </c:pt>
                <c:pt idx="1">
                  <c:v>Schools &amp; Infrastructure</c:v>
                </c:pt>
                <c:pt idx="2">
                  <c:v>Economic Opportunity</c:v>
                </c:pt>
                <c:pt idx="3">
                  <c:v>Growth &amp; Innovation</c:v>
                </c:pt>
                <c:pt idx="4">
                  <c:v>Governance</c:v>
                </c:pt>
                <c:pt idx="5">
                  <c:v>Transparency &amp; Engagement</c:v>
                </c:pt>
                <c:pt idx="6">
                  <c:v>Livable Community</c:v>
                </c:pt>
                <c:pt idx="7">
                  <c:v>Environmental Sustainability</c:v>
                </c:pt>
                <c:pt idx="8">
                  <c:v>Organizational Excellence</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72A9-46D3-AFBB-92D902B2A0DA}"/>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982C-446C-8E9B-3A5FACC5E9BE}"/>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982C-446C-8E9B-3A5FACC5E9BE}"/>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982C-446C-8E9B-3A5FACC5E9BE}"/>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'[FY2024 Budget Workbook.xlsx]Presentation Data'!$B$91:$B$93</c:f>
              <c:strCache>
                <c:ptCount val="3"/>
                <c:pt idx="0">
                  <c:v>City</c:v>
                </c:pt>
                <c:pt idx="1">
                  <c:v>School</c:v>
                </c:pt>
                <c:pt idx="2">
                  <c:v>County</c:v>
                </c:pt>
              </c:strCache>
            </c:strRef>
          </c:cat>
          <c:val>
            <c:numRef>
              <c:f>'[FY2024 Budget Workbook.xlsx]Presentation Data'!$E$91:$E$93</c:f>
              <c:numCache>
                <c:formatCode>0.00_);\(0.00\)</c:formatCode>
                <c:ptCount val="3"/>
                <c:pt idx="0" formatCode="#,##0.00">
                  <c:v>6.32</c:v>
                </c:pt>
                <c:pt idx="1">
                  <c:v>8.15</c:v>
                </c:pt>
                <c:pt idx="2">
                  <c:v>0.36</c:v>
                </c:pt>
              </c:numCache>
            </c:numRef>
          </c:val>
          <c:extLst>
            <c:ext xmlns:c16="http://schemas.microsoft.com/office/drawing/2014/chart" uri="{C3380CC4-5D6E-409C-BE32-E72D297353CC}">
              <c16:uniqueId val="{00000006-982C-446C-8E9B-3A5FACC5E9BE}"/>
            </c:ext>
          </c:extLst>
        </c:ser>
        <c:dLbls>
          <c:showLegendKey val="0"/>
          <c:showVal val="0"/>
          <c:showCatName val="0"/>
          <c:showSerName val="0"/>
          <c:showPercent val="0"/>
          <c:showBubbleSize val="0"/>
          <c:showLeaderLines val="1"/>
        </c:dLbls>
        <c:firstSliceAng val="5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explosion val="1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5B70-4B2C-8557-4746F40C8C44}"/>
              </c:ext>
            </c:extLst>
          </c:dPt>
          <c:dPt>
            <c:idx val="1"/>
            <c:bubble3D val="0"/>
            <c:explosion val="12"/>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2-4349-47D5-8869-8882CAB1A9D5}"/>
              </c:ext>
            </c:extLst>
          </c:dPt>
          <c:dPt>
            <c:idx val="2"/>
            <c:bubble3D val="0"/>
            <c:explosion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5B70-4B2C-8557-4746F40C8C44}"/>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5B70-4B2C-8557-4746F40C8C44}"/>
              </c:ext>
            </c:extLst>
          </c:dPt>
          <c:dPt>
            <c:idx val="4"/>
            <c:bubble3D val="0"/>
            <c:spPr>
              <a:solidFill>
                <a:srgbClr val="969DB3"/>
              </a:solidFill>
              <a:ln w="9525" cap="flat" cmpd="sng" algn="ctr">
                <a:solidFill>
                  <a:schemeClr val="accent5">
                    <a:shade val="95000"/>
                  </a:schemeClr>
                </a:solidFill>
                <a:round/>
              </a:ln>
              <a:effectLst/>
            </c:spPr>
            <c:extLst>
              <c:ext xmlns:c16="http://schemas.microsoft.com/office/drawing/2014/chart" uri="{C3380CC4-5D6E-409C-BE32-E72D297353CC}">
                <c16:uniqueId val="{00000009-5B70-4B2C-8557-4746F40C8C44}"/>
              </c:ext>
            </c:extLst>
          </c:dPt>
          <c:dPt>
            <c:idx val="5"/>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extLst>
              <c:ext xmlns:c16="http://schemas.microsoft.com/office/drawing/2014/chart" uri="{C3380CC4-5D6E-409C-BE32-E72D297353CC}">
                <c16:uniqueId val="{00000003-4349-47D5-8869-8882CAB1A9D5}"/>
              </c:ext>
            </c:extLst>
          </c:dPt>
          <c:dPt>
            <c:idx val="6"/>
            <c:bubble3D val="0"/>
            <c:spPr>
              <a:solidFill>
                <a:srgbClr val="FF9999"/>
              </a:soli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5B70-4B2C-8557-4746F40C8C44}"/>
              </c:ext>
            </c:extLst>
          </c:dPt>
          <c:dPt>
            <c:idx val="7"/>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extLst>
              <c:ext xmlns:c16="http://schemas.microsoft.com/office/drawing/2014/chart" uri="{C3380CC4-5D6E-409C-BE32-E72D297353CC}">
                <c16:uniqueId val="{0000000F-5B70-4B2C-8557-4746F40C8C44}"/>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5B70-4B2C-8557-4746F40C8C44}"/>
              </c:ext>
            </c:extLst>
          </c:dPt>
          <c:dLbls>
            <c:dLbl>
              <c:idx val="4"/>
              <c:tx>
                <c:rich>
                  <a:bodyPr/>
                  <a:lstStyle/>
                  <a:p>
                    <a:r>
                      <a:rPr lang="en-US" dirty="0"/>
                      <a:t>Livable</a:t>
                    </a:r>
                    <a:r>
                      <a:rPr lang="en-US" baseline="0" dirty="0"/>
                      <a:t> Community</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B70-4B2C-8557-4746F40C8C44}"/>
                </c:ext>
              </c:extLst>
            </c:dLbl>
            <c:dLbl>
              <c:idx val="5"/>
              <c:tx>
                <c:rich>
                  <a:bodyPr/>
                  <a:lstStyle/>
                  <a:p>
                    <a:r>
                      <a:rPr lang="en-US"/>
                      <a:t>Governance</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49-47D5-8869-8882CAB1A9D5}"/>
                </c:ext>
              </c:extLst>
            </c:dLbl>
            <c:dLbl>
              <c:idx val="6"/>
              <c:tx>
                <c:rich>
                  <a:bodyPr/>
                  <a:lstStyle/>
                  <a:p>
                    <a:r>
                      <a:rPr lang="en-US"/>
                      <a:t>Environmental</a:t>
                    </a:r>
                    <a:r>
                      <a:rPr lang="en-US" baseline="0"/>
                      <a:t> Sustainability</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B70-4B2C-8557-4746F40C8C44}"/>
                </c:ext>
              </c:extLst>
            </c:dLbl>
            <c:dLbl>
              <c:idx val="7"/>
              <c:tx>
                <c:rich>
                  <a:bodyPr/>
                  <a:lstStyle/>
                  <a:p>
                    <a:r>
                      <a:rPr lang="en-US"/>
                      <a:t>Transparency &amp; Engagement</a:t>
                    </a:r>
                    <a:endParaRPr lang="en-US" dirty="0"/>
                  </a:p>
                </c:rich>
              </c:tx>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B70-4B2C-8557-4746F40C8C44}"/>
                </c:ext>
              </c:extLst>
            </c:dLbl>
            <c:spPr>
              <a:noFill/>
              <a:ln>
                <a:noFill/>
              </a:ln>
              <a:effectLst/>
            </c:spPr>
            <c:txPr>
              <a:bodyPr rot="0" spcFirstLastPara="1" vertOverflow="ellipsis" vert="horz" wrap="square" lIns="38100" tIns="19050" rIns="38100" bIns="19050" anchor="ctr" anchorCtr="1">
                <a:spAutoFit/>
              </a:bodyPr>
              <a:lstStyle/>
              <a:p>
                <a:pPr>
                  <a:defRPr sz="1600" b="1" i="0" u="sng" strike="noStrike" kern="1200" baseline="0">
                    <a:solidFill>
                      <a:schemeClr val="accent1">
                        <a:lumMod val="50000"/>
                      </a:schemeClr>
                    </a:solidFill>
                    <a:latin typeface="+mj-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Sheet1!$A$2:$A$10</c:f>
              <c:strCache>
                <c:ptCount val="9"/>
                <c:pt idx="0">
                  <c:v>Financial Stability</c:v>
                </c:pt>
                <c:pt idx="1">
                  <c:v>Schools &amp; Infrastructure</c:v>
                </c:pt>
                <c:pt idx="2">
                  <c:v>Economic Opportunity</c:v>
                </c:pt>
                <c:pt idx="3">
                  <c:v>Growth &amp; Innovation</c:v>
                </c:pt>
                <c:pt idx="4">
                  <c:v>Governance</c:v>
                </c:pt>
                <c:pt idx="5">
                  <c:v>Transparency &amp; Engagement</c:v>
                </c:pt>
                <c:pt idx="6">
                  <c:v>Livable Community</c:v>
                </c:pt>
                <c:pt idx="7">
                  <c:v>Environmental Sustainability</c:v>
                </c:pt>
                <c:pt idx="8">
                  <c:v>Organizational Excellence</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1-4349-47D5-8869-8882CAB1A9D5}"/>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B549-4A71-B8A6-810409856AD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B549-4A71-B8A6-810409856AD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B549-4A71-B8A6-810409856AD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B549-4A71-B8A6-810409856AD9}"/>
              </c:ext>
            </c:extLst>
          </c:dPt>
          <c:dPt>
            <c:idx val="4"/>
            <c:bubble3D val="0"/>
            <c:spPr>
              <a:solidFill>
                <a:srgbClr val="969DB3"/>
              </a:solidFill>
              <a:ln w="9525" cap="flat" cmpd="sng" algn="ctr">
                <a:solidFill>
                  <a:schemeClr val="accent5">
                    <a:shade val="95000"/>
                  </a:schemeClr>
                </a:solidFill>
                <a:round/>
              </a:ln>
              <a:effectLst/>
            </c:spPr>
            <c:extLst>
              <c:ext xmlns:c16="http://schemas.microsoft.com/office/drawing/2014/chart" uri="{C3380CC4-5D6E-409C-BE32-E72D297353CC}">
                <c16:uniqueId val="{00000009-B549-4A71-B8A6-810409856AD9}"/>
              </c:ext>
            </c:extLst>
          </c:dPt>
          <c:dPt>
            <c:idx val="5"/>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extLst>
              <c:ext xmlns:c16="http://schemas.microsoft.com/office/drawing/2014/chart" uri="{C3380CC4-5D6E-409C-BE32-E72D297353CC}">
                <c16:uniqueId val="{0000000B-B549-4A71-B8A6-810409856AD9}"/>
              </c:ext>
            </c:extLst>
          </c:dPt>
          <c:dPt>
            <c:idx val="6"/>
            <c:bubble3D val="0"/>
            <c:spPr>
              <a:solidFill>
                <a:srgbClr val="FF9999"/>
              </a:soli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B549-4A71-B8A6-810409856AD9}"/>
              </c:ext>
            </c:extLst>
          </c:dPt>
          <c:dPt>
            <c:idx val="7"/>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extLst>
              <c:ext xmlns:c16="http://schemas.microsoft.com/office/drawing/2014/chart" uri="{C3380CC4-5D6E-409C-BE32-E72D297353CC}">
                <c16:uniqueId val="{0000000F-B549-4A71-B8A6-810409856AD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B549-4A71-B8A6-810409856AD9}"/>
              </c:ext>
            </c:extLst>
          </c:dPt>
          <c:dLbls>
            <c:delete val="1"/>
          </c:dLbls>
          <c:cat>
            <c:strRef>
              <c:f>Sheet1!$A$2:$A$10</c:f>
              <c:strCache>
                <c:ptCount val="9"/>
                <c:pt idx="0">
                  <c:v>Financial Stability</c:v>
                </c:pt>
                <c:pt idx="1">
                  <c:v>Schools &amp; Infrastructure</c:v>
                </c:pt>
                <c:pt idx="2">
                  <c:v>Economic Opportunity</c:v>
                </c:pt>
                <c:pt idx="3">
                  <c:v>Growth &amp; Innovation</c:v>
                </c:pt>
                <c:pt idx="4">
                  <c:v>Governance</c:v>
                </c:pt>
                <c:pt idx="5">
                  <c:v>Transparency &amp; Engagement</c:v>
                </c:pt>
                <c:pt idx="6">
                  <c:v>Livable Community</c:v>
                </c:pt>
                <c:pt idx="7">
                  <c:v>Environmental Sustainability</c:v>
                </c:pt>
                <c:pt idx="8">
                  <c:v>Organizational Excellence</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B549-4A71-B8A6-810409856AD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605C-44F1-8B83-53434982ABF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605C-44F1-8B83-53434982ABF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605C-44F1-8B83-53434982ABF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605C-44F1-8B83-53434982ABF9}"/>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605C-44F1-8B83-53434982ABF9}"/>
              </c:ext>
            </c:extLst>
          </c:dPt>
          <c:dPt>
            <c:idx val="5"/>
            <c:bubble3D val="0"/>
            <c:spPr>
              <a:solidFill>
                <a:schemeClr val="accent2">
                  <a:lumMod val="60000"/>
                  <a:lumOff val="40000"/>
                </a:schemeClr>
              </a:solidFill>
              <a:ln w="9525" cap="flat" cmpd="sng" algn="ctr">
                <a:solidFill>
                  <a:schemeClr val="accent2"/>
                </a:solidFill>
                <a:round/>
              </a:ln>
              <a:effectLst/>
            </c:spPr>
            <c:extLst>
              <c:ext xmlns:c16="http://schemas.microsoft.com/office/drawing/2014/chart" uri="{C3380CC4-5D6E-409C-BE32-E72D297353CC}">
                <c16:uniqueId val="{0000000B-605C-44F1-8B83-53434982ABF9}"/>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605C-44F1-8B83-53434982ABF9}"/>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605C-44F1-8B83-53434982ABF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605C-44F1-8B83-53434982ABF9}"/>
              </c:ext>
            </c:extLst>
          </c:dPt>
          <c:dLbls>
            <c:delete val="1"/>
          </c:dLbls>
          <c:cat>
            <c:strRef>
              <c:f>Sheet1!$A$2:$A$10</c:f>
              <c:strCache>
                <c:ptCount val="9"/>
                <c:pt idx="0">
                  <c:v>Growth &amp; Innovation  </c:v>
                </c:pt>
                <c:pt idx="1">
                  <c:v>Environmental Sustainability  </c:v>
                </c:pt>
                <c:pt idx="2">
                  <c:v>Quality Service </c:v>
                </c:pt>
                <c:pt idx="3">
                  <c:v>Financial Stability  </c:v>
                </c:pt>
                <c:pt idx="4">
                  <c:v>Transportation &amp; Transit  </c:v>
                </c:pt>
                <c:pt idx="5">
                  <c:v>Transparency &amp; Engagement  </c:v>
                </c:pt>
                <c:pt idx="6">
                  <c:v>Livable Community  </c:v>
                </c:pt>
                <c:pt idx="7">
                  <c:v>Organizational Excellence  </c:v>
                </c:pt>
                <c:pt idx="8">
                  <c:v>Governance  </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12-605C-44F1-8B83-53434982ABF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8298-4865-BDCA-490BCFA6A1D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8298-4865-BDCA-490BCFA6A1D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8298-4865-BDCA-490BCFA6A1D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8298-4865-BDCA-490BCFA6A1D9}"/>
              </c:ext>
            </c:extLst>
          </c:dPt>
          <c:dPt>
            <c:idx val="4"/>
            <c:bubble3D val="0"/>
            <c:spPr>
              <a:solidFill>
                <a:srgbClr val="969DB3"/>
              </a:solidFill>
              <a:ln w="9525" cap="flat" cmpd="sng" algn="ctr">
                <a:solidFill>
                  <a:schemeClr val="accent5">
                    <a:shade val="95000"/>
                  </a:schemeClr>
                </a:solidFill>
                <a:round/>
              </a:ln>
              <a:effectLst/>
            </c:spPr>
            <c:extLst>
              <c:ext xmlns:c16="http://schemas.microsoft.com/office/drawing/2014/chart" uri="{C3380CC4-5D6E-409C-BE32-E72D297353CC}">
                <c16:uniqueId val="{00000009-8298-4865-BDCA-490BCFA6A1D9}"/>
              </c:ext>
            </c:extLst>
          </c:dPt>
          <c:dPt>
            <c:idx val="5"/>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extLst>
              <c:ext xmlns:c16="http://schemas.microsoft.com/office/drawing/2014/chart" uri="{C3380CC4-5D6E-409C-BE32-E72D297353CC}">
                <c16:uniqueId val="{0000000B-8298-4865-BDCA-490BCFA6A1D9}"/>
              </c:ext>
            </c:extLst>
          </c:dPt>
          <c:dPt>
            <c:idx val="6"/>
            <c:bubble3D val="0"/>
            <c:spPr>
              <a:solidFill>
                <a:srgbClr val="FF9999"/>
              </a:soli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8298-4865-BDCA-490BCFA6A1D9}"/>
              </c:ext>
            </c:extLst>
          </c:dPt>
          <c:dPt>
            <c:idx val="7"/>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extLst>
              <c:ext xmlns:c16="http://schemas.microsoft.com/office/drawing/2014/chart" uri="{C3380CC4-5D6E-409C-BE32-E72D297353CC}">
                <c16:uniqueId val="{0000000F-8298-4865-BDCA-490BCFA6A1D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8298-4865-BDCA-490BCFA6A1D9}"/>
              </c:ext>
            </c:extLst>
          </c:dPt>
          <c:dLbls>
            <c:delete val="1"/>
          </c:dLbls>
          <c:cat>
            <c:strRef>
              <c:f>Sheet1!$A$2:$A$10</c:f>
              <c:strCache>
                <c:ptCount val="9"/>
                <c:pt idx="0">
                  <c:v>Financial Stability</c:v>
                </c:pt>
                <c:pt idx="1">
                  <c:v>Schools &amp; Infrastructure</c:v>
                </c:pt>
                <c:pt idx="2">
                  <c:v>Economic Opportunity</c:v>
                </c:pt>
                <c:pt idx="3">
                  <c:v>Growth &amp; Innovation</c:v>
                </c:pt>
                <c:pt idx="4">
                  <c:v>Governance</c:v>
                </c:pt>
                <c:pt idx="5">
                  <c:v>Transparency &amp; Engagement</c:v>
                </c:pt>
                <c:pt idx="6">
                  <c:v>Livable Community</c:v>
                </c:pt>
                <c:pt idx="7">
                  <c:v>Environmental Sustainability</c:v>
                </c:pt>
                <c:pt idx="8">
                  <c:v>Organizational Excellence</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8298-4865-BDCA-490BCFA6A1D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605C-44F1-8B83-53434982ABF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605C-44F1-8B83-53434982ABF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605C-44F1-8B83-53434982ABF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605C-44F1-8B83-53434982ABF9}"/>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605C-44F1-8B83-53434982ABF9}"/>
              </c:ext>
            </c:extLst>
          </c:dPt>
          <c:dPt>
            <c:idx val="5"/>
            <c:bubble3D val="0"/>
            <c:spPr>
              <a:solidFill>
                <a:schemeClr val="accent2">
                  <a:lumMod val="60000"/>
                  <a:lumOff val="40000"/>
                </a:schemeClr>
              </a:solidFill>
              <a:ln w="9525" cap="flat" cmpd="sng" algn="ctr">
                <a:solidFill>
                  <a:schemeClr val="accent2"/>
                </a:solidFill>
                <a:round/>
              </a:ln>
              <a:effectLst/>
            </c:spPr>
            <c:extLst>
              <c:ext xmlns:c16="http://schemas.microsoft.com/office/drawing/2014/chart" uri="{C3380CC4-5D6E-409C-BE32-E72D297353CC}">
                <c16:uniqueId val="{0000000B-605C-44F1-8B83-53434982ABF9}"/>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605C-44F1-8B83-53434982ABF9}"/>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605C-44F1-8B83-53434982ABF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605C-44F1-8B83-53434982ABF9}"/>
              </c:ext>
            </c:extLst>
          </c:dPt>
          <c:dLbls>
            <c:delete val="1"/>
          </c:dLbls>
          <c:cat>
            <c:strRef>
              <c:f>Sheet1!$A$2:$A$10</c:f>
              <c:strCache>
                <c:ptCount val="9"/>
                <c:pt idx="0">
                  <c:v>Growth &amp; Innovation  </c:v>
                </c:pt>
                <c:pt idx="1">
                  <c:v>Environmental Sustainability  </c:v>
                </c:pt>
                <c:pt idx="2">
                  <c:v>Quality Service </c:v>
                </c:pt>
                <c:pt idx="3">
                  <c:v>Financial Stability  </c:v>
                </c:pt>
                <c:pt idx="4">
                  <c:v>Transportation &amp; Transit  </c:v>
                </c:pt>
                <c:pt idx="5">
                  <c:v>Transparency &amp; Engagement  </c:v>
                </c:pt>
                <c:pt idx="6">
                  <c:v>Livable Community  </c:v>
                </c:pt>
                <c:pt idx="7">
                  <c:v>Organizational Excellence  </c:v>
                </c:pt>
                <c:pt idx="8">
                  <c:v>Governance  </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12-605C-44F1-8B83-53434982ABF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8298-4865-BDCA-490BCFA6A1D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8298-4865-BDCA-490BCFA6A1D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8298-4865-BDCA-490BCFA6A1D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8298-4865-BDCA-490BCFA6A1D9}"/>
              </c:ext>
            </c:extLst>
          </c:dPt>
          <c:dPt>
            <c:idx val="4"/>
            <c:bubble3D val="0"/>
            <c:spPr>
              <a:solidFill>
                <a:srgbClr val="969DB3"/>
              </a:solidFill>
              <a:ln w="9525" cap="flat" cmpd="sng" algn="ctr">
                <a:solidFill>
                  <a:schemeClr val="accent5">
                    <a:shade val="95000"/>
                  </a:schemeClr>
                </a:solidFill>
                <a:round/>
              </a:ln>
              <a:effectLst/>
            </c:spPr>
            <c:extLst>
              <c:ext xmlns:c16="http://schemas.microsoft.com/office/drawing/2014/chart" uri="{C3380CC4-5D6E-409C-BE32-E72D297353CC}">
                <c16:uniqueId val="{00000009-8298-4865-BDCA-490BCFA6A1D9}"/>
              </c:ext>
            </c:extLst>
          </c:dPt>
          <c:dPt>
            <c:idx val="5"/>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extLst>
              <c:ext xmlns:c16="http://schemas.microsoft.com/office/drawing/2014/chart" uri="{C3380CC4-5D6E-409C-BE32-E72D297353CC}">
                <c16:uniqueId val="{0000000B-8298-4865-BDCA-490BCFA6A1D9}"/>
              </c:ext>
            </c:extLst>
          </c:dPt>
          <c:dPt>
            <c:idx val="6"/>
            <c:bubble3D val="0"/>
            <c:spPr>
              <a:solidFill>
                <a:srgbClr val="FF9999"/>
              </a:soli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8298-4865-BDCA-490BCFA6A1D9}"/>
              </c:ext>
            </c:extLst>
          </c:dPt>
          <c:dPt>
            <c:idx val="7"/>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extLst>
              <c:ext xmlns:c16="http://schemas.microsoft.com/office/drawing/2014/chart" uri="{C3380CC4-5D6E-409C-BE32-E72D297353CC}">
                <c16:uniqueId val="{0000000F-8298-4865-BDCA-490BCFA6A1D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8298-4865-BDCA-490BCFA6A1D9}"/>
              </c:ext>
            </c:extLst>
          </c:dPt>
          <c:dLbls>
            <c:delete val="1"/>
          </c:dLbls>
          <c:cat>
            <c:strRef>
              <c:f>Sheet1!$A$2:$A$10</c:f>
              <c:strCache>
                <c:ptCount val="9"/>
                <c:pt idx="0">
                  <c:v>Financial Stability</c:v>
                </c:pt>
                <c:pt idx="1">
                  <c:v>Schools &amp; Infrastructure</c:v>
                </c:pt>
                <c:pt idx="2">
                  <c:v>Economic Opportunity</c:v>
                </c:pt>
                <c:pt idx="3">
                  <c:v>Growth &amp; Innovation</c:v>
                </c:pt>
                <c:pt idx="4">
                  <c:v>Governance</c:v>
                </c:pt>
                <c:pt idx="5">
                  <c:v>Transparency &amp; Engagement</c:v>
                </c:pt>
                <c:pt idx="6">
                  <c:v>Livable Community</c:v>
                </c:pt>
                <c:pt idx="7">
                  <c:v>Environmental Sustainability</c:v>
                </c:pt>
                <c:pt idx="8">
                  <c:v>Organizational Excellence</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8298-4865-BDCA-490BCFA6A1D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605C-44F1-8B83-53434982ABF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605C-44F1-8B83-53434982ABF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605C-44F1-8B83-53434982ABF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605C-44F1-8B83-53434982ABF9}"/>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605C-44F1-8B83-53434982ABF9}"/>
              </c:ext>
            </c:extLst>
          </c:dPt>
          <c:dPt>
            <c:idx val="5"/>
            <c:bubble3D val="0"/>
            <c:spPr>
              <a:solidFill>
                <a:schemeClr val="accent2">
                  <a:lumMod val="60000"/>
                  <a:lumOff val="40000"/>
                </a:schemeClr>
              </a:solidFill>
              <a:ln w="9525" cap="flat" cmpd="sng" algn="ctr">
                <a:solidFill>
                  <a:schemeClr val="accent2"/>
                </a:solidFill>
                <a:round/>
              </a:ln>
              <a:effectLst/>
            </c:spPr>
            <c:extLst>
              <c:ext xmlns:c16="http://schemas.microsoft.com/office/drawing/2014/chart" uri="{C3380CC4-5D6E-409C-BE32-E72D297353CC}">
                <c16:uniqueId val="{0000000B-605C-44F1-8B83-53434982ABF9}"/>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605C-44F1-8B83-53434982ABF9}"/>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605C-44F1-8B83-53434982ABF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605C-44F1-8B83-53434982ABF9}"/>
              </c:ext>
            </c:extLst>
          </c:dPt>
          <c:dLbls>
            <c:delete val="1"/>
          </c:dLbls>
          <c:cat>
            <c:strRef>
              <c:f>Sheet1!$A$2:$A$10</c:f>
              <c:strCache>
                <c:ptCount val="9"/>
                <c:pt idx="0">
                  <c:v>Growth &amp; Innovation  </c:v>
                </c:pt>
                <c:pt idx="1">
                  <c:v>Environmental Sustainability  </c:v>
                </c:pt>
                <c:pt idx="2">
                  <c:v>Quality Service </c:v>
                </c:pt>
                <c:pt idx="3">
                  <c:v>Financial Stability  </c:v>
                </c:pt>
                <c:pt idx="4">
                  <c:v>Transportation &amp; Transit  </c:v>
                </c:pt>
                <c:pt idx="5">
                  <c:v>Transparency &amp; Engagement  </c:v>
                </c:pt>
                <c:pt idx="6">
                  <c:v>Livable Community  </c:v>
                </c:pt>
                <c:pt idx="7">
                  <c:v>Organizational Excellence  </c:v>
                </c:pt>
                <c:pt idx="8">
                  <c:v>Governance  </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12-605C-44F1-8B83-53434982ABF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39074803149"/>
          <c:y val="7.9712796815533046E-2"/>
          <c:w val="0.63222084153543312"/>
          <c:h val="0.89593051526860967"/>
        </c:manualLayout>
      </c:layout>
      <c:pieChart>
        <c:varyColors val="1"/>
        <c:ser>
          <c:idx val="1"/>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8298-4865-BDCA-490BCFA6A1D9}"/>
              </c:ext>
            </c:extLst>
          </c:dPt>
          <c:dPt>
            <c:idx val="1"/>
            <c:bubble3D val="0"/>
            <c:spPr>
              <a:solidFill>
                <a:schemeClr val="accent6">
                  <a:lumMod val="60000"/>
                  <a:lumOff val="40000"/>
                </a:schemeClr>
              </a:solidFill>
              <a:ln w="9525" cap="flat" cmpd="sng" algn="ctr">
                <a:solidFill>
                  <a:schemeClr val="accent6"/>
                </a:solidFill>
                <a:round/>
              </a:ln>
              <a:effectLst/>
            </c:spPr>
            <c:extLst>
              <c:ext xmlns:c16="http://schemas.microsoft.com/office/drawing/2014/chart" uri="{C3380CC4-5D6E-409C-BE32-E72D297353CC}">
                <c16:uniqueId val="{00000003-8298-4865-BDCA-490BCFA6A1D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8298-4865-BDCA-490BCFA6A1D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8298-4865-BDCA-490BCFA6A1D9}"/>
              </c:ext>
            </c:extLst>
          </c:dPt>
          <c:dPt>
            <c:idx val="4"/>
            <c:bubble3D val="0"/>
            <c:spPr>
              <a:solidFill>
                <a:srgbClr val="969DB3"/>
              </a:solidFill>
              <a:ln w="9525" cap="flat" cmpd="sng" algn="ctr">
                <a:solidFill>
                  <a:schemeClr val="accent5">
                    <a:shade val="95000"/>
                  </a:schemeClr>
                </a:solidFill>
                <a:round/>
              </a:ln>
              <a:effectLst/>
            </c:spPr>
            <c:extLst>
              <c:ext xmlns:c16="http://schemas.microsoft.com/office/drawing/2014/chart" uri="{C3380CC4-5D6E-409C-BE32-E72D297353CC}">
                <c16:uniqueId val="{00000009-8298-4865-BDCA-490BCFA6A1D9}"/>
              </c:ext>
            </c:extLst>
          </c:dPt>
          <c:dPt>
            <c:idx val="5"/>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extLst>
              <c:ext xmlns:c16="http://schemas.microsoft.com/office/drawing/2014/chart" uri="{C3380CC4-5D6E-409C-BE32-E72D297353CC}">
                <c16:uniqueId val="{0000000B-8298-4865-BDCA-490BCFA6A1D9}"/>
              </c:ext>
            </c:extLst>
          </c:dPt>
          <c:dPt>
            <c:idx val="6"/>
            <c:bubble3D val="0"/>
            <c:spPr>
              <a:solidFill>
                <a:srgbClr val="FF9999"/>
              </a:soli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8298-4865-BDCA-490BCFA6A1D9}"/>
              </c:ext>
            </c:extLst>
          </c:dPt>
          <c:dPt>
            <c:idx val="7"/>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extLst>
              <c:ext xmlns:c16="http://schemas.microsoft.com/office/drawing/2014/chart" uri="{C3380CC4-5D6E-409C-BE32-E72D297353CC}">
                <c16:uniqueId val="{0000000F-8298-4865-BDCA-490BCFA6A1D9}"/>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8298-4865-BDCA-490BCFA6A1D9}"/>
              </c:ext>
            </c:extLst>
          </c:dPt>
          <c:dLbls>
            <c:delete val="1"/>
          </c:dLbls>
          <c:cat>
            <c:strRef>
              <c:f>Sheet1!$A$2:$A$10</c:f>
              <c:strCache>
                <c:ptCount val="9"/>
                <c:pt idx="0">
                  <c:v>Financial Stability</c:v>
                </c:pt>
                <c:pt idx="1">
                  <c:v>Schools &amp; Infrastructure</c:v>
                </c:pt>
                <c:pt idx="2">
                  <c:v>Economic Opportunity</c:v>
                </c:pt>
                <c:pt idx="3">
                  <c:v>Growth &amp; Innovation</c:v>
                </c:pt>
                <c:pt idx="4">
                  <c:v>Governance</c:v>
                </c:pt>
                <c:pt idx="5">
                  <c:v>Transparency &amp; Engagement</c:v>
                </c:pt>
                <c:pt idx="6">
                  <c:v>Livable Community</c:v>
                </c:pt>
                <c:pt idx="7">
                  <c:v>Environmental Sustainability</c:v>
                </c:pt>
                <c:pt idx="8">
                  <c:v>Organizational Excellence</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8298-4865-BDCA-490BCFA6A1D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32509-C52A-4220-9C56-A6B01463139F}"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5D432BE3-3AD4-4EE7-A667-440881439FBF}">
      <dgm:prSet phldrT="[Text]" custT="1"/>
      <dgm:spPr/>
      <dgm:t>
        <a:bodyPr/>
        <a:lstStyle/>
        <a:p>
          <a:r>
            <a:rPr lang="en-US" sz="2400" dirty="0"/>
            <a:t>1</a:t>
          </a:r>
        </a:p>
      </dgm:t>
    </dgm:pt>
    <dgm:pt modelId="{A1B86967-9BDA-4D28-85E7-A896F0403385}" type="parTrans" cxnId="{00FF918E-EC75-47EB-A551-9C0616A80816}">
      <dgm:prSet/>
      <dgm:spPr/>
      <dgm:t>
        <a:bodyPr/>
        <a:lstStyle/>
        <a:p>
          <a:endParaRPr lang="en-US" sz="2000"/>
        </a:p>
      </dgm:t>
    </dgm:pt>
    <dgm:pt modelId="{1562A0F9-AB6D-4658-9DB9-CE61624DC355}" type="sibTrans" cxnId="{00FF918E-EC75-47EB-A551-9C0616A80816}">
      <dgm:prSet/>
      <dgm:spPr/>
      <dgm:t>
        <a:bodyPr/>
        <a:lstStyle/>
        <a:p>
          <a:endParaRPr lang="en-US" sz="2000"/>
        </a:p>
      </dgm:t>
    </dgm:pt>
    <dgm:pt modelId="{D8FB0801-9827-47EB-8F10-8E79F9B60DB9}">
      <dgm:prSet phldrT="[Text]" custT="1"/>
      <dgm:spPr/>
      <dgm:t>
        <a:bodyPr/>
        <a:lstStyle/>
        <a:p>
          <a:r>
            <a:rPr lang="en-US" sz="2000" dirty="0"/>
            <a:t>Maintenance of Effort Budget Established</a:t>
          </a:r>
        </a:p>
      </dgm:t>
    </dgm:pt>
    <dgm:pt modelId="{FCB2A03D-5913-4494-99CD-EC860086384A}" type="parTrans" cxnId="{D053E525-E8EA-4B04-BEBF-6B4B398364A8}">
      <dgm:prSet/>
      <dgm:spPr/>
      <dgm:t>
        <a:bodyPr/>
        <a:lstStyle/>
        <a:p>
          <a:endParaRPr lang="en-US" sz="2000"/>
        </a:p>
      </dgm:t>
    </dgm:pt>
    <dgm:pt modelId="{4DDF3AD7-63D4-457C-8C9B-BD84494BD61B}" type="sibTrans" cxnId="{D053E525-E8EA-4B04-BEBF-6B4B398364A8}">
      <dgm:prSet/>
      <dgm:spPr/>
      <dgm:t>
        <a:bodyPr/>
        <a:lstStyle/>
        <a:p>
          <a:endParaRPr lang="en-US" sz="2000"/>
        </a:p>
      </dgm:t>
    </dgm:pt>
    <dgm:pt modelId="{6223AE9D-B42E-47E3-B2D9-09A4307A725F}">
      <dgm:prSet phldrT="[Text]" custT="1"/>
      <dgm:spPr/>
      <dgm:t>
        <a:bodyPr/>
        <a:lstStyle/>
        <a:p>
          <a:r>
            <a:rPr lang="en-US" sz="2400" dirty="0"/>
            <a:t>2</a:t>
          </a:r>
        </a:p>
      </dgm:t>
    </dgm:pt>
    <dgm:pt modelId="{B7EE5411-CF8D-4AF2-8BE3-45D7993A53D1}" type="parTrans" cxnId="{53E4CA1A-3C2B-4461-825E-B0522C21AE93}">
      <dgm:prSet/>
      <dgm:spPr/>
      <dgm:t>
        <a:bodyPr/>
        <a:lstStyle/>
        <a:p>
          <a:endParaRPr lang="en-US" sz="2000"/>
        </a:p>
      </dgm:t>
    </dgm:pt>
    <dgm:pt modelId="{01C787D7-BFB1-49D7-9F45-6D2D9F77B776}" type="sibTrans" cxnId="{53E4CA1A-3C2B-4461-825E-B0522C21AE93}">
      <dgm:prSet/>
      <dgm:spPr/>
      <dgm:t>
        <a:bodyPr/>
        <a:lstStyle/>
        <a:p>
          <a:endParaRPr lang="en-US" sz="2000"/>
        </a:p>
      </dgm:t>
    </dgm:pt>
    <dgm:pt modelId="{506864FB-A857-4D94-B7F8-7F3ACE894D45}">
      <dgm:prSet phldrT="[Text]" custT="1"/>
      <dgm:spPr/>
      <dgm:t>
        <a:bodyPr/>
        <a:lstStyle/>
        <a:p>
          <a:r>
            <a:rPr lang="en-US" sz="2000" dirty="0"/>
            <a:t>Proposed Increases Reviewed</a:t>
          </a:r>
        </a:p>
      </dgm:t>
    </dgm:pt>
    <dgm:pt modelId="{BAD023AD-74EA-4B79-ADD9-3BFAA2B525EB}" type="parTrans" cxnId="{EAACAAA0-F463-4A4E-977A-4CB0889F8429}">
      <dgm:prSet/>
      <dgm:spPr/>
      <dgm:t>
        <a:bodyPr/>
        <a:lstStyle/>
        <a:p>
          <a:endParaRPr lang="en-US" sz="2000"/>
        </a:p>
      </dgm:t>
    </dgm:pt>
    <dgm:pt modelId="{40CCC1D0-0C0E-44C7-AB52-B0B1C0B5A88A}" type="sibTrans" cxnId="{EAACAAA0-F463-4A4E-977A-4CB0889F8429}">
      <dgm:prSet/>
      <dgm:spPr/>
      <dgm:t>
        <a:bodyPr/>
        <a:lstStyle/>
        <a:p>
          <a:endParaRPr lang="en-US" sz="2000"/>
        </a:p>
      </dgm:t>
    </dgm:pt>
    <dgm:pt modelId="{0EB96FBF-A4ED-435F-A58F-D3324F67850A}">
      <dgm:prSet phldrT="[Text]" custT="1"/>
      <dgm:spPr/>
      <dgm:t>
        <a:bodyPr/>
        <a:lstStyle/>
        <a:p>
          <a:r>
            <a:rPr lang="en-US" sz="2400" dirty="0"/>
            <a:t>3</a:t>
          </a:r>
        </a:p>
      </dgm:t>
    </dgm:pt>
    <dgm:pt modelId="{AE301EEC-7D77-4BD5-AC60-5EA44CB8B52C}" type="parTrans" cxnId="{B3C9DAE9-31A4-4236-9B67-DC45F93CD051}">
      <dgm:prSet/>
      <dgm:spPr/>
      <dgm:t>
        <a:bodyPr/>
        <a:lstStyle/>
        <a:p>
          <a:endParaRPr lang="en-US" sz="2000"/>
        </a:p>
      </dgm:t>
    </dgm:pt>
    <dgm:pt modelId="{F6830B19-562A-40F1-B8A7-63DA098F2FBE}" type="sibTrans" cxnId="{B3C9DAE9-31A4-4236-9B67-DC45F93CD051}">
      <dgm:prSet/>
      <dgm:spPr/>
      <dgm:t>
        <a:bodyPr/>
        <a:lstStyle/>
        <a:p>
          <a:endParaRPr lang="en-US" sz="2000"/>
        </a:p>
      </dgm:t>
    </dgm:pt>
    <dgm:pt modelId="{CA2D154F-4AE5-4262-B0A4-BD5FE3BF74AF}">
      <dgm:prSet phldrT="[Text]" custT="1"/>
      <dgm:spPr/>
      <dgm:t>
        <a:bodyPr/>
        <a:lstStyle/>
        <a:p>
          <a:r>
            <a:rPr lang="en-US" sz="2000" dirty="0"/>
            <a:t>Budget Presented to Council</a:t>
          </a:r>
        </a:p>
      </dgm:t>
    </dgm:pt>
    <dgm:pt modelId="{E1F9505B-0476-4467-8198-F0EC99ECB1CB}" type="parTrans" cxnId="{BE2BA927-1877-4FC3-9A99-C4B40DA32AAC}">
      <dgm:prSet/>
      <dgm:spPr/>
      <dgm:t>
        <a:bodyPr/>
        <a:lstStyle/>
        <a:p>
          <a:endParaRPr lang="en-US" sz="2000"/>
        </a:p>
      </dgm:t>
    </dgm:pt>
    <dgm:pt modelId="{CCCA5825-041A-47F4-A4C0-E0E0CEC67587}" type="sibTrans" cxnId="{BE2BA927-1877-4FC3-9A99-C4B40DA32AAC}">
      <dgm:prSet/>
      <dgm:spPr/>
      <dgm:t>
        <a:bodyPr/>
        <a:lstStyle/>
        <a:p>
          <a:endParaRPr lang="en-US" sz="2000"/>
        </a:p>
      </dgm:t>
    </dgm:pt>
    <dgm:pt modelId="{044325AF-BD41-4F56-BB7E-632B5293B9E8}">
      <dgm:prSet phldrT="[Text]" custT="1"/>
      <dgm:spPr/>
      <dgm:t>
        <a:bodyPr/>
        <a:lstStyle/>
        <a:p>
          <a:r>
            <a:rPr lang="en-US" sz="2000" dirty="0"/>
            <a:t>City Administrator’s Budget Finalized</a:t>
          </a:r>
        </a:p>
      </dgm:t>
    </dgm:pt>
    <dgm:pt modelId="{095AD282-4BD7-4B11-B611-29B6A5067190}" type="parTrans" cxnId="{3E9AD5BD-C02F-42EE-B019-960CB626932D}">
      <dgm:prSet/>
      <dgm:spPr/>
      <dgm:t>
        <a:bodyPr/>
        <a:lstStyle/>
        <a:p>
          <a:endParaRPr lang="en-US" sz="2000"/>
        </a:p>
      </dgm:t>
    </dgm:pt>
    <dgm:pt modelId="{519E7D9C-EE2A-4D80-8D92-436476AA9E2B}" type="sibTrans" cxnId="{3E9AD5BD-C02F-42EE-B019-960CB626932D}">
      <dgm:prSet/>
      <dgm:spPr/>
      <dgm:t>
        <a:bodyPr/>
        <a:lstStyle/>
        <a:p>
          <a:endParaRPr lang="en-US" sz="2000"/>
        </a:p>
      </dgm:t>
    </dgm:pt>
    <dgm:pt modelId="{525E60EB-7D25-4E1B-B235-203624028DB9}">
      <dgm:prSet custT="1"/>
      <dgm:spPr/>
      <dgm:t>
        <a:bodyPr/>
        <a:lstStyle/>
        <a:p>
          <a:r>
            <a:rPr lang="en-US" sz="2400" dirty="0"/>
            <a:t>4</a:t>
          </a:r>
        </a:p>
      </dgm:t>
    </dgm:pt>
    <dgm:pt modelId="{6A342E88-92DB-441C-875F-FD55B0A7C20E}" type="parTrans" cxnId="{869F4E5A-680F-45BD-A0CD-52B9798DC3EA}">
      <dgm:prSet/>
      <dgm:spPr/>
      <dgm:t>
        <a:bodyPr/>
        <a:lstStyle/>
        <a:p>
          <a:endParaRPr lang="en-US" sz="2000"/>
        </a:p>
      </dgm:t>
    </dgm:pt>
    <dgm:pt modelId="{128903E7-394E-47D4-8328-4148415D4B44}" type="sibTrans" cxnId="{869F4E5A-680F-45BD-A0CD-52B9798DC3EA}">
      <dgm:prSet/>
      <dgm:spPr/>
      <dgm:t>
        <a:bodyPr/>
        <a:lstStyle/>
        <a:p>
          <a:endParaRPr lang="en-US" sz="2000"/>
        </a:p>
      </dgm:t>
    </dgm:pt>
    <dgm:pt modelId="{55CD521C-2919-4686-90BD-66C20787EA73}">
      <dgm:prSet custT="1"/>
      <dgm:spPr/>
      <dgm:t>
        <a:bodyPr/>
        <a:lstStyle/>
        <a:p>
          <a:r>
            <a:rPr lang="en-US" sz="2000"/>
            <a:t>Council Reviews the Budget</a:t>
          </a:r>
        </a:p>
      </dgm:t>
    </dgm:pt>
    <dgm:pt modelId="{7F8B309F-82FC-44C8-B556-C640E0FEAD7D}" type="parTrans" cxnId="{C8F5C24B-14D3-420E-9C12-A42F770B3248}">
      <dgm:prSet/>
      <dgm:spPr/>
      <dgm:t>
        <a:bodyPr/>
        <a:lstStyle/>
        <a:p>
          <a:endParaRPr lang="en-US" sz="2000"/>
        </a:p>
      </dgm:t>
    </dgm:pt>
    <dgm:pt modelId="{F932CB30-7276-4FB6-B300-2B9DC66B5194}" type="sibTrans" cxnId="{C8F5C24B-14D3-420E-9C12-A42F770B3248}">
      <dgm:prSet/>
      <dgm:spPr/>
      <dgm:t>
        <a:bodyPr/>
        <a:lstStyle/>
        <a:p>
          <a:endParaRPr lang="en-US" sz="2000"/>
        </a:p>
      </dgm:t>
    </dgm:pt>
    <dgm:pt modelId="{6C5BDBB6-B8E1-4ECE-ABBD-686FE62048E8}">
      <dgm:prSet custT="1"/>
      <dgm:spPr/>
      <dgm:t>
        <a:bodyPr/>
        <a:lstStyle/>
        <a:p>
          <a:r>
            <a:rPr lang="en-US" sz="2400" dirty="0"/>
            <a:t>5</a:t>
          </a:r>
        </a:p>
      </dgm:t>
    </dgm:pt>
    <dgm:pt modelId="{E99FC3DE-5778-4527-B20F-11A46259CD7B}" type="parTrans" cxnId="{0B0F2F81-EEE0-462D-86C9-95955C18E0DF}">
      <dgm:prSet/>
      <dgm:spPr/>
      <dgm:t>
        <a:bodyPr/>
        <a:lstStyle/>
        <a:p>
          <a:endParaRPr lang="en-US" sz="2000"/>
        </a:p>
      </dgm:t>
    </dgm:pt>
    <dgm:pt modelId="{1062629F-2BCD-43C0-A310-A8E5F9D51642}" type="sibTrans" cxnId="{0B0F2F81-EEE0-462D-86C9-95955C18E0DF}">
      <dgm:prSet/>
      <dgm:spPr/>
      <dgm:t>
        <a:bodyPr/>
        <a:lstStyle/>
        <a:p>
          <a:endParaRPr lang="en-US" sz="2000"/>
        </a:p>
      </dgm:t>
    </dgm:pt>
    <dgm:pt modelId="{78453F3B-93A9-4413-BB47-56D15928DBFA}">
      <dgm:prSet custT="1"/>
      <dgm:spPr/>
      <dgm:t>
        <a:bodyPr/>
        <a:lstStyle/>
        <a:p>
          <a:r>
            <a:rPr lang="en-US" sz="2000"/>
            <a:t>Council Approves the Budget</a:t>
          </a:r>
        </a:p>
      </dgm:t>
    </dgm:pt>
    <dgm:pt modelId="{5ED726D3-0C0C-4394-A1D0-11E8DDEFE185}" type="parTrans" cxnId="{40E6E04E-6B77-4390-9B3C-C2AE5F0B30C3}">
      <dgm:prSet/>
      <dgm:spPr/>
      <dgm:t>
        <a:bodyPr/>
        <a:lstStyle/>
        <a:p>
          <a:endParaRPr lang="en-US" sz="2000"/>
        </a:p>
      </dgm:t>
    </dgm:pt>
    <dgm:pt modelId="{3608F747-8336-4280-B876-8D68EF233C93}" type="sibTrans" cxnId="{40E6E04E-6B77-4390-9B3C-C2AE5F0B30C3}">
      <dgm:prSet/>
      <dgm:spPr/>
      <dgm:t>
        <a:bodyPr/>
        <a:lstStyle/>
        <a:p>
          <a:endParaRPr lang="en-US" sz="2000"/>
        </a:p>
      </dgm:t>
    </dgm:pt>
    <dgm:pt modelId="{1005C973-5F3A-47F4-89BE-1AD7489C388A}" type="pres">
      <dgm:prSet presAssocID="{4EB32509-C52A-4220-9C56-A6B01463139F}" presName="linearFlow" presStyleCnt="0">
        <dgm:presLayoutVars>
          <dgm:dir/>
          <dgm:animLvl val="lvl"/>
          <dgm:resizeHandles val="exact"/>
        </dgm:presLayoutVars>
      </dgm:prSet>
      <dgm:spPr/>
    </dgm:pt>
    <dgm:pt modelId="{1D194DAC-31AD-4F2F-B679-6B95C244F4C8}" type="pres">
      <dgm:prSet presAssocID="{5D432BE3-3AD4-4EE7-A667-440881439FBF}" presName="composite" presStyleCnt="0"/>
      <dgm:spPr/>
    </dgm:pt>
    <dgm:pt modelId="{2C7F90E9-2C70-46A3-AF2E-A380F2472000}" type="pres">
      <dgm:prSet presAssocID="{5D432BE3-3AD4-4EE7-A667-440881439FBF}" presName="parentText" presStyleLbl="alignNode1" presStyleIdx="0" presStyleCnt="5">
        <dgm:presLayoutVars>
          <dgm:chMax val="1"/>
          <dgm:bulletEnabled val="1"/>
        </dgm:presLayoutVars>
      </dgm:prSet>
      <dgm:spPr/>
    </dgm:pt>
    <dgm:pt modelId="{3B256C57-E8E0-45BD-A164-944E2BE8648E}" type="pres">
      <dgm:prSet presAssocID="{5D432BE3-3AD4-4EE7-A667-440881439FBF}" presName="descendantText" presStyleLbl="alignAcc1" presStyleIdx="0" presStyleCnt="5">
        <dgm:presLayoutVars>
          <dgm:bulletEnabled val="1"/>
        </dgm:presLayoutVars>
      </dgm:prSet>
      <dgm:spPr/>
    </dgm:pt>
    <dgm:pt modelId="{3080558B-600E-450A-9AD8-1FB021C943CB}" type="pres">
      <dgm:prSet presAssocID="{1562A0F9-AB6D-4658-9DB9-CE61624DC355}" presName="sp" presStyleCnt="0"/>
      <dgm:spPr/>
    </dgm:pt>
    <dgm:pt modelId="{B8BA08D5-0A32-4A0D-BA3D-322B5E3D1334}" type="pres">
      <dgm:prSet presAssocID="{6223AE9D-B42E-47E3-B2D9-09A4307A725F}" presName="composite" presStyleCnt="0"/>
      <dgm:spPr/>
    </dgm:pt>
    <dgm:pt modelId="{C7DF08C8-126F-46BF-922A-333ABB0C60EB}" type="pres">
      <dgm:prSet presAssocID="{6223AE9D-B42E-47E3-B2D9-09A4307A725F}" presName="parentText" presStyleLbl="alignNode1" presStyleIdx="1" presStyleCnt="5">
        <dgm:presLayoutVars>
          <dgm:chMax val="1"/>
          <dgm:bulletEnabled val="1"/>
        </dgm:presLayoutVars>
      </dgm:prSet>
      <dgm:spPr/>
    </dgm:pt>
    <dgm:pt modelId="{43B2FF34-D82A-4325-8911-0EF4FD6C62B5}" type="pres">
      <dgm:prSet presAssocID="{6223AE9D-B42E-47E3-B2D9-09A4307A725F}" presName="descendantText" presStyleLbl="alignAcc1" presStyleIdx="1" presStyleCnt="5">
        <dgm:presLayoutVars>
          <dgm:bulletEnabled val="1"/>
        </dgm:presLayoutVars>
      </dgm:prSet>
      <dgm:spPr/>
    </dgm:pt>
    <dgm:pt modelId="{434669DC-6C00-47EF-8B44-A9041CA0B0F1}" type="pres">
      <dgm:prSet presAssocID="{01C787D7-BFB1-49D7-9F45-6D2D9F77B776}" presName="sp" presStyleCnt="0"/>
      <dgm:spPr/>
    </dgm:pt>
    <dgm:pt modelId="{97FCC8EC-3324-47C0-8F56-6ED5DBEFE1FE}" type="pres">
      <dgm:prSet presAssocID="{0EB96FBF-A4ED-435F-A58F-D3324F67850A}" presName="composite" presStyleCnt="0"/>
      <dgm:spPr/>
    </dgm:pt>
    <dgm:pt modelId="{D7F383FE-31F2-4653-BD25-19E180B9DCD6}" type="pres">
      <dgm:prSet presAssocID="{0EB96FBF-A4ED-435F-A58F-D3324F67850A}" presName="parentText" presStyleLbl="alignNode1" presStyleIdx="2" presStyleCnt="5">
        <dgm:presLayoutVars>
          <dgm:chMax val="1"/>
          <dgm:bulletEnabled val="1"/>
        </dgm:presLayoutVars>
      </dgm:prSet>
      <dgm:spPr/>
    </dgm:pt>
    <dgm:pt modelId="{091F868D-220C-4276-A34F-24602062F112}" type="pres">
      <dgm:prSet presAssocID="{0EB96FBF-A4ED-435F-A58F-D3324F67850A}" presName="descendantText" presStyleLbl="alignAcc1" presStyleIdx="2" presStyleCnt="5">
        <dgm:presLayoutVars>
          <dgm:bulletEnabled val="1"/>
        </dgm:presLayoutVars>
      </dgm:prSet>
      <dgm:spPr/>
    </dgm:pt>
    <dgm:pt modelId="{7F395D66-0AB3-4EAD-B8A5-4257CC3C7921}" type="pres">
      <dgm:prSet presAssocID="{F6830B19-562A-40F1-B8A7-63DA098F2FBE}" presName="sp" presStyleCnt="0"/>
      <dgm:spPr/>
    </dgm:pt>
    <dgm:pt modelId="{CC5FB831-D8E9-4E43-9FAD-63645A120A43}" type="pres">
      <dgm:prSet presAssocID="{525E60EB-7D25-4E1B-B235-203624028DB9}" presName="composite" presStyleCnt="0"/>
      <dgm:spPr/>
    </dgm:pt>
    <dgm:pt modelId="{DD96F81E-B30F-43C8-8C3F-11CA6B4B4FF0}" type="pres">
      <dgm:prSet presAssocID="{525E60EB-7D25-4E1B-B235-203624028DB9}" presName="parentText" presStyleLbl="alignNode1" presStyleIdx="3" presStyleCnt="5">
        <dgm:presLayoutVars>
          <dgm:chMax val="1"/>
          <dgm:bulletEnabled val="1"/>
        </dgm:presLayoutVars>
      </dgm:prSet>
      <dgm:spPr/>
    </dgm:pt>
    <dgm:pt modelId="{FF172088-5080-4276-BE46-46252FD77B02}" type="pres">
      <dgm:prSet presAssocID="{525E60EB-7D25-4E1B-B235-203624028DB9}" presName="descendantText" presStyleLbl="alignAcc1" presStyleIdx="3" presStyleCnt="5">
        <dgm:presLayoutVars>
          <dgm:bulletEnabled val="1"/>
        </dgm:presLayoutVars>
      </dgm:prSet>
      <dgm:spPr/>
    </dgm:pt>
    <dgm:pt modelId="{C7AF5F75-CBA3-418C-B837-294D7E1D5DAF}" type="pres">
      <dgm:prSet presAssocID="{128903E7-394E-47D4-8328-4148415D4B44}" presName="sp" presStyleCnt="0"/>
      <dgm:spPr/>
    </dgm:pt>
    <dgm:pt modelId="{740A25D8-DF3B-4256-A3F7-645493270E52}" type="pres">
      <dgm:prSet presAssocID="{6C5BDBB6-B8E1-4ECE-ABBD-686FE62048E8}" presName="composite" presStyleCnt="0"/>
      <dgm:spPr/>
    </dgm:pt>
    <dgm:pt modelId="{C61117C1-48F0-44FA-B7F4-93FBA4288285}" type="pres">
      <dgm:prSet presAssocID="{6C5BDBB6-B8E1-4ECE-ABBD-686FE62048E8}" presName="parentText" presStyleLbl="alignNode1" presStyleIdx="4" presStyleCnt="5">
        <dgm:presLayoutVars>
          <dgm:chMax val="1"/>
          <dgm:bulletEnabled val="1"/>
        </dgm:presLayoutVars>
      </dgm:prSet>
      <dgm:spPr/>
    </dgm:pt>
    <dgm:pt modelId="{DD8F1342-6A52-4A9C-AA2A-384E9FE178C0}" type="pres">
      <dgm:prSet presAssocID="{6C5BDBB6-B8E1-4ECE-ABBD-686FE62048E8}" presName="descendantText" presStyleLbl="alignAcc1" presStyleIdx="4" presStyleCnt="5">
        <dgm:presLayoutVars>
          <dgm:bulletEnabled val="1"/>
        </dgm:presLayoutVars>
      </dgm:prSet>
      <dgm:spPr/>
    </dgm:pt>
  </dgm:ptLst>
  <dgm:cxnLst>
    <dgm:cxn modelId="{BF59E70E-7D07-490A-AD8A-5F759D7A360F}" type="presOf" srcId="{CA2D154F-4AE5-4262-B0A4-BD5FE3BF74AF}" destId="{091F868D-220C-4276-A34F-24602062F112}" srcOrd="0" destOrd="0" presId="urn:microsoft.com/office/officeart/2005/8/layout/chevron2"/>
    <dgm:cxn modelId="{53E4CA1A-3C2B-4461-825E-B0522C21AE93}" srcId="{4EB32509-C52A-4220-9C56-A6B01463139F}" destId="{6223AE9D-B42E-47E3-B2D9-09A4307A725F}" srcOrd="1" destOrd="0" parTransId="{B7EE5411-CF8D-4AF2-8BE3-45D7993A53D1}" sibTransId="{01C787D7-BFB1-49D7-9F45-6D2D9F77B776}"/>
    <dgm:cxn modelId="{D053E525-E8EA-4B04-BEBF-6B4B398364A8}" srcId="{5D432BE3-3AD4-4EE7-A667-440881439FBF}" destId="{D8FB0801-9827-47EB-8F10-8E79F9B60DB9}" srcOrd="0" destOrd="0" parTransId="{FCB2A03D-5913-4494-99CD-EC860086384A}" sibTransId="{4DDF3AD7-63D4-457C-8C9B-BD84494BD61B}"/>
    <dgm:cxn modelId="{BE2BA927-1877-4FC3-9A99-C4B40DA32AAC}" srcId="{0EB96FBF-A4ED-435F-A58F-D3324F67850A}" destId="{CA2D154F-4AE5-4262-B0A4-BD5FE3BF74AF}" srcOrd="0" destOrd="0" parTransId="{E1F9505B-0476-4467-8198-F0EC99ECB1CB}" sibTransId="{CCCA5825-041A-47F4-A4C0-E0E0CEC67587}"/>
    <dgm:cxn modelId="{7FF08E38-5B0C-45B1-9D59-C1927E25B565}" type="presOf" srcId="{4EB32509-C52A-4220-9C56-A6B01463139F}" destId="{1005C973-5F3A-47F4-89BE-1AD7489C388A}" srcOrd="0" destOrd="0" presId="urn:microsoft.com/office/officeart/2005/8/layout/chevron2"/>
    <dgm:cxn modelId="{C6C1FE5D-F055-464D-AEDA-0783A1523C38}" type="presOf" srcId="{78453F3B-93A9-4413-BB47-56D15928DBFA}" destId="{DD8F1342-6A52-4A9C-AA2A-384E9FE178C0}" srcOrd="0" destOrd="0" presId="urn:microsoft.com/office/officeart/2005/8/layout/chevron2"/>
    <dgm:cxn modelId="{C8F5C24B-14D3-420E-9C12-A42F770B3248}" srcId="{525E60EB-7D25-4E1B-B235-203624028DB9}" destId="{55CD521C-2919-4686-90BD-66C20787EA73}" srcOrd="0" destOrd="0" parTransId="{7F8B309F-82FC-44C8-B556-C640E0FEAD7D}" sibTransId="{F932CB30-7276-4FB6-B300-2B9DC66B5194}"/>
    <dgm:cxn modelId="{E6E9B26E-5721-49E3-9A71-87289D579166}" type="presOf" srcId="{0EB96FBF-A4ED-435F-A58F-D3324F67850A}" destId="{D7F383FE-31F2-4653-BD25-19E180B9DCD6}" srcOrd="0" destOrd="0" presId="urn:microsoft.com/office/officeart/2005/8/layout/chevron2"/>
    <dgm:cxn modelId="{40E6E04E-6B77-4390-9B3C-C2AE5F0B30C3}" srcId="{6C5BDBB6-B8E1-4ECE-ABBD-686FE62048E8}" destId="{78453F3B-93A9-4413-BB47-56D15928DBFA}" srcOrd="0" destOrd="0" parTransId="{5ED726D3-0C0C-4394-A1D0-11E8DDEFE185}" sibTransId="{3608F747-8336-4280-B876-8D68EF233C93}"/>
    <dgm:cxn modelId="{2C116978-FD3A-482E-A71F-28F7F710731F}" type="presOf" srcId="{D8FB0801-9827-47EB-8F10-8E79F9B60DB9}" destId="{3B256C57-E8E0-45BD-A164-944E2BE8648E}" srcOrd="0" destOrd="0" presId="urn:microsoft.com/office/officeart/2005/8/layout/chevron2"/>
    <dgm:cxn modelId="{869F4E5A-680F-45BD-A0CD-52B9798DC3EA}" srcId="{4EB32509-C52A-4220-9C56-A6B01463139F}" destId="{525E60EB-7D25-4E1B-B235-203624028DB9}" srcOrd="3" destOrd="0" parTransId="{6A342E88-92DB-441C-875F-FD55B0A7C20E}" sibTransId="{128903E7-394E-47D4-8328-4148415D4B44}"/>
    <dgm:cxn modelId="{0A779F7A-C0AB-4B2F-A38E-B9F561B785EA}" type="presOf" srcId="{506864FB-A857-4D94-B7F8-7F3ACE894D45}" destId="{43B2FF34-D82A-4325-8911-0EF4FD6C62B5}" srcOrd="0" destOrd="0" presId="urn:microsoft.com/office/officeart/2005/8/layout/chevron2"/>
    <dgm:cxn modelId="{0B0F2F81-EEE0-462D-86C9-95955C18E0DF}" srcId="{4EB32509-C52A-4220-9C56-A6B01463139F}" destId="{6C5BDBB6-B8E1-4ECE-ABBD-686FE62048E8}" srcOrd="4" destOrd="0" parTransId="{E99FC3DE-5778-4527-B20F-11A46259CD7B}" sibTransId="{1062629F-2BCD-43C0-A310-A8E5F9D51642}"/>
    <dgm:cxn modelId="{00FF918E-EC75-47EB-A551-9C0616A80816}" srcId="{4EB32509-C52A-4220-9C56-A6B01463139F}" destId="{5D432BE3-3AD4-4EE7-A667-440881439FBF}" srcOrd="0" destOrd="0" parTransId="{A1B86967-9BDA-4D28-85E7-A896F0403385}" sibTransId="{1562A0F9-AB6D-4658-9DB9-CE61624DC355}"/>
    <dgm:cxn modelId="{EAACAAA0-F463-4A4E-977A-4CB0889F8429}" srcId="{6223AE9D-B42E-47E3-B2D9-09A4307A725F}" destId="{506864FB-A857-4D94-B7F8-7F3ACE894D45}" srcOrd="0" destOrd="0" parTransId="{BAD023AD-74EA-4B79-ADD9-3BFAA2B525EB}" sibTransId="{40CCC1D0-0C0E-44C7-AB52-B0B1C0B5A88A}"/>
    <dgm:cxn modelId="{B9B7B5AB-D50D-4F6D-8947-0A84042945A9}" type="presOf" srcId="{044325AF-BD41-4F56-BB7E-632B5293B9E8}" destId="{43B2FF34-D82A-4325-8911-0EF4FD6C62B5}" srcOrd="0" destOrd="1" presId="urn:microsoft.com/office/officeart/2005/8/layout/chevron2"/>
    <dgm:cxn modelId="{3E9AD5BD-C02F-42EE-B019-960CB626932D}" srcId="{6223AE9D-B42E-47E3-B2D9-09A4307A725F}" destId="{044325AF-BD41-4F56-BB7E-632B5293B9E8}" srcOrd="1" destOrd="0" parTransId="{095AD282-4BD7-4B11-B611-29B6A5067190}" sibTransId="{519E7D9C-EE2A-4D80-8D92-436476AA9E2B}"/>
    <dgm:cxn modelId="{9E959CC1-0526-42EC-A41D-4F3B99692008}" type="presOf" srcId="{6C5BDBB6-B8E1-4ECE-ABBD-686FE62048E8}" destId="{C61117C1-48F0-44FA-B7F4-93FBA4288285}" srcOrd="0" destOrd="0" presId="urn:microsoft.com/office/officeart/2005/8/layout/chevron2"/>
    <dgm:cxn modelId="{553FC2C6-6115-4E1E-B318-907C890C7793}" type="presOf" srcId="{6223AE9D-B42E-47E3-B2D9-09A4307A725F}" destId="{C7DF08C8-126F-46BF-922A-333ABB0C60EB}" srcOrd="0" destOrd="0" presId="urn:microsoft.com/office/officeart/2005/8/layout/chevron2"/>
    <dgm:cxn modelId="{62475BCC-F299-4A5B-BE10-EA594BBA8409}" type="presOf" srcId="{525E60EB-7D25-4E1B-B235-203624028DB9}" destId="{DD96F81E-B30F-43C8-8C3F-11CA6B4B4FF0}" srcOrd="0" destOrd="0" presId="urn:microsoft.com/office/officeart/2005/8/layout/chevron2"/>
    <dgm:cxn modelId="{C2050ECF-BE66-4A07-997E-926078F44FC5}" type="presOf" srcId="{5D432BE3-3AD4-4EE7-A667-440881439FBF}" destId="{2C7F90E9-2C70-46A3-AF2E-A380F2472000}" srcOrd="0" destOrd="0" presId="urn:microsoft.com/office/officeart/2005/8/layout/chevron2"/>
    <dgm:cxn modelId="{B3C9DAE9-31A4-4236-9B67-DC45F93CD051}" srcId="{4EB32509-C52A-4220-9C56-A6B01463139F}" destId="{0EB96FBF-A4ED-435F-A58F-D3324F67850A}" srcOrd="2" destOrd="0" parTransId="{AE301EEC-7D77-4BD5-AC60-5EA44CB8B52C}" sibTransId="{F6830B19-562A-40F1-B8A7-63DA098F2FBE}"/>
    <dgm:cxn modelId="{6E6547EA-FB67-4876-8BDC-FFEBC8F21164}" type="presOf" srcId="{55CD521C-2919-4686-90BD-66C20787EA73}" destId="{FF172088-5080-4276-BE46-46252FD77B02}" srcOrd="0" destOrd="0" presId="urn:microsoft.com/office/officeart/2005/8/layout/chevron2"/>
    <dgm:cxn modelId="{B885A775-FE5E-42B9-8754-825DBBEA2525}" type="presParOf" srcId="{1005C973-5F3A-47F4-89BE-1AD7489C388A}" destId="{1D194DAC-31AD-4F2F-B679-6B95C244F4C8}" srcOrd="0" destOrd="0" presId="urn:microsoft.com/office/officeart/2005/8/layout/chevron2"/>
    <dgm:cxn modelId="{CE1F2348-54AF-4272-B27A-233282DA792F}" type="presParOf" srcId="{1D194DAC-31AD-4F2F-B679-6B95C244F4C8}" destId="{2C7F90E9-2C70-46A3-AF2E-A380F2472000}" srcOrd="0" destOrd="0" presId="urn:microsoft.com/office/officeart/2005/8/layout/chevron2"/>
    <dgm:cxn modelId="{76F68151-FA09-4575-8095-6E596BC74A68}" type="presParOf" srcId="{1D194DAC-31AD-4F2F-B679-6B95C244F4C8}" destId="{3B256C57-E8E0-45BD-A164-944E2BE8648E}" srcOrd="1" destOrd="0" presId="urn:microsoft.com/office/officeart/2005/8/layout/chevron2"/>
    <dgm:cxn modelId="{B10C180F-9B78-4120-A26F-40F5C101E729}" type="presParOf" srcId="{1005C973-5F3A-47F4-89BE-1AD7489C388A}" destId="{3080558B-600E-450A-9AD8-1FB021C943CB}" srcOrd="1" destOrd="0" presId="urn:microsoft.com/office/officeart/2005/8/layout/chevron2"/>
    <dgm:cxn modelId="{9912F65B-BF47-41D6-AB7A-FDF95FF4F641}" type="presParOf" srcId="{1005C973-5F3A-47F4-89BE-1AD7489C388A}" destId="{B8BA08D5-0A32-4A0D-BA3D-322B5E3D1334}" srcOrd="2" destOrd="0" presId="urn:microsoft.com/office/officeart/2005/8/layout/chevron2"/>
    <dgm:cxn modelId="{4B9C7E28-65F5-408C-AC56-B27B15AFF1EC}" type="presParOf" srcId="{B8BA08D5-0A32-4A0D-BA3D-322B5E3D1334}" destId="{C7DF08C8-126F-46BF-922A-333ABB0C60EB}" srcOrd="0" destOrd="0" presId="urn:microsoft.com/office/officeart/2005/8/layout/chevron2"/>
    <dgm:cxn modelId="{BD8080A5-BB17-478B-9AAE-CF972B1156AB}" type="presParOf" srcId="{B8BA08D5-0A32-4A0D-BA3D-322B5E3D1334}" destId="{43B2FF34-D82A-4325-8911-0EF4FD6C62B5}" srcOrd="1" destOrd="0" presId="urn:microsoft.com/office/officeart/2005/8/layout/chevron2"/>
    <dgm:cxn modelId="{6DD24E5C-34DA-4AD4-BC90-A2B6958DBED0}" type="presParOf" srcId="{1005C973-5F3A-47F4-89BE-1AD7489C388A}" destId="{434669DC-6C00-47EF-8B44-A9041CA0B0F1}" srcOrd="3" destOrd="0" presId="urn:microsoft.com/office/officeart/2005/8/layout/chevron2"/>
    <dgm:cxn modelId="{B6991E17-D05B-417D-861B-A9EF7E35BE3E}" type="presParOf" srcId="{1005C973-5F3A-47F4-89BE-1AD7489C388A}" destId="{97FCC8EC-3324-47C0-8F56-6ED5DBEFE1FE}" srcOrd="4" destOrd="0" presId="urn:microsoft.com/office/officeart/2005/8/layout/chevron2"/>
    <dgm:cxn modelId="{BC3396F5-39C2-4AF1-A014-6C9C7ECB2D37}" type="presParOf" srcId="{97FCC8EC-3324-47C0-8F56-6ED5DBEFE1FE}" destId="{D7F383FE-31F2-4653-BD25-19E180B9DCD6}" srcOrd="0" destOrd="0" presId="urn:microsoft.com/office/officeart/2005/8/layout/chevron2"/>
    <dgm:cxn modelId="{EFC117B8-EFFC-4E7F-A671-63A5F61BD61F}" type="presParOf" srcId="{97FCC8EC-3324-47C0-8F56-6ED5DBEFE1FE}" destId="{091F868D-220C-4276-A34F-24602062F112}" srcOrd="1" destOrd="0" presId="urn:microsoft.com/office/officeart/2005/8/layout/chevron2"/>
    <dgm:cxn modelId="{853E8747-0D04-42B5-B1EC-C01E904C2B0C}" type="presParOf" srcId="{1005C973-5F3A-47F4-89BE-1AD7489C388A}" destId="{7F395D66-0AB3-4EAD-B8A5-4257CC3C7921}" srcOrd="5" destOrd="0" presId="urn:microsoft.com/office/officeart/2005/8/layout/chevron2"/>
    <dgm:cxn modelId="{C9178F00-73D7-4295-9AD5-375FD4CD63E0}" type="presParOf" srcId="{1005C973-5F3A-47F4-89BE-1AD7489C388A}" destId="{CC5FB831-D8E9-4E43-9FAD-63645A120A43}" srcOrd="6" destOrd="0" presId="urn:microsoft.com/office/officeart/2005/8/layout/chevron2"/>
    <dgm:cxn modelId="{923BC7F1-48C7-4001-8937-6849311DBBF0}" type="presParOf" srcId="{CC5FB831-D8E9-4E43-9FAD-63645A120A43}" destId="{DD96F81E-B30F-43C8-8C3F-11CA6B4B4FF0}" srcOrd="0" destOrd="0" presId="urn:microsoft.com/office/officeart/2005/8/layout/chevron2"/>
    <dgm:cxn modelId="{839E6946-B7AD-49D5-B983-D3451D3BEFFB}" type="presParOf" srcId="{CC5FB831-D8E9-4E43-9FAD-63645A120A43}" destId="{FF172088-5080-4276-BE46-46252FD77B02}" srcOrd="1" destOrd="0" presId="urn:microsoft.com/office/officeart/2005/8/layout/chevron2"/>
    <dgm:cxn modelId="{D3EB4603-FFDC-444D-B681-CE8FE4609CB9}" type="presParOf" srcId="{1005C973-5F3A-47F4-89BE-1AD7489C388A}" destId="{C7AF5F75-CBA3-418C-B837-294D7E1D5DAF}" srcOrd="7" destOrd="0" presId="urn:microsoft.com/office/officeart/2005/8/layout/chevron2"/>
    <dgm:cxn modelId="{3E4DC946-3A2B-40A3-A68A-71C008D1F2E5}" type="presParOf" srcId="{1005C973-5F3A-47F4-89BE-1AD7489C388A}" destId="{740A25D8-DF3B-4256-A3F7-645493270E52}" srcOrd="8" destOrd="0" presId="urn:microsoft.com/office/officeart/2005/8/layout/chevron2"/>
    <dgm:cxn modelId="{3D0BA408-7775-40E9-8B9C-9E1AB7431E3F}" type="presParOf" srcId="{740A25D8-DF3B-4256-A3F7-645493270E52}" destId="{C61117C1-48F0-44FA-B7F4-93FBA4288285}" srcOrd="0" destOrd="0" presId="urn:microsoft.com/office/officeart/2005/8/layout/chevron2"/>
    <dgm:cxn modelId="{33052CA9-6BF7-4BA6-ADF2-898DFD6E8108}" type="presParOf" srcId="{740A25D8-DF3B-4256-A3F7-645493270E52}" destId="{DD8F1342-6A52-4A9C-AA2A-384E9FE178C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0DD823-CE17-4BC5-A352-6B1D906084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F2387EE-8322-46A9-A2F8-A10E0563B61C}">
      <dgm:prSet phldrT="[Text]"/>
      <dgm:spPr/>
      <dgm:t>
        <a:bodyPr/>
        <a:lstStyle/>
        <a:p>
          <a:endParaRPr lang="en-US" dirty="0"/>
        </a:p>
        <a:p>
          <a:endParaRPr lang="en-US" dirty="0"/>
        </a:p>
        <a:p>
          <a:r>
            <a:rPr lang="en-US" dirty="0"/>
            <a:t>Population</a:t>
          </a:r>
        </a:p>
      </dgm:t>
    </dgm:pt>
    <dgm:pt modelId="{82C066ED-AB6C-4FB6-9075-7048BCDFDA52}" type="parTrans" cxnId="{550996AD-5FAE-4F4E-B351-018177874AC8}">
      <dgm:prSet/>
      <dgm:spPr/>
      <dgm:t>
        <a:bodyPr/>
        <a:lstStyle/>
        <a:p>
          <a:endParaRPr lang="en-US"/>
        </a:p>
      </dgm:t>
    </dgm:pt>
    <dgm:pt modelId="{DF2B6317-DD38-4E96-A3EA-059405CC2130}" type="sibTrans" cxnId="{550996AD-5FAE-4F4E-B351-018177874AC8}">
      <dgm:prSet/>
      <dgm:spPr/>
      <dgm:t>
        <a:bodyPr/>
        <a:lstStyle/>
        <a:p>
          <a:endParaRPr lang="en-US"/>
        </a:p>
      </dgm:t>
    </dgm:pt>
    <dgm:pt modelId="{93940D63-3F64-42A9-9F01-AC30DBA05031}">
      <dgm:prSet phldrT="[Text]"/>
      <dgm:spPr/>
      <dgm:t>
        <a:bodyPr/>
        <a:lstStyle/>
        <a:p>
          <a:endParaRPr lang="en-US" dirty="0"/>
        </a:p>
        <a:p>
          <a:endParaRPr lang="en-US" dirty="0"/>
        </a:p>
        <a:p>
          <a:r>
            <a:rPr lang="en-US" dirty="0"/>
            <a:t>Property Values</a:t>
          </a:r>
        </a:p>
      </dgm:t>
    </dgm:pt>
    <dgm:pt modelId="{16B63776-8162-41BC-8216-4E7DC0F462F1}" type="parTrans" cxnId="{3A55FAA6-66DC-4350-BE54-5D8E11CCCC78}">
      <dgm:prSet/>
      <dgm:spPr/>
      <dgm:t>
        <a:bodyPr/>
        <a:lstStyle/>
        <a:p>
          <a:endParaRPr lang="en-US"/>
        </a:p>
      </dgm:t>
    </dgm:pt>
    <dgm:pt modelId="{43B5002C-229A-497F-8B1C-7D99B0D53145}" type="sibTrans" cxnId="{3A55FAA6-66DC-4350-BE54-5D8E11CCCC78}">
      <dgm:prSet/>
      <dgm:spPr/>
      <dgm:t>
        <a:bodyPr/>
        <a:lstStyle/>
        <a:p>
          <a:endParaRPr lang="en-US"/>
        </a:p>
      </dgm:t>
    </dgm:pt>
    <dgm:pt modelId="{41E807BE-0D63-46D9-A1AF-81A9EA8FEABD}">
      <dgm:prSet phldrT="[Text]"/>
      <dgm:spPr/>
      <dgm:t>
        <a:bodyPr/>
        <a:lstStyle/>
        <a:p>
          <a:endParaRPr lang="en-US" dirty="0"/>
        </a:p>
        <a:p>
          <a:endParaRPr lang="en-US" dirty="0"/>
        </a:p>
        <a:p>
          <a:r>
            <a:rPr lang="en-US" dirty="0"/>
            <a:t>Other Revenue</a:t>
          </a:r>
        </a:p>
      </dgm:t>
    </dgm:pt>
    <dgm:pt modelId="{4C16883B-1CDA-4267-9ED8-AE749676E62E}" type="parTrans" cxnId="{7E3B699E-8137-469D-8683-FB747D5D941D}">
      <dgm:prSet/>
      <dgm:spPr/>
      <dgm:t>
        <a:bodyPr/>
        <a:lstStyle/>
        <a:p>
          <a:endParaRPr lang="en-US"/>
        </a:p>
      </dgm:t>
    </dgm:pt>
    <dgm:pt modelId="{250E08A4-CD92-4B92-88C6-8C65B3D0C391}" type="sibTrans" cxnId="{7E3B699E-8137-469D-8683-FB747D5D941D}">
      <dgm:prSet/>
      <dgm:spPr/>
      <dgm:t>
        <a:bodyPr/>
        <a:lstStyle/>
        <a:p>
          <a:endParaRPr lang="en-US"/>
        </a:p>
      </dgm:t>
    </dgm:pt>
    <dgm:pt modelId="{6C10F882-A3D5-4C37-A536-3C7F9B100F7C}">
      <dgm:prSet phldrT="[Text]"/>
      <dgm:spPr/>
      <dgm:t>
        <a:bodyPr/>
        <a:lstStyle/>
        <a:p>
          <a:endParaRPr lang="en-US" dirty="0"/>
        </a:p>
        <a:p>
          <a:endParaRPr lang="en-US" dirty="0"/>
        </a:p>
        <a:p>
          <a:r>
            <a:rPr lang="en-US" dirty="0"/>
            <a:t>Best-in-Class City Services</a:t>
          </a:r>
        </a:p>
      </dgm:t>
    </dgm:pt>
    <dgm:pt modelId="{0EF24843-9511-48FD-A0EF-1A820337D80C}" type="parTrans" cxnId="{A8309FD0-254E-4677-A0F7-C0C21613A27A}">
      <dgm:prSet/>
      <dgm:spPr/>
      <dgm:t>
        <a:bodyPr/>
        <a:lstStyle/>
        <a:p>
          <a:endParaRPr lang="en-US"/>
        </a:p>
      </dgm:t>
    </dgm:pt>
    <dgm:pt modelId="{8C5E1764-AA3B-4B1E-BF6D-F9F75FD9313F}" type="sibTrans" cxnId="{A8309FD0-254E-4677-A0F7-C0C21613A27A}">
      <dgm:prSet/>
      <dgm:spPr/>
      <dgm:t>
        <a:bodyPr/>
        <a:lstStyle/>
        <a:p>
          <a:endParaRPr lang="en-US"/>
        </a:p>
      </dgm:t>
    </dgm:pt>
    <dgm:pt modelId="{B3086F7C-840B-4AD4-8091-8F03D75C9C13}">
      <dgm:prSet phldrT="[Text]"/>
      <dgm:spPr/>
      <dgm:t>
        <a:bodyPr/>
        <a:lstStyle/>
        <a:p>
          <a:endParaRPr lang="en-US" dirty="0"/>
        </a:p>
        <a:p>
          <a:endParaRPr lang="en-US" dirty="0"/>
        </a:p>
        <a:p>
          <a:r>
            <a:rPr lang="en-US" dirty="0"/>
            <a:t>Tax Revenue</a:t>
          </a:r>
        </a:p>
      </dgm:t>
    </dgm:pt>
    <dgm:pt modelId="{1F186F38-1C6C-4040-91AF-005DFEF57711}" type="parTrans" cxnId="{C3490CD8-7659-403E-81B8-1934FCFFBB81}">
      <dgm:prSet/>
      <dgm:spPr/>
      <dgm:t>
        <a:bodyPr/>
        <a:lstStyle/>
        <a:p>
          <a:endParaRPr lang="en-US"/>
        </a:p>
      </dgm:t>
    </dgm:pt>
    <dgm:pt modelId="{5F7E7F5C-CB56-4E41-A4D2-1C38EF3DE0CD}" type="sibTrans" cxnId="{C3490CD8-7659-403E-81B8-1934FCFFBB81}">
      <dgm:prSet/>
      <dgm:spPr/>
      <dgm:t>
        <a:bodyPr/>
        <a:lstStyle/>
        <a:p>
          <a:endParaRPr lang="en-US"/>
        </a:p>
      </dgm:t>
    </dgm:pt>
    <dgm:pt modelId="{0584266D-94DE-4770-A997-B9735BD44DCE}" type="pres">
      <dgm:prSet presAssocID="{CA0DD823-CE17-4BC5-A352-6B1D90608404}" presName="cycle" presStyleCnt="0">
        <dgm:presLayoutVars>
          <dgm:dir/>
          <dgm:resizeHandles val="exact"/>
        </dgm:presLayoutVars>
      </dgm:prSet>
      <dgm:spPr/>
    </dgm:pt>
    <dgm:pt modelId="{1DD8F7E5-3081-473B-9B76-DD2011A1B282}" type="pres">
      <dgm:prSet presAssocID="{3F2387EE-8322-46A9-A2F8-A10E0563B61C}" presName="node" presStyleLbl="node1" presStyleIdx="0" presStyleCnt="5">
        <dgm:presLayoutVars>
          <dgm:bulletEnabled val="1"/>
        </dgm:presLayoutVars>
      </dgm:prSet>
      <dgm:spPr/>
    </dgm:pt>
    <dgm:pt modelId="{7281DCE7-EB11-4AA7-9B12-9CA086DA1374}" type="pres">
      <dgm:prSet presAssocID="{DF2B6317-DD38-4E96-A3EA-059405CC2130}" presName="sibTrans" presStyleLbl="sibTrans2D1" presStyleIdx="0" presStyleCnt="5"/>
      <dgm:spPr/>
    </dgm:pt>
    <dgm:pt modelId="{564F4414-0A5B-4004-8FB2-BAEC2F685D29}" type="pres">
      <dgm:prSet presAssocID="{DF2B6317-DD38-4E96-A3EA-059405CC2130}" presName="connectorText" presStyleLbl="sibTrans2D1" presStyleIdx="0" presStyleCnt="5"/>
      <dgm:spPr/>
    </dgm:pt>
    <dgm:pt modelId="{4A8995AF-D76A-4DD6-8BE8-3EB18D270726}" type="pres">
      <dgm:prSet presAssocID="{93940D63-3F64-42A9-9F01-AC30DBA05031}" presName="node" presStyleLbl="node1" presStyleIdx="1" presStyleCnt="5" custRadScaleRad="131102" custRadScaleInc="-159">
        <dgm:presLayoutVars>
          <dgm:bulletEnabled val="1"/>
        </dgm:presLayoutVars>
      </dgm:prSet>
      <dgm:spPr/>
    </dgm:pt>
    <dgm:pt modelId="{A26AA057-9153-401F-BB55-15D79F6CFEF0}" type="pres">
      <dgm:prSet presAssocID="{43B5002C-229A-497F-8B1C-7D99B0D53145}" presName="sibTrans" presStyleLbl="sibTrans2D1" presStyleIdx="1" presStyleCnt="5"/>
      <dgm:spPr/>
    </dgm:pt>
    <dgm:pt modelId="{5ADC4BA6-F72E-492C-8EFF-1B0A24662CE3}" type="pres">
      <dgm:prSet presAssocID="{43B5002C-229A-497F-8B1C-7D99B0D53145}" presName="connectorText" presStyleLbl="sibTrans2D1" presStyleIdx="1" presStyleCnt="5"/>
      <dgm:spPr/>
    </dgm:pt>
    <dgm:pt modelId="{B911DC5B-9456-47E5-8A16-7684B2292029}" type="pres">
      <dgm:prSet presAssocID="{41E807BE-0D63-46D9-A1AF-81A9EA8FEABD}" presName="node" presStyleLbl="node1" presStyleIdx="2" presStyleCnt="5">
        <dgm:presLayoutVars>
          <dgm:bulletEnabled val="1"/>
        </dgm:presLayoutVars>
      </dgm:prSet>
      <dgm:spPr/>
    </dgm:pt>
    <dgm:pt modelId="{4199D9E4-3CCC-479F-B983-45F2D744C735}" type="pres">
      <dgm:prSet presAssocID="{250E08A4-CD92-4B92-88C6-8C65B3D0C391}" presName="sibTrans" presStyleLbl="sibTrans2D1" presStyleIdx="2" presStyleCnt="5"/>
      <dgm:spPr/>
    </dgm:pt>
    <dgm:pt modelId="{D2EA4A77-EA2E-4E93-857E-17CB429B6303}" type="pres">
      <dgm:prSet presAssocID="{250E08A4-CD92-4B92-88C6-8C65B3D0C391}" presName="connectorText" presStyleLbl="sibTrans2D1" presStyleIdx="2" presStyleCnt="5"/>
      <dgm:spPr/>
    </dgm:pt>
    <dgm:pt modelId="{6C8D39FA-581B-498A-A1F3-209E09FEFA9C}" type="pres">
      <dgm:prSet presAssocID="{B3086F7C-840B-4AD4-8091-8F03D75C9C13}" presName="node" presStyleLbl="node1" presStyleIdx="3" presStyleCnt="5">
        <dgm:presLayoutVars>
          <dgm:bulletEnabled val="1"/>
        </dgm:presLayoutVars>
      </dgm:prSet>
      <dgm:spPr/>
    </dgm:pt>
    <dgm:pt modelId="{FBD0228C-4BD2-4ED4-9298-9D8CDA61D933}" type="pres">
      <dgm:prSet presAssocID="{5F7E7F5C-CB56-4E41-A4D2-1C38EF3DE0CD}" presName="sibTrans" presStyleLbl="sibTrans2D1" presStyleIdx="3" presStyleCnt="5"/>
      <dgm:spPr/>
    </dgm:pt>
    <dgm:pt modelId="{4BF359C4-8250-4EDB-97D5-DA3037284DFF}" type="pres">
      <dgm:prSet presAssocID="{5F7E7F5C-CB56-4E41-A4D2-1C38EF3DE0CD}" presName="connectorText" presStyleLbl="sibTrans2D1" presStyleIdx="3" presStyleCnt="5"/>
      <dgm:spPr/>
    </dgm:pt>
    <dgm:pt modelId="{079F8675-0247-4748-A580-08CF9E9B92C2}" type="pres">
      <dgm:prSet presAssocID="{6C10F882-A3D5-4C37-A536-3C7F9B100F7C}" presName="node" presStyleLbl="node1" presStyleIdx="4" presStyleCnt="5" custRadScaleRad="138367" custRadScaleInc="3138">
        <dgm:presLayoutVars>
          <dgm:bulletEnabled val="1"/>
        </dgm:presLayoutVars>
      </dgm:prSet>
      <dgm:spPr/>
    </dgm:pt>
    <dgm:pt modelId="{98CE2CBB-05C2-4EF4-BA7F-44ED58CD7A72}" type="pres">
      <dgm:prSet presAssocID="{8C5E1764-AA3B-4B1E-BF6D-F9F75FD9313F}" presName="sibTrans" presStyleLbl="sibTrans2D1" presStyleIdx="4" presStyleCnt="5"/>
      <dgm:spPr/>
    </dgm:pt>
    <dgm:pt modelId="{B1A8BE2F-A0AE-4D58-A095-63B062F5E06D}" type="pres">
      <dgm:prSet presAssocID="{8C5E1764-AA3B-4B1E-BF6D-F9F75FD9313F}" presName="connectorText" presStyleLbl="sibTrans2D1" presStyleIdx="4" presStyleCnt="5"/>
      <dgm:spPr/>
    </dgm:pt>
  </dgm:ptLst>
  <dgm:cxnLst>
    <dgm:cxn modelId="{0FB52922-BE34-435B-AE9A-0DE66D112AC9}" type="presOf" srcId="{CA0DD823-CE17-4BC5-A352-6B1D90608404}" destId="{0584266D-94DE-4770-A997-B9735BD44DCE}" srcOrd="0" destOrd="0" presId="urn:microsoft.com/office/officeart/2005/8/layout/cycle2"/>
    <dgm:cxn modelId="{CBA90C23-72B0-4518-A13C-298535B31CCA}" type="presOf" srcId="{3F2387EE-8322-46A9-A2F8-A10E0563B61C}" destId="{1DD8F7E5-3081-473B-9B76-DD2011A1B282}" srcOrd="0" destOrd="0" presId="urn:microsoft.com/office/officeart/2005/8/layout/cycle2"/>
    <dgm:cxn modelId="{2589272A-1A42-471C-BAF2-8EA9D257BDFD}" type="presOf" srcId="{43B5002C-229A-497F-8B1C-7D99B0D53145}" destId="{A26AA057-9153-401F-BB55-15D79F6CFEF0}" srcOrd="0" destOrd="0" presId="urn:microsoft.com/office/officeart/2005/8/layout/cycle2"/>
    <dgm:cxn modelId="{873C5E2D-D94C-426B-93FF-0755443B1EDD}" type="presOf" srcId="{250E08A4-CD92-4B92-88C6-8C65B3D0C391}" destId="{D2EA4A77-EA2E-4E93-857E-17CB429B6303}" srcOrd="1" destOrd="0" presId="urn:microsoft.com/office/officeart/2005/8/layout/cycle2"/>
    <dgm:cxn modelId="{82807F2D-4FF8-4F6D-A0B4-4862EA232300}" type="presOf" srcId="{93940D63-3F64-42A9-9F01-AC30DBA05031}" destId="{4A8995AF-D76A-4DD6-8BE8-3EB18D270726}" srcOrd="0" destOrd="0" presId="urn:microsoft.com/office/officeart/2005/8/layout/cycle2"/>
    <dgm:cxn modelId="{42BD8B60-9668-4F06-9B6C-79857C756653}" type="presOf" srcId="{6C10F882-A3D5-4C37-A536-3C7F9B100F7C}" destId="{079F8675-0247-4748-A580-08CF9E9B92C2}" srcOrd="0" destOrd="0" presId="urn:microsoft.com/office/officeart/2005/8/layout/cycle2"/>
    <dgm:cxn modelId="{271F7861-6F29-4022-B068-F97816F44F42}" type="presOf" srcId="{5F7E7F5C-CB56-4E41-A4D2-1C38EF3DE0CD}" destId="{4BF359C4-8250-4EDB-97D5-DA3037284DFF}" srcOrd="1" destOrd="0" presId="urn:microsoft.com/office/officeart/2005/8/layout/cycle2"/>
    <dgm:cxn modelId="{99815372-9C50-4CD4-8CB2-18C7218A32E7}" type="presOf" srcId="{5F7E7F5C-CB56-4E41-A4D2-1C38EF3DE0CD}" destId="{FBD0228C-4BD2-4ED4-9298-9D8CDA61D933}" srcOrd="0" destOrd="0" presId="urn:microsoft.com/office/officeart/2005/8/layout/cycle2"/>
    <dgm:cxn modelId="{F93B8E8C-7FE5-45F0-8F13-7E011468EC8B}" type="presOf" srcId="{41E807BE-0D63-46D9-A1AF-81A9EA8FEABD}" destId="{B911DC5B-9456-47E5-8A16-7684B2292029}" srcOrd="0" destOrd="0" presId="urn:microsoft.com/office/officeart/2005/8/layout/cycle2"/>
    <dgm:cxn modelId="{7E3B699E-8137-469D-8683-FB747D5D941D}" srcId="{CA0DD823-CE17-4BC5-A352-6B1D90608404}" destId="{41E807BE-0D63-46D9-A1AF-81A9EA8FEABD}" srcOrd="2" destOrd="0" parTransId="{4C16883B-1CDA-4267-9ED8-AE749676E62E}" sibTransId="{250E08A4-CD92-4B92-88C6-8C65B3D0C391}"/>
    <dgm:cxn modelId="{8915EFA6-447C-4C49-BB60-F00399CC92E6}" type="presOf" srcId="{8C5E1764-AA3B-4B1E-BF6D-F9F75FD9313F}" destId="{B1A8BE2F-A0AE-4D58-A095-63B062F5E06D}" srcOrd="1" destOrd="0" presId="urn:microsoft.com/office/officeart/2005/8/layout/cycle2"/>
    <dgm:cxn modelId="{3A55FAA6-66DC-4350-BE54-5D8E11CCCC78}" srcId="{CA0DD823-CE17-4BC5-A352-6B1D90608404}" destId="{93940D63-3F64-42A9-9F01-AC30DBA05031}" srcOrd="1" destOrd="0" parTransId="{16B63776-8162-41BC-8216-4E7DC0F462F1}" sibTransId="{43B5002C-229A-497F-8B1C-7D99B0D53145}"/>
    <dgm:cxn modelId="{26294DAC-E262-402C-9F62-DEE170930BAD}" type="presOf" srcId="{8C5E1764-AA3B-4B1E-BF6D-F9F75FD9313F}" destId="{98CE2CBB-05C2-4EF4-BA7F-44ED58CD7A72}" srcOrd="0" destOrd="0" presId="urn:microsoft.com/office/officeart/2005/8/layout/cycle2"/>
    <dgm:cxn modelId="{550996AD-5FAE-4F4E-B351-018177874AC8}" srcId="{CA0DD823-CE17-4BC5-A352-6B1D90608404}" destId="{3F2387EE-8322-46A9-A2F8-A10E0563B61C}" srcOrd="0" destOrd="0" parTransId="{82C066ED-AB6C-4FB6-9075-7048BCDFDA52}" sibTransId="{DF2B6317-DD38-4E96-A3EA-059405CC2130}"/>
    <dgm:cxn modelId="{DC741FB2-1C57-4614-92FF-644E3F2658B6}" type="presOf" srcId="{250E08A4-CD92-4B92-88C6-8C65B3D0C391}" destId="{4199D9E4-3CCC-479F-B983-45F2D744C735}" srcOrd="0" destOrd="0" presId="urn:microsoft.com/office/officeart/2005/8/layout/cycle2"/>
    <dgm:cxn modelId="{299297C5-99A9-4689-BEE5-16611A42FB3E}" type="presOf" srcId="{DF2B6317-DD38-4E96-A3EA-059405CC2130}" destId="{7281DCE7-EB11-4AA7-9B12-9CA086DA1374}" srcOrd="0" destOrd="0" presId="urn:microsoft.com/office/officeart/2005/8/layout/cycle2"/>
    <dgm:cxn modelId="{A8309FD0-254E-4677-A0F7-C0C21613A27A}" srcId="{CA0DD823-CE17-4BC5-A352-6B1D90608404}" destId="{6C10F882-A3D5-4C37-A536-3C7F9B100F7C}" srcOrd="4" destOrd="0" parTransId="{0EF24843-9511-48FD-A0EF-1A820337D80C}" sibTransId="{8C5E1764-AA3B-4B1E-BF6D-F9F75FD9313F}"/>
    <dgm:cxn modelId="{A6430BD4-E721-4D6F-88B3-A5CEE0A61D9D}" type="presOf" srcId="{DF2B6317-DD38-4E96-A3EA-059405CC2130}" destId="{564F4414-0A5B-4004-8FB2-BAEC2F685D29}" srcOrd="1" destOrd="0" presId="urn:microsoft.com/office/officeart/2005/8/layout/cycle2"/>
    <dgm:cxn modelId="{C3490CD8-7659-403E-81B8-1934FCFFBB81}" srcId="{CA0DD823-CE17-4BC5-A352-6B1D90608404}" destId="{B3086F7C-840B-4AD4-8091-8F03D75C9C13}" srcOrd="3" destOrd="0" parTransId="{1F186F38-1C6C-4040-91AF-005DFEF57711}" sibTransId="{5F7E7F5C-CB56-4E41-A4D2-1C38EF3DE0CD}"/>
    <dgm:cxn modelId="{B2FC60F2-87E2-49E3-B9F6-F73513D2E29E}" type="presOf" srcId="{43B5002C-229A-497F-8B1C-7D99B0D53145}" destId="{5ADC4BA6-F72E-492C-8EFF-1B0A24662CE3}" srcOrd="1" destOrd="0" presId="urn:microsoft.com/office/officeart/2005/8/layout/cycle2"/>
    <dgm:cxn modelId="{DDA0EBF5-0A81-408C-B475-A16E0C27E3D7}" type="presOf" srcId="{B3086F7C-840B-4AD4-8091-8F03D75C9C13}" destId="{6C8D39FA-581B-498A-A1F3-209E09FEFA9C}" srcOrd="0" destOrd="0" presId="urn:microsoft.com/office/officeart/2005/8/layout/cycle2"/>
    <dgm:cxn modelId="{530FEF8F-DAA1-4D4A-A040-01D4B091E0BB}" type="presParOf" srcId="{0584266D-94DE-4770-A997-B9735BD44DCE}" destId="{1DD8F7E5-3081-473B-9B76-DD2011A1B282}" srcOrd="0" destOrd="0" presId="urn:microsoft.com/office/officeart/2005/8/layout/cycle2"/>
    <dgm:cxn modelId="{AA9995F8-6F47-4253-BA7D-65C2F0896389}" type="presParOf" srcId="{0584266D-94DE-4770-A997-B9735BD44DCE}" destId="{7281DCE7-EB11-4AA7-9B12-9CA086DA1374}" srcOrd="1" destOrd="0" presId="urn:microsoft.com/office/officeart/2005/8/layout/cycle2"/>
    <dgm:cxn modelId="{8677F805-7178-4918-804F-D2644077A20E}" type="presParOf" srcId="{7281DCE7-EB11-4AA7-9B12-9CA086DA1374}" destId="{564F4414-0A5B-4004-8FB2-BAEC2F685D29}" srcOrd="0" destOrd="0" presId="urn:microsoft.com/office/officeart/2005/8/layout/cycle2"/>
    <dgm:cxn modelId="{E41AD34D-E3FA-40E9-8914-C3753192215B}" type="presParOf" srcId="{0584266D-94DE-4770-A997-B9735BD44DCE}" destId="{4A8995AF-D76A-4DD6-8BE8-3EB18D270726}" srcOrd="2" destOrd="0" presId="urn:microsoft.com/office/officeart/2005/8/layout/cycle2"/>
    <dgm:cxn modelId="{BEC836D6-54BD-42C5-A954-EF6E599B96DC}" type="presParOf" srcId="{0584266D-94DE-4770-A997-B9735BD44DCE}" destId="{A26AA057-9153-401F-BB55-15D79F6CFEF0}" srcOrd="3" destOrd="0" presId="urn:microsoft.com/office/officeart/2005/8/layout/cycle2"/>
    <dgm:cxn modelId="{0786E05A-E002-40DD-94A7-5C932D47681C}" type="presParOf" srcId="{A26AA057-9153-401F-BB55-15D79F6CFEF0}" destId="{5ADC4BA6-F72E-492C-8EFF-1B0A24662CE3}" srcOrd="0" destOrd="0" presId="urn:microsoft.com/office/officeart/2005/8/layout/cycle2"/>
    <dgm:cxn modelId="{0BF75BCE-50C4-44DE-9A7B-57129AE6399D}" type="presParOf" srcId="{0584266D-94DE-4770-A997-B9735BD44DCE}" destId="{B911DC5B-9456-47E5-8A16-7684B2292029}" srcOrd="4" destOrd="0" presId="urn:microsoft.com/office/officeart/2005/8/layout/cycle2"/>
    <dgm:cxn modelId="{A9317F5A-FA65-438F-BC5A-89749D393806}" type="presParOf" srcId="{0584266D-94DE-4770-A997-B9735BD44DCE}" destId="{4199D9E4-3CCC-479F-B983-45F2D744C735}" srcOrd="5" destOrd="0" presId="urn:microsoft.com/office/officeart/2005/8/layout/cycle2"/>
    <dgm:cxn modelId="{67130D41-4B60-4463-B3DC-1BB7D282A51F}" type="presParOf" srcId="{4199D9E4-3CCC-479F-B983-45F2D744C735}" destId="{D2EA4A77-EA2E-4E93-857E-17CB429B6303}" srcOrd="0" destOrd="0" presId="urn:microsoft.com/office/officeart/2005/8/layout/cycle2"/>
    <dgm:cxn modelId="{D4ABFF55-8BDE-470A-A135-EF905CA8C64A}" type="presParOf" srcId="{0584266D-94DE-4770-A997-B9735BD44DCE}" destId="{6C8D39FA-581B-498A-A1F3-209E09FEFA9C}" srcOrd="6" destOrd="0" presId="urn:microsoft.com/office/officeart/2005/8/layout/cycle2"/>
    <dgm:cxn modelId="{5110DE35-E866-42DE-8613-9E96FD836D2D}" type="presParOf" srcId="{0584266D-94DE-4770-A997-B9735BD44DCE}" destId="{FBD0228C-4BD2-4ED4-9298-9D8CDA61D933}" srcOrd="7" destOrd="0" presId="urn:microsoft.com/office/officeart/2005/8/layout/cycle2"/>
    <dgm:cxn modelId="{0D478E84-1024-4332-8990-F5F8DCC17A65}" type="presParOf" srcId="{FBD0228C-4BD2-4ED4-9298-9D8CDA61D933}" destId="{4BF359C4-8250-4EDB-97D5-DA3037284DFF}" srcOrd="0" destOrd="0" presId="urn:microsoft.com/office/officeart/2005/8/layout/cycle2"/>
    <dgm:cxn modelId="{BE14635A-73BF-4C85-B243-3C53211439B6}" type="presParOf" srcId="{0584266D-94DE-4770-A997-B9735BD44DCE}" destId="{079F8675-0247-4748-A580-08CF9E9B92C2}" srcOrd="8" destOrd="0" presId="urn:microsoft.com/office/officeart/2005/8/layout/cycle2"/>
    <dgm:cxn modelId="{7BE9AE79-9883-43DF-95C2-A282CFB8BE9B}" type="presParOf" srcId="{0584266D-94DE-4770-A997-B9735BD44DCE}" destId="{98CE2CBB-05C2-4EF4-BA7F-44ED58CD7A72}" srcOrd="9" destOrd="0" presId="urn:microsoft.com/office/officeart/2005/8/layout/cycle2"/>
    <dgm:cxn modelId="{0C11F836-F6AD-4090-8338-119C596B9CCE}" type="presParOf" srcId="{98CE2CBB-05C2-4EF4-BA7F-44ED58CD7A72}" destId="{B1A8BE2F-A0AE-4D58-A095-63B062F5E06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D0BA41-E74E-4CBC-8A09-C080696B6350}" type="doc">
      <dgm:prSet loTypeId="urn:microsoft.com/office/officeart/2005/8/layout/pyramid3" loCatId="pyramid" qsTypeId="urn:microsoft.com/office/officeart/2005/8/quickstyle/simple3" qsCatId="simple" csTypeId="urn:microsoft.com/office/officeart/2005/8/colors/colorful5" csCatId="colorful" phldr="1"/>
      <dgm:spPr/>
    </dgm:pt>
    <dgm:pt modelId="{87CA836E-FD2B-4273-899F-8D366BBB6B44}">
      <dgm:prSet phldrT="[Text]"/>
      <dgm:spPr/>
      <dgm:t>
        <a:bodyPr/>
        <a:lstStyle/>
        <a:p>
          <a:r>
            <a:rPr lang="en-US" b="1" u="sng" dirty="0"/>
            <a:t>Potential Grants</a:t>
          </a:r>
        </a:p>
        <a:p>
          <a:r>
            <a:rPr lang="en-US" dirty="0"/>
            <a:t>27 Grants, $5.9 million</a:t>
          </a:r>
        </a:p>
      </dgm:t>
    </dgm:pt>
    <dgm:pt modelId="{5AB42195-8675-4073-B050-F4FFE2AA06CB}" type="parTrans" cxnId="{B724CDFC-D4D7-4B37-97D1-7B3864453ECB}">
      <dgm:prSet/>
      <dgm:spPr/>
      <dgm:t>
        <a:bodyPr/>
        <a:lstStyle/>
        <a:p>
          <a:endParaRPr lang="en-US"/>
        </a:p>
      </dgm:t>
    </dgm:pt>
    <dgm:pt modelId="{FA4215F2-A43E-486D-B01E-1EACD5DE7DA3}" type="sibTrans" cxnId="{B724CDFC-D4D7-4B37-97D1-7B3864453ECB}">
      <dgm:prSet/>
      <dgm:spPr/>
      <dgm:t>
        <a:bodyPr/>
        <a:lstStyle/>
        <a:p>
          <a:endParaRPr lang="en-US"/>
        </a:p>
      </dgm:t>
    </dgm:pt>
    <dgm:pt modelId="{8D64A4EE-8057-424D-9274-33842FDC88D2}">
      <dgm:prSet phldrT="[Text]"/>
      <dgm:spPr/>
      <dgm:t>
        <a:bodyPr/>
        <a:lstStyle/>
        <a:p>
          <a:pPr>
            <a:spcAft>
              <a:spcPct val="35000"/>
            </a:spcAft>
          </a:pPr>
          <a:r>
            <a:rPr lang="en-US" b="1" u="sng" dirty="0"/>
            <a:t>Qualified Grants</a:t>
          </a:r>
        </a:p>
        <a:p>
          <a:pPr>
            <a:spcAft>
              <a:spcPts val="0"/>
            </a:spcAft>
          </a:pPr>
          <a:r>
            <a:rPr lang="en-US" b="0" u="none" dirty="0"/>
            <a:t>20 Grants, </a:t>
          </a:r>
        </a:p>
        <a:p>
          <a:pPr>
            <a:spcAft>
              <a:spcPts val="0"/>
            </a:spcAft>
          </a:pPr>
          <a:r>
            <a:rPr lang="en-US" b="0" u="none" dirty="0"/>
            <a:t>$4 million </a:t>
          </a:r>
        </a:p>
      </dgm:t>
    </dgm:pt>
    <dgm:pt modelId="{5798CD66-11BE-4E6E-9091-E6FC292BE474}" type="parTrans" cxnId="{E40F97EE-6A65-412E-92A6-793ED6A4B850}">
      <dgm:prSet/>
      <dgm:spPr/>
      <dgm:t>
        <a:bodyPr/>
        <a:lstStyle/>
        <a:p>
          <a:endParaRPr lang="en-US"/>
        </a:p>
      </dgm:t>
    </dgm:pt>
    <dgm:pt modelId="{45B2A2D6-49E8-4D52-8160-A7CC9B629DAF}" type="sibTrans" cxnId="{E40F97EE-6A65-412E-92A6-793ED6A4B850}">
      <dgm:prSet/>
      <dgm:spPr/>
      <dgm:t>
        <a:bodyPr/>
        <a:lstStyle/>
        <a:p>
          <a:endParaRPr lang="en-US"/>
        </a:p>
      </dgm:t>
    </dgm:pt>
    <dgm:pt modelId="{B1ED7174-534D-47F0-AC3F-4A87480AC293}">
      <dgm:prSet phldrT="[Text]"/>
      <dgm:spPr/>
      <dgm:t>
        <a:bodyPr/>
        <a:lstStyle/>
        <a:p>
          <a:pPr>
            <a:spcAft>
              <a:spcPct val="35000"/>
            </a:spcAft>
          </a:pPr>
          <a:r>
            <a:rPr lang="en-US" b="1" dirty="0"/>
            <a:t>Grant/Project Match</a:t>
          </a:r>
        </a:p>
        <a:p>
          <a:pPr>
            <a:spcAft>
              <a:spcPts val="0"/>
            </a:spcAft>
          </a:pPr>
          <a:r>
            <a:rPr lang="en-US" b="0" dirty="0">
              <a:highlight>
                <a:srgbClr val="FFFF00"/>
              </a:highlight>
            </a:rPr>
            <a:t>8 Grants, </a:t>
          </a:r>
        </a:p>
        <a:p>
          <a:pPr>
            <a:spcAft>
              <a:spcPts val="0"/>
            </a:spcAft>
          </a:pPr>
          <a:r>
            <a:rPr lang="en-US" b="0" dirty="0">
              <a:highlight>
                <a:srgbClr val="FFFF00"/>
              </a:highlight>
            </a:rPr>
            <a:t>$1.6 million</a:t>
          </a:r>
        </a:p>
      </dgm:t>
    </dgm:pt>
    <dgm:pt modelId="{BE0A08AE-A8DC-4E12-B5F3-64778B0A911D}" type="parTrans" cxnId="{B1F1A873-0E65-4C9D-88BE-4093B811826E}">
      <dgm:prSet/>
      <dgm:spPr/>
      <dgm:t>
        <a:bodyPr/>
        <a:lstStyle/>
        <a:p>
          <a:endParaRPr lang="en-US"/>
        </a:p>
      </dgm:t>
    </dgm:pt>
    <dgm:pt modelId="{38CCC7DC-8E19-40B0-8D26-D539940C959D}" type="sibTrans" cxnId="{B1F1A873-0E65-4C9D-88BE-4093B811826E}">
      <dgm:prSet/>
      <dgm:spPr/>
      <dgm:t>
        <a:bodyPr/>
        <a:lstStyle/>
        <a:p>
          <a:endParaRPr lang="en-US"/>
        </a:p>
      </dgm:t>
    </dgm:pt>
    <dgm:pt modelId="{380CDC75-289A-4EF2-97F6-2214EA27EA33}" type="pres">
      <dgm:prSet presAssocID="{2BD0BA41-E74E-4CBC-8A09-C080696B6350}" presName="Name0" presStyleCnt="0">
        <dgm:presLayoutVars>
          <dgm:dir/>
          <dgm:animLvl val="lvl"/>
          <dgm:resizeHandles val="exact"/>
        </dgm:presLayoutVars>
      </dgm:prSet>
      <dgm:spPr/>
    </dgm:pt>
    <dgm:pt modelId="{4A00D01A-8C9E-439F-906C-5C9C76842271}" type="pres">
      <dgm:prSet presAssocID="{87CA836E-FD2B-4273-899F-8D366BBB6B44}" presName="Name8" presStyleCnt="0"/>
      <dgm:spPr/>
    </dgm:pt>
    <dgm:pt modelId="{430C5A54-9E87-4718-B6D0-4661040146D9}" type="pres">
      <dgm:prSet presAssocID="{87CA836E-FD2B-4273-899F-8D366BBB6B44}" presName="level" presStyleLbl="node1" presStyleIdx="0" presStyleCnt="3">
        <dgm:presLayoutVars>
          <dgm:chMax val="1"/>
          <dgm:bulletEnabled val="1"/>
        </dgm:presLayoutVars>
      </dgm:prSet>
      <dgm:spPr/>
    </dgm:pt>
    <dgm:pt modelId="{ACD23C37-29A0-4F65-8B4E-D7F52D6D6DD7}" type="pres">
      <dgm:prSet presAssocID="{87CA836E-FD2B-4273-899F-8D366BBB6B44}" presName="levelTx" presStyleLbl="revTx" presStyleIdx="0" presStyleCnt="0">
        <dgm:presLayoutVars>
          <dgm:chMax val="1"/>
          <dgm:bulletEnabled val="1"/>
        </dgm:presLayoutVars>
      </dgm:prSet>
      <dgm:spPr/>
    </dgm:pt>
    <dgm:pt modelId="{A4FAA3F0-F1C3-45D8-8F90-6323665012D7}" type="pres">
      <dgm:prSet presAssocID="{8D64A4EE-8057-424D-9274-33842FDC88D2}" presName="Name8" presStyleCnt="0"/>
      <dgm:spPr/>
    </dgm:pt>
    <dgm:pt modelId="{80ADAEB5-FE2A-4D2E-9CAF-418655C76146}" type="pres">
      <dgm:prSet presAssocID="{8D64A4EE-8057-424D-9274-33842FDC88D2}" presName="level" presStyleLbl="node1" presStyleIdx="1" presStyleCnt="3">
        <dgm:presLayoutVars>
          <dgm:chMax val="1"/>
          <dgm:bulletEnabled val="1"/>
        </dgm:presLayoutVars>
      </dgm:prSet>
      <dgm:spPr/>
    </dgm:pt>
    <dgm:pt modelId="{83E95610-6197-49D3-A535-94C2F93462CD}" type="pres">
      <dgm:prSet presAssocID="{8D64A4EE-8057-424D-9274-33842FDC88D2}" presName="levelTx" presStyleLbl="revTx" presStyleIdx="0" presStyleCnt="0">
        <dgm:presLayoutVars>
          <dgm:chMax val="1"/>
          <dgm:bulletEnabled val="1"/>
        </dgm:presLayoutVars>
      </dgm:prSet>
      <dgm:spPr/>
    </dgm:pt>
    <dgm:pt modelId="{5772089A-554B-4DDE-9AE5-7A334BA52CCD}" type="pres">
      <dgm:prSet presAssocID="{B1ED7174-534D-47F0-AC3F-4A87480AC293}" presName="Name8" presStyleCnt="0"/>
      <dgm:spPr/>
    </dgm:pt>
    <dgm:pt modelId="{902CD438-F68F-4F7F-942A-3BA82B2BAE71}" type="pres">
      <dgm:prSet presAssocID="{B1ED7174-534D-47F0-AC3F-4A87480AC293}" presName="level" presStyleLbl="node1" presStyleIdx="2" presStyleCnt="3">
        <dgm:presLayoutVars>
          <dgm:chMax val="1"/>
          <dgm:bulletEnabled val="1"/>
        </dgm:presLayoutVars>
      </dgm:prSet>
      <dgm:spPr/>
    </dgm:pt>
    <dgm:pt modelId="{FDEB4755-3C49-4364-90D6-EE844B7379F8}" type="pres">
      <dgm:prSet presAssocID="{B1ED7174-534D-47F0-AC3F-4A87480AC293}" presName="levelTx" presStyleLbl="revTx" presStyleIdx="0" presStyleCnt="0">
        <dgm:presLayoutVars>
          <dgm:chMax val="1"/>
          <dgm:bulletEnabled val="1"/>
        </dgm:presLayoutVars>
      </dgm:prSet>
      <dgm:spPr/>
    </dgm:pt>
  </dgm:ptLst>
  <dgm:cxnLst>
    <dgm:cxn modelId="{5AF35110-660A-45D5-AF43-B1B8618F5E23}" type="presOf" srcId="{B1ED7174-534D-47F0-AC3F-4A87480AC293}" destId="{FDEB4755-3C49-4364-90D6-EE844B7379F8}" srcOrd="1" destOrd="0" presId="urn:microsoft.com/office/officeart/2005/8/layout/pyramid3"/>
    <dgm:cxn modelId="{F82F5E13-EE94-4364-ABED-7884AE009F0E}" type="presOf" srcId="{2BD0BA41-E74E-4CBC-8A09-C080696B6350}" destId="{380CDC75-289A-4EF2-97F6-2214EA27EA33}" srcOrd="0" destOrd="0" presId="urn:microsoft.com/office/officeart/2005/8/layout/pyramid3"/>
    <dgm:cxn modelId="{CF22594E-FE56-4D02-B2B5-34ECAF636A81}" type="presOf" srcId="{87CA836E-FD2B-4273-899F-8D366BBB6B44}" destId="{430C5A54-9E87-4718-B6D0-4661040146D9}" srcOrd="0" destOrd="0" presId="urn:microsoft.com/office/officeart/2005/8/layout/pyramid3"/>
    <dgm:cxn modelId="{B1F1A873-0E65-4C9D-88BE-4093B811826E}" srcId="{2BD0BA41-E74E-4CBC-8A09-C080696B6350}" destId="{B1ED7174-534D-47F0-AC3F-4A87480AC293}" srcOrd="2" destOrd="0" parTransId="{BE0A08AE-A8DC-4E12-B5F3-64778B0A911D}" sibTransId="{38CCC7DC-8E19-40B0-8D26-D539940C959D}"/>
    <dgm:cxn modelId="{5F8049CA-A1EA-444D-B106-1478A869F55D}" type="presOf" srcId="{87CA836E-FD2B-4273-899F-8D366BBB6B44}" destId="{ACD23C37-29A0-4F65-8B4E-D7F52D6D6DD7}" srcOrd="1" destOrd="0" presId="urn:microsoft.com/office/officeart/2005/8/layout/pyramid3"/>
    <dgm:cxn modelId="{C33C7BD0-0B2E-46C3-AE7E-2774B700469D}" type="presOf" srcId="{8D64A4EE-8057-424D-9274-33842FDC88D2}" destId="{80ADAEB5-FE2A-4D2E-9CAF-418655C76146}" srcOrd="0" destOrd="0" presId="urn:microsoft.com/office/officeart/2005/8/layout/pyramid3"/>
    <dgm:cxn modelId="{6C480EEB-1288-4805-8376-03CCA07D942C}" type="presOf" srcId="{B1ED7174-534D-47F0-AC3F-4A87480AC293}" destId="{902CD438-F68F-4F7F-942A-3BA82B2BAE71}" srcOrd="0" destOrd="0" presId="urn:microsoft.com/office/officeart/2005/8/layout/pyramid3"/>
    <dgm:cxn modelId="{F43A8AEC-DBB4-4D30-AF84-BBCD192B2265}" type="presOf" srcId="{8D64A4EE-8057-424D-9274-33842FDC88D2}" destId="{83E95610-6197-49D3-A535-94C2F93462CD}" srcOrd="1" destOrd="0" presId="urn:microsoft.com/office/officeart/2005/8/layout/pyramid3"/>
    <dgm:cxn modelId="{E40F97EE-6A65-412E-92A6-793ED6A4B850}" srcId="{2BD0BA41-E74E-4CBC-8A09-C080696B6350}" destId="{8D64A4EE-8057-424D-9274-33842FDC88D2}" srcOrd="1" destOrd="0" parTransId="{5798CD66-11BE-4E6E-9091-E6FC292BE474}" sibTransId="{45B2A2D6-49E8-4D52-8160-A7CC9B629DAF}"/>
    <dgm:cxn modelId="{B724CDFC-D4D7-4B37-97D1-7B3864453ECB}" srcId="{2BD0BA41-E74E-4CBC-8A09-C080696B6350}" destId="{87CA836E-FD2B-4273-899F-8D366BBB6B44}" srcOrd="0" destOrd="0" parTransId="{5AB42195-8675-4073-B050-F4FFE2AA06CB}" sibTransId="{FA4215F2-A43E-486D-B01E-1EACD5DE7DA3}"/>
    <dgm:cxn modelId="{8C95330A-890E-4F42-A146-9996A1C7C6A0}" type="presParOf" srcId="{380CDC75-289A-4EF2-97F6-2214EA27EA33}" destId="{4A00D01A-8C9E-439F-906C-5C9C76842271}" srcOrd="0" destOrd="0" presId="urn:microsoft.com/office/officeart/2005/8/layout/pyramid3"/>
    <dgm:cxn modelId="{C6DBD401-0157-44FD-AE8F-EEA1B38B0713}" type="presParOf" srcId="{4A00D01A-8C9E-439F-906C-5C9C76842271}" destId="{430C5A54-9E87-4718-B6D0-4661040146D9}" srcOrd="0" destOrd="0" presId="urn:microsoft.com/office/officeart/2005/8/layout/pyramid3"/>
    <dgm:cxn modelId="{BA4AE7C2-A12D-44D9-B3AC-14A0DCBE4094}" type="presParOf" srcId="{4A00D01A-8C9E-439F-906C-5C9C76842271}" destId="{ACD23C37-29A0-4F65-8B4E-D7F52D6D6DD7}" srcOrd="1" destOrd="0" presId="urn:microsoft.com/office/officeart/2005/8/layout/pyramid3"/>
    <dgm:cxn modelId="{CA8C20FF-B230-4336-AD85-8F2C8ED712BD}" type="presParOf" srcId="{380CDC75-289A-4EF2-97F6-2214EA27EA33}" destId="{A4FAA3F0-F1C3-45D8-8F90-6323665012D7}" srcOrd="1" destOrd="0" presId="urn:microsoft.com/office/officeart/2005/8/layout/pyramid3"/>
    <dgm:cxn modelId="{2D445DF2-6706-4E0C-BBD6-51A62FA98199}" type="presParOf" srcId="{A4FAA3F0-F1C3-45D8-8F90-6323665012D7}" destId="{80ADAEB5-FE2A-4D2E-9CAF-418655C76146}" srcOrd="0" destOrd="0" presId="urn:microsoft.com/office/officeart/2005/8/layout/pyramid3"/>
    <dgm:cxn modelId="{E8A2C3A7-AD9F-4B64-9EA4-DAB936A920B3}" type="presParOf" srcId="{A4FAA3F0-F1C3-45D8-8F90-6323665012D7}" destId="{83E95610-6197-49D3-A535-94C2F93462CD}" srcOrd="1" destOrd="0" presId="urn:microsoft.com/office/officeart/2005/8/layout/pyramid3"/>
    <dgm:cxn modelId="{F51A4A06-F206-4A62-BFFC-23940ED5BD1A}" type="presParOf" srcId="{380CDC75-289A-4EF2-97F6-2214EA27EA33}" destId="{5772089A-554B-4DDE-9AE5-7A334BA52CCD}" srcOrd="2" destOrd="0" presId="urn:microsoft.com/office/officeart/2005/8/layout/pyramid3"/>
    <dgm:cxn modelId="{6D8B8B0A-08BA-44C0-8769-F60DE9412665}" type="presParOf" srcId="{5772089A-554B-4DDE-9AE5-7A334BA52CCD}" destId="{902CD438-F68F-4F7F-942A-3BA82B2BAE71}" srcOrd="0" destOrd="0" presId="urn:microsoft.com/office/officeart/2005/8/layout/pyramid3"/>
    <dgm:cxn modelId="{B622A65E-838D-4403-9DEF-DA85EED31FE3}" type="presParOf" srcId="{5772089A-554B-4DDE-9AE5-7A334BA52CCD}" destId="{FDEB4755-3C49-4364-90D6-EE844B7379F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DD823-CE17-4BC5-A352-6B1D906084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F2387EE-8322-46A9-A2F8-A10E0563B61C}">
      <dgm:prSet phldrT="[Text]"/>
      <dgm:spPr/>
      <dgm:t>
        <a:bodyPr/>
        <a:lstStyle/>
        <a:p>
          <a:endParaRPr lang="en-US" dirty="0"/>
        </a:p>
        <a:p>
          <a:endParaRPr lang="en-US" dirty="0"/>
        </a:p>
        <a:p>
          <a:r>
            <a:rPr lang="en-US" dirty="0"/>
            <a:t>Population</a:t>
          </a:r>
        </a:p>
      </dgm:t>
    </dgm:pt>
    <dgm:pt modelId="{82C066ED-AB6C-4FB6-9075-7048BCDFDA52}" type="parTrans" cxnId="{550996AD-5FAE-4F4E-B351-018177874AC8}">
      <dgm:prSet/>
      <dgm:spPr/>
      <dgm:t>
        <a:bodyPr/>
        <a:lstStyle/>
        <a:p>
          <a:endParaRPr lang="en-US"/>
        </a:p>
      </dgm:t>
    </dgm:pt>
    <dgm:pt modelId="{DF2B6317-DD38-4E96-A3EA-059405CC2130}" type="sibTrans" cxnId="{550996AD-5FAE-4F4E-B351-018177874AC8}">
      <dgm:prSet/>
      <dgm:spPr/>
      <dgm:t>
        <a:bodyPr/>
        <a:lstStyle/>
        <a:p>
          <a:endParaRPr lang="en-US"/>
        </a:p>
      </dgm:t>
    </dgm:pt>
    <dgm:pt modelId="{93940D63-3F64-42A9-9F01-AC30DBA05031}">
      <dgm:prSet phldrT="[Text]"/>
      <dgm:spPr/>
      <dgm:t>
        <a:bodyPr/>
        <a:lstStyle/>
        <a:p>
          <a:endParaRPr lang="en-US" dirty="0"/>
        </a:p>
        <a:p>
          <a:endParaRPr lang="en-US" dirty="0"/>
        </a:p>
        <a:p>
          <a:r>
            <a:rPr lang="en-US" dirty="0"/>
            <a:t>Property Values</a:t>
          </a:r>
        </a:p>
      </dgm:t>
    </dgm:pt>
    <dgm:pt modelId="{16B63776-8162-41BC-8216-4E7DC0F462F1}" type="parTrans" cxnId="{3A55FAA6-66DC-4350-BE54-5D8E11CCCC78}">
      <dgm:prSet/>
      <dgm:spPr/>
      <dgm:t>
        <a:bodyPr/>
        <a:lstStyle/>
        <a:p>
          <a:endParaRPr lang="en-US"/>
        </a:p>
      </dgm:t>
    </dgm:pt>
    <dgm:pt modelId="{43B5002C-229A-497F-8B1C-7D99B0D53145}" type="sibTrans" cxnId="{3A55FAA6-66DC-4350-BE54-5D8E11CCCC78}">
      <dgm:prSet/>
      <dgm:spPr/>
      <dgm:t>
        <a:bodyPr/>
        <a:lstStyle/>
        <a:p>
          <a:endParaRPr lang="en-US"/>
        </a:p>
      </dgm:t>
    </dgm:pt>
    <dgm:pt modelId="{41E807BE-0D63-46D9-A1AF-81A9EA8FEABD}">
      <dgm:prSet phldrT="[Text]"/>
      <dgm:spPr/>
      <dgm:t>
        <a:bodyPr/>
        <a:lstStyle/>
        <a:p>
          <a:endParaRPr lang="en-US" dirty="0"/>
        </a:p>
        <a:p>
          <a:endParaRPr lang="en-US" dirty="0"/>
        </a:p>
        <a:p>
          <a:r>
            <a:rPr lang="en-US" dirty="0"/>
            <a:t>Tax Revenue</a:t>
          </a:r>
        </a:p>
      </dgm:t>
    </dgm:pt>
    <dgm:pt modelId="{4C16883B-1CDA-4267-9ED8-AE749676E62E}" type="parTrans" cxnId="{7E3B699E-8137-469D-8683-FB747D5D941D}">
      <dgm:prSet/>
      <dgm:spPr/>
      <dgm:t>
        <a:bodyPr/>
        <a:lstStyle/>
        <a:p>
          <a:endParaRPr lang="en-US"/>
        </a:p>
      </dgm:t>
    </dgm:pt>
    <dgm:pt modelId="{250E08A4-CD92-4B92-88C6-8C65B3D0C391}" type="sibTrans" cxnId="{7E3B699E-8137-469D-8683-FB747D5D941D}">
      <dgm:prSet/>
      <dgm:spPr/>
      <dgm:t>
        <a:bodyPr/>
        <a:lstStyle/>
        <a:p>
          <a:endParaRPr lang="en-US"/>
        </a:p>
      </dgm:t>
    </dgm:pt>
    <dgm:pt modelId="{6C10F882-A3D5-4C37-A536-3C7F9B100F7C}">
      <dgm:prSet phldrT="[Text]"/>
      <dgm:spPr/>
      <dgm:t>
        <a:bodyPr/>
        <a:lstStyle/>
        <a:p>
          <a:endParaRPr lang="en-US" dirty="0"/>
        </a:p>
        <a:p>
          <a:endParaRPr lang="en-US" dirty="0"/>
        </a:p>
        <a:p>
          <a:r>
            <a:rPr lang="en-US" dirty="0"/>
            <a:t>Best-in-Class City Services</a:t>
          </a:r>
        </a:p>
      </dgm:t>
    </dgm:pt>
    <dgm:pt modelId="{0EF24843-9511-48FD-A0EF-1A820337D80C}" type="parTrans" cxnId="{A8309FD0-254E-4677-A0F7-C0C21613A27A}">
      <dgm:prSet/>
      <dgm:spPr/>
      <dgm:t>
        <a:bodyPr/>
        <a:lstStyle/>
        <a:p>
          <a:endParaRPr lang="en-US"/>
        </a:p>
      </dgm:t>
    </dgm:pt>
    <dgm:pt modelId="{8C5E1764-AA3B-4B1E-BF6D-F9F75FD9313F}" type="sibTrans" cxnId="{A8309FD0-254E-4677-A0F7-C0C21613A27A}">
      <dgm:prSet/>
      <dgm:spPr/>
      <dgm:t>
        <a:bodyPr/>
        <a:lstStyle/>
        <a:p>
          <a:endParaRPr lang="en-US"/>
        </a:p>
      </dgm:t>
    </dgm:pt>
    <dgm:pt modelId="{0584266D-94DE-4770-A997-B9735BD44DCE}" type="pres">
      <dgm:prSet presAssocID="{CA0DD823-CE17-4BC5-A352-6B1D90608404}" presName="cycle" presStyleCnt="0">
        <dgm:presLayoutVars>
          <dgm:dir/>
          <dgm:resizeHandles val="exact"/>
        </dgm:presLayoutVars>
      </dgm:prSet>
      <dgm:spPr/>
    </dgm:pt>
    <dgm:pt modelId="{1DD8F7E5-3081-473B-9B76-DD2011A1B282}" type="pres">
      <dgm:prSet presAssocID="{3F2387EE-8322-46A9-A2F8-A10E0563B61C}" presName="node" presStyleLbl="node1" presStyleIdx="0" presStyleCnt="4">
        <dgm:presLayoutVars>
          <dgm:bulletEnabled val="1"/>
        </dgm:presLayoutVars>
      </dgm:prSet>
      <dgm:spPr/>
    </dgm:pt>
    <dgm:pt modelId="{7281DCE7-EB11-4AA7-9B12-9CA086DA1374}" type="pres">
      <dgm:prSet presAssocID="{DF2B6317-DD38-4E96-A3EA-059405CC2130}" presName="sibTrans" presStyleLbl="sibTrans2D1" presStyleIdx="0" presStyleCnt="4"/>
      <dgm:spPr/>
    </dgm:pt>
    <dgm:pt modelId="{564F4414-0A5B-4004-8FB2-BAEC2F685D29}" type="pres">
      <dgm:prSet presAssocID="{DF2B6317-DD38-4E96-A3EA-059405CC2130}" presName="connectorText" presStyleLbl="sibTrans2D1" presStyleIdx="0" presStyleCnt="4"/>
      <dgm:spPr/>
    </dgm:pt>
    <dgm:pt modelId="{4A8995AF-D76A-4DD6-8BE8-3EB18D270726}" type="pres">
      <dgm:prSet presAssocID="{93940D63-3F64-42A9-9F01-AC30DBA05031}" presName="node" presStyleLbl="node1" presStyleIdx="1" presStyleCnt="4" custRadScaleRad="131102" custRadScaleInc="-159">
        <dgm:presLayoutVars>
          <dgm:bulletEnabled val="1"/>
        </dgm:presLayoutVars>
      </dgm:prSet>
      <dgm:spPr/>
    </dgm:pt>
    <dgm:pt modelId="{A26AA057-9153-401F-BB55-15D79F6CFEF0}" type="pres">
      <dgm:prSet presAssocID="{43B5002C-229A-497F-8B1C-7D99B0D53145}" presName="sibTrans" presStyleLbl="sibTrans2D1" presStyleIdx="1" presStyleCnt="4"/>
      <dgm:spPr/>
    </dgm:pt>
    <dgm:pt modelId="{5ADC4BA6-F72E-492C-8EFF-1B0A24662CE3}" type="pres">
      <dgm:prSet presAssocID="{43B5002C-229A-497F-8B1C-7D99B0D53145}" presName="connectorText" presStyleLbl="sibTrans2D1" presStyleIdx="1" presStyleCnt="4"/>
      <dgm:spPr/>
    </dgm:pt>
    <dgm:pt modelId="{B911DC5B-9456-47E5-8A16-7684B2292029}" type="pres">
      <dgm:prSet presAssocID="{41E807BE-0D63-46D9-A1AF-81A9EA8FEABD}" presName="node" presStyleLbl="node1" presStyleIdx="2" presStyleCnt="4">
        <dgm:presLayoutVars>
          <dgm:bulletEnabled val="1"/>
        </dgm:presLayoutVars>
      </dgm:prSet>
      <dgm:spPr/>
    </dgm:pt>
    <dgm:pt modelId="{4199D9E4-3CCC-479F-B983-45F2D744C735}" type="pres">
      <dgm:prSet presAssocID="{250E08A4-CD92-4B92-88C6-8C65B3D0C391}" presName="sibTrans" presStyleLbl="sibTrans2D1" presStyleIdx="2" presStyleCnt="4"/>
      <dgm:spPr/>
    </dgm:pt>
    <dgm:pt modelId="{D2EA4A77-EA2E-4E93-857E-17CB429B6303}" type="pres">
      <dgm:prSet presAssocID="{250E08A4-CD92-4B92-88C6-8C65B3D0C391}" presName="connectorText" presStyleLbl="sibTrans2D1" presStyleIdx="2" presStyleCnt="4"/>
      <dgm:spPr/>
    </dgm:pt>
    <dgm:pt modelId="{079F8675-0247-4748-A580-08CF9E9B92C2}" type="pres">
      <dgm:prSet presAssocID="{6C10F882-A3D5-4C37-A536-3C7F9B100F7C}" presName="node" presStyleLbl="node1" presStyleIdx="3" presStyleCnt="4" custRadScaleRad="138367" custRadScaleInc="3138">
        <dgm:presLayoutVars>
          <dgm:bulletEnabled val="1"/>
        </dgm:presLayoutVars>
      </dgm:prSet>
      <dgm:spPr/>
    </dgm:pt>
    <dgm:pt modelId="{98CE2CBB-05C2-4EF4-BA7F-44ED58CD7A72}" type="pres">
      <dgm:prSet presAssocID="{8C5E1764-AA3B-4B1E-BF6D-F9F75FD9313F}" presName="sibTrans" presStyleLbl="sibTrans2D1" presStyleIdx="3" presStyleCnt="4"/>
      <dgm:spPr/>
    </dgm:pt>
    <dgm:pt modelId="{B1A8BE2F-A0AE-4D58-A095-63B062F5E06D}" type="pres">
      <dgm:prSet presAssocID="{8C5E1764-AA3B-4B1E-BF6D-F9F75FD9313F}" presName="connectorText" presStyleLbl="sibTrans2D1" presStyleIdx="3" presStyleCnt="4"/>
      <dgm:spPr/>
    </dgm:pt>
  </dgm:ptLst>
  <dgm:cxnLst>
    <dgm:cxn modelId="{0FB52922-BE34-435B-AE9A-0DE66D112AC9}" type="presOf" srcId="{CA0DD823-CE17-4BC5-A352-6B1D90608404}" destId="{0584266D-94DE-4770-A997-B9735BD44DCE}" srcOrd="0" destOrd="0" presId="urn:microsoft.com/office/officeart/2005/8/layout/cycle2"/>
    <dgm:cxn modelId="{CBA90C23-72B0-4518-A13C-298535B31CCA}" type="presOf" srcId="{3F2387EE-8322-46A9-A2F8-A10E0563B61C}" destId="{1DD8F7E5-3081-473B-9B76-DD2011A1B282}" srcOrd="0" destOrd="0" presId="urn:microsoft.com/office/officeart/2005/8/layout/cycle2"/>
    <dgm:cxn modelId="{2589272A-1A42-471C-BAF2-8EA9D257BDFD}" type="presOf" srcId="{43B5002C-229A-497F-8B1C-7D99B0D53145}" destId="{A26AA057-9153-401F-BB55-15D79F6CFEF0}" srcOrd="0" destOrd="0" presId="urn:microsoft.com/office/officeart/2005/8/layout/cycle2"/>
    <dgm:cxn modelId="{873C5E2D-D94C-426B-93FF-0755443B1EDD}" type="presOf" srcId="{250E08A4-CD92-4B92-88C6-8C65B3D0C391}" destId="{D2EA4A77-EA2E-4E93-857E-17CB429B6303}" srcOrd="1" destOrd="0" presId="urn:microsoft.com/office/officeart/2005/8/layout/cycle2"/>
    <dgm:cxn modelId="{82807F2D-4FF8-4F6D-A0B4-4862EA232300}" type="presOf" srcId="{93940D63-3F64-42A9-9F01-AC30DBA05031}" destId="{4A8995AF-D76A-4DD6-8BE8-3EB18D270726}" srcOrd="0" destOrd="0" presId="urn:microsoft.com/office/officeart/2005/8/layout/cycle2"/>
    <dgm:cxn modelId="{42BD8B60-9668-4F06-9B6C-79857C756653}" type="presOf" srcId="{6C10F882-A3D5-4C37-A536-3C7F9B100F7C}" destId="{079F8675-0247-4748-A580-08CF9E9B92C2}" srcOrd="0" destOrd="0" presId="urn:microsoft.com/office/officeart/2005/8/layout/cycle2"/>
    <dgm:cxn modelId="{F93B8E8C-7FE5-45F0-8F13-7E011468EC8B}" type="presOf" srcId="{41E807BE-0D63-46D9-A1AF-81A9EA8FEABD}" destId="{B911DC5B-9456-47E5-8A16-7684B2292029}" srcOrd="0" destOrd="0" presId="urn:microsoft.com/office/officeart/2005/8/layout/cycle2"/>
    <dgm:cxn modelId="{7E3B699E-8137-469D-8683-FB747D5D941D}" srcId="{CA0DD823-CE17-4BC5-A352-6B1D90608404}" destId="{41E807BE-0D63-46D9-A1AF-81A9EA8FEABD}" srcOrd="2" destOrd="0" parTransId="{4C16883B-1CDA-4267-9ED8-AE749676E62E}" sibTransId="{250E08A4-CD92-4B92-88C6-8C65B3D0C391}"/>
    <dgm:cxn modelId="{8915EFA6-447C-4C49-BB60-F00399CC92E6}" type="presOf" srcId="{8C5E1764-AA3B-4B1E-BF6D-F9F75FD9313F}" destId="{B1A8BE2F-A0AE-4D58-A095-63B062F5E06D}" srcOrd="1" destOrd="0" presId="urn:microsoft.com/office/officeart/2005/8/layout/cycle2"/>
    <dgm:cxn modelId="{3A55FAA6-66DC-4350-BE54-5D8E11CCCC78}" srcId="{CA0DD823-CE17-4BC5-A352-6B1D90608404}" destId="{93940D63-3F64-42A9-9F01-AC30DBA05031}" srcOrd="1" destOrd="0" parTransId="{16B63776-8162-41BC-8216-4E7DC0F462F1}" sibTransId="{43B5002C-229A-497F-8B1C-7D99B0D53145}"/>
    <dgm:cxn modelId="{26294DAC-E262-402C-9F62-DEE170930BAD}" type="presOf" srcId="{8C5E1764-AA3B-4B1E-BF6D-F9F75FD9313F}" destId="{98CE2CBB-05C2-4EF4-BA7F-44ED58CD7A72}" srcOrd="0" destOrd="0" presId="urn:microsoft.com/office/officeart/2005/8/layout/cycle2"/>
    <dgm:cxn modelId="{550996AD-5FAE-4F4E-B351-018177874AC8}" srcId="{CA0DD823-CE17-4BC5-A352-6B1D90608404}" destId="{3F2387EE-8322-46A9-A2F8-A10E0563B61C}" srcOrd="0" destOrd="0" parTransId="{82C066ED-AB6C-4FB6-9075-7048BCDFDA52}" sibTransId="{DF2B6317-DD38-4E96-A3EA-059405CC2130}"/>
    <dgm:cxn modelId="{DC741FB2-1C57-4614-92FF-644E3F2658B6}" type="presOf" srcId="{250E08A4-CD92-4B92-88C6-8C65B3D0C391}" destId="{4199D9E4-3CCC-479F-B983-45F2D744C735}" srcOrd="0" destOrd="0" presId="urn:microsoft.com/office/officeart/2005/8/layout/cycle2"/>
    <dgm:cxn modelId="{299297C5-99A9-4689-BEE5-16611A42FB3E}" type="presOf" srcId="{DF2B6317-DD38-4E96-A3EA-059405CC2130}" destId="{7281DCE7-EB11-4AA7-9B12-9CA086DA1374}" srcOrd="0" destOrd="0" presId="urn:microsoft.com/office/officeart/2005/8/layout/cycle2"/>
    <dgm:cxn modelId="{A8309FD0-254E-4677-A0F7-C0C21613A27A}" srcId="{CA0DD823-CE17-4BC5-A352-6B1D90608404}" destId="{6C10F882-A3D5-4C37-A536-3C7F9B100F7C}" srcOrd="3" destOrd="0" parTransId="{0EF24843-9511-48FD-A0EF-1A820337D80C}" sibTransId="{8C5E1764-AA3B-4B1E-BF6D-F9F75FD9313F}"/>
    <dgm:cxn modelId="{A6430BD4-E721-4D6F-88B3-A5CEE0A61D9D}" type="presOf" srcId="{DF2B6317-DD38-4E96-A3EA-059405CC2130}" destId="{564F4414-0A5B-4004-8FB2-BAEC2F685D29}" srcOrd="1" destOrd="0" presId="urn:microsoft.com/office/officeart/2005/8/layout/cycle2"/>
    <dgm:cxn modelId="{B2FC60F2-87E2-49E3-B9F6-F73513D2E29E}" type="presOf" srcId="{43B5002C-229A-497F-8B1C-7D99B0D53145}" destId="{5ADC4BA6-F72E-492C-8EFF-1B0A24662CE3}" srcOrd="1" destOrd="0" presId="urn:microsoft.com/office/officeart/2005/8/layout/cycle2"/>
    <dgm:cxn modelId="{530FEF8F-DAA1-4D4A-A040-01D4B091E0BB}" type="presParOf" srcId="{0584266D-94DE-4770-A997-B9735BD44DCE}" destId="{1DD8F7E5-3081-473B-9B76-DD2011A1B282}" srcOrd="0" destOrd="0" presId="urn:microsoft.com/office/officeart/2005/8/layout/cycle2"/>
    <dgm:cxn modelId="{AA9995F8-6F47-4253-BA7D-65C2F0896389}" type="presParOf" srcId="{0584266D-94DE-4770-A997-B9735BD44DCE}" destId="{7281DCE7-EB11-4AA7-9B12-9CA086DA1374}" srcOrd="1" destOrd="0" presId="urn:microsoft.com/office/officeart/2005/8/layout/cycle2"/>
    <dgm:cxn modelId="{8677F805-7178-4918-804F-D2644077A20E}" type="presParOf" srcId="{7281DCE7-EB11-4AA7-9B12-9CA086DA1374}" destId="{564F4414-0A5B-4004-8FB2-BAEC2F685D29}" srcOrd="0" destOrd="0" presId="urn:microsoft.com/office/officeart/2005/8/layout/cycle2"/>
    <dgm:cxn modelId="{E41AD34D-E3FA-40E9-8914-C3753192215B}" type="presParOf" srcId="{0584266D-94DE-4770-A997-B9735BD44DCE}" destId="{4A8995AF-D76A-4DD6-8BE8-3EB18D270726}" srcOrd="2" destOrd="0" presId="urn:microsoft.com/office/officeart/2005/8/layout/cycle2"/>
    <dgm:cxn modelId="{BEC836D6-54BD-42C5-A954-EF6E599B96DC}" type="presParOf" srcId="{0584266D-94DE-4770-A997-B9735BD44DCE}" destId="{A26AA057-9153-401F-BB55-15D79F6CFEF0}" srcOrd="3" destOrd="0" presId="urn:microsoft.com/office/officeart/2005/8/layout/cycle2"/>
    <dgm:cxn modelId="{0786E05A-E002-40DD-94A7-5C932D47681C}" type="presParOf" srcId="{A26AA057-9153-401F-BB55-15D79F6CFEF0}" destId="{5ADC4BA6-F72E-492C-8EFF-1B0A24662CE3}" srcOrd="0" destOrd="0" presId="urn:microsoft.com/office/officeart/2005/8/layout/cycle2"/>
    <dgm:cxn modelId="{0BF75BCE-50C4-44DE-9A7B-57129AE6399D}" type="presParOf" srcId="{0584266D-94DE-4770-A997-B9735BD44DCE}" destId="{B911DC5B-9456-47E5-8A16-7684B2292029}" srcOrd="4" destOrd="0" presId="urn:microsoft.com/office/officeart/2005/8/layout/cycle2"/>
    <dgm:cxn modelId="{A9317F5A-FA65-438F-BC5A-89749D393806}" type="presParOf" srcId="{0584266D-94DE-4770-A997-B9735BD44DCE}" destId="{4199D9E4-3CCC-479F-B983-45F2D744C735}" srcOrd="5" destOrd="0" presId="urn:microsoft.com/office/officeart/2005/8/layout/cycle2"/>
    <dgm:cxn modelId="{67130D41-4B60-4463-B3DC-1BB7D282A51F}" type="presParOf" srcId="{4199D9E4-3CCC-479F-B983-45F2D744C735}" destId="{D2EA4A77-EA2E-4E93-857E-17CB429B6303}" srcOrd="0" destOrd="0" presId="urn:microsoft.com/office/officeart/2005/8/layout/cycle2"/>
    <dgm:cxn modelId="{BE14635A-73BF-4C85-B243-3C53211439B6}" type="presParOf" srcId="{0584266D-94DE-4770-A997-B9735BD44DCE}" destId="{079F8675-0247-4748-A580-08CF9E9B92C2}" srcOrd="6" destOrd="0" presId="urn:microsoft.com/office/officeart/2005/8/layout/cycle2"/>
    <dgm:cxn modelId="{7BE9AE79-9883-43DF-95C2-A282CFB8BE9B}" type="presParOf" srcId="{0584266D-94DE-4770-A997-B9735BD44DCE}" destId="{98CE2CBB-05C2-4EF4-BA7F-44ED58CD7A72}" srcOrd="7" destOrd="0" presId="urn:microsoft.com/office/officeart/2005/8/layout/cycle2"/>
    <dgm:cxn modelId="{0C11F836-F6AD-4090-8338-119C596B9CCE}" type="presParOf" srcId="{98CE2CBB-05C2-4EF4-BA7F-44ED58CD7A72}" destId="{B1A8BE2F-A0AE-4D58-A095-63B062F5E06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0DD823-CE17-4BC5-A352-6B1D906084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F2387EE-8322-46A9-A2F8-A10E0563B61C}">
      <dgm:prSet phldrT="[Text]"/>
      <dgm:spPr/>
      <dgm:t>
        <a:bodyPr/>
        <a:lstStyle/>
        <a:p>
          <a:endParaRPr lang="en-US" dirty="0"/>
        </a:p>
        <a:p>
          <a:endParaRPr lang="en-US" dirty="0"/>
        </a:p>
        <a:p>
          <a:r>
            <a:rPr lang="en-US" dirty="0"/>
            <a:t>Population</a:t>
          </a:r>
        </a:p>
      </dgm:t>
    </dgm:pt>
    <dgm:pt modelId="{82C066ED-AB6C-4FB6-9075-7048BCDFDA52}" type="parTrans" cxnId="{550996AD-5FAE-4F4E-B351-018177874AC8}">
      <dgm:prSet/>
      <dgm:spPr/>
      <dgm:t>
        <a:bodyPr/>
        <a:lstStyle/>
        <a:p>
          <a:endParaRPr lang="en-US"/>
        </a:p>
      </dgm:t>
    </dgm:pt>
    <dgm:pt modelId="{DF2B6317-DD38-4E96-A3EA-059405CC2130}" type="sibTrans" cxnId="{550996AD-5FAE-4F4E-B351-018177874AC8}">
      <dgm:prSet/>
      <dgm:spPr/>
      <dgm:t>
        <a:bodyPr/>
        <a:lstStyle/>
        <a:p>
          <a:endParaRPr lang="en-US"/>
        </a:p>
      </dgm:t>
    </dgm:pt>
    <dgm:pt modelId="{93940D63-3F64-42A9-9F01-AC30DBA05031}">
      <dgm:prSet phldrT="[Text]"/>
      <dgm:spPr/>
      <dgm:t>
        <a:bodyPr/>
        <a:lstStyle/>
        <a:p>
          <a:endParaRPr lang="en-US" dirty="0"/>
        </a:p>
        <a:p>
          <a:endParaRPr lang="en-US" dirty="0"/>
        </a:p>
        <a:p>
          <a:r>
            <a:rPr lang="en-US" dirty="0"/>
            <a:t>Property Values</a:t>
          </a:r>
        </a:p>
      </dgm:t>
    </dgm:pt>
    <dgm:pt modelId="{16B63776-8162-41BC-8216-4E7DC0F462F1}" type="parTrans" cxnId="{3A55FAA6-66DC-4350-BE54-5D8E11CCCC78}">
      <dgm:prSet/>
      <dgm:spPr/>
      <dgm:t>
        <a:bodyPr/>
        <a:lstStyle/>
        <a:p>
          <a:endParaRPr lang="en-US"/>
        </a:p>
      </dgm:t>
    </dgm:pt>
    <dgm:pt modelId="{43B5002C-229A-497F-8B1C-7D99B0D53145}" type="sibTrans" cxnId="{3A55FAA6-66DC-4350-BE54-5D8E11CCCC78}">
      <dgm:prSet/>
      <dgm:spPr/>
      <dgm:t>
        <a:bodyPr/>
        <a:lstStyle/>
        <a:p>
          <a:endParaRPr lang="en-US"/>
        </a:p>
      </dgm:t>
    </dgm:pt>
    <dgm:pt modelId="{41E807BE-0D63-46D9-A1AF-81A9EA8FEABD}">
      <dgm:prSet phldrT="[Text]"/>
      <dgm:spPr/>
      <dgm:t>
        <a:bodyPr/>
        <a:lstStyle/>
        <a:p>
          <a:endParaRPr lang="en-US" dirty="0"/>
        </a:p>
        <a:p>
          <a:endParaRPr lang="en-US" dirty="0"/>
        </a:p>
        <a:p>
          <a:r>
            <a:rPr lang="en-US" dirty="0"/>
            <a:t>Tax Revenue</a:t>
          </a:r>
        </a:p>
      </dgm:t>
    </dgm:pt>
    <dgm:pt modelId="{4C16883B-1CDA-4267-9ED8-AE749676E62E}" type="parTrans" cxnId="{7E3B699E-8137-469D-8683-FB747D5D941D}">
      <dgm:prSet/>
      <dgm:spPr/>
      <dgm:t>
        <a:bodyPr/>
        <a:lstStyle/>
        <a:p>
          <a:endParaRPr lang="en-US"/>
        </a:p>
      </dgm:t>
    </dgm:pt>
    <dgm:pt modelId="{250E08A4-CD92-4B92-88C6-8C65B3D0C391}" type="sibTrans" cxnId="{7E3B699E-8137-469D-8683-FB747D5D941D}">
      <dgm:prSet/>
      <dgm:spPr/>
      <dgm:t>
        <a:bodyPr/>
        <a:lstStyle/>
        <a:p>
          <a:endParaRPr lang="en-US"/>
        </a:p>
      </dgm:t>
    </dgm:pt>
    <dgm:pt modelId="{6C10F882-A3D5-4C37-A536-3C7F9B100F7C}">
      <dgm:prSet phldrT="[Text]"/>
      <dgm:spPr/>
      <dgm:t>
        <a:bodyPr/>
        <a:lstStyle/>
        <a:p>
          <a:endParaRPr lang="en-US" dirty="0"/>
        </a:p>
        <a:p>
          <a:endParaRPr lang="en-US" dirty="0"/>
        </a:p>
        <a:p>
          <a:r>
            <a:rPr lang="en-US" dirty="0"/>
            <a:t>Best-in-Class City Services</a:t>
          </a:r>
        </a:p>
      </dgm:t>
    </dgm:pt>
    <dgm:pt modelId="{0EF24843-9511-48FD-A0EF-1A820337D80C}" type="parTrans" cxnId="{A8309FD0-254E-4677-A0F7-C0C21613A27A}">
      <dgm:prSet/>
      <dgm:spPr/>
      <dgm:t>
        <a:bodyPr/>
        <a:lstStyle/>
        <a:p>
          <a:endParaRPr lang="en-US"/>
        </a:p>
      </dgm:t>
    </dgm:pt>
    <dgm:pt modelId="{8C5E1764-AA3B-4B1E-BF6D-F9F75FD9313F}" type="sibTrans" cxnId="{A8309FD0-254E-4677-A0F7-C0C21613A27A}">
      <dgm:prSet/>
      <dgm:spPr/>
      <dgm:t>
        <a:bodyPr/>
        <a:lstStyle/>
        <a:p>
          <a:endParaRPr lang="en-US"/>
        </a:p>
      </dgm:t>
    </dgm:pt>
    <dgm:pt modelId="{B3086F7C-840B-4AD4-8091-8F03D75C9C13}">
      <dgm:prSet phldrT="[Text]"/>
      <dgm:spPr/>
      <dgm:t>
        <a:bodyPr/>
        <a:lstStyle/>
        <a:p>
          <a:endParaRPr lang="en-US" dirty="0"/>
        </a:p>
        <a:p>
          <a:endParaRPr lang="en-US" dirty="0"/>
        </a:p>
        <a:p>
          <a:r>
            <a:rPr lang="en-US" dirty="0"/>
            <a:t>Other Revenue</a:t>
          </a:r>
        </a:p>
      </dgm:t>
    </dgm:pt>
    <dgm:pt modelId="{1F186F38-1C6C-4040-91AF-005DFEF57711}" type="parTrans" cxnId="{C3490CD8-7659-403E-81B8-1934FCFFBB81}">
      <dgm:prSet/>
      <dgm:spPr/>
      <dgm:t>
        <a:bodyPr/>
        <a:lstStyle/>
        <a:p>
          <a:endParaRPr lang="en-US"/>
        </a:p>
      </dgm:t>
    </dgm:pt>
    <dgm:pt modelId="{5F7E7F5C-CB56-4E41-A4D2-1C38EF3DE0CD}" type="sibTrans" cxnId="{C3490CD8-7659-403E-81B8-1934FCFFBB81}">
      <dgm:prSet/>
      <dgm:spPr/>
      <dgm:t>
        <a:bodyPr/>
        <a:lstStyle/>
        <a:p>
          <a:endParaRPr lang="en-US"/>
        </a:p>
      </dgm:t>
    </dgm:pt>
    <dgm:pt modelId="{0584266D-94DE-4770-A997-B9735BD44DCE}" type="pres">
      <dgm:prSet presAssocID="{CA0DD823-CE17-4BC5-A352-6B1D90608404}" presName="cycle" presStyleCnt="0">
        <dgm:presLayoutVars>
          <dgm:dir/>
          <dgm:resizeHandles val="exact"/>
        </dgm:presLayoutVars>
      </dgm:prSet>
      <dgm:spPr/>
    </dgm:pt>
    <dgm:pt modelId="{1DD8F7E5-3081-473B-9B76-DD2011A1B282}" type="pres">
      <dgm:prSet presAssocID="{3F2387EE-8322-46A9-A2F8-A10E0563B61C}" presName="node" presStyleLbl="node1" presStyleIdx="0" presStyleCnt="5">
        <dgm:presLayoutVars>
          <dgm:bulletEnabled val="1"/>
        </dgm:presLayoutVars>
      </dgm:prSet>
      <dgm:spPr/>
    </dgm:pt>
    <dgm:pt modelId="{7281DCE7-EB11-4AA7-9B12-9CA086DA1374}" type="pres">
      <dgm:prSet presAssocID="{DF2B6317-DD38-4E96-A3EA-059405CC2130}" presName="sibTrans" presStyleLbl="sibTrans2D1" presStyleIdx="0" presStyleCnt="5"/>
      <dgm:spPr/>
    </dgm:pt>
    <dgm:pt modelId="{564F4414-0A5B-4004-8FB2-BAEC2F685D29}" type="pres">
      <dgm:prSet presAssocID="{DF2B6317-DD38-4E96-A3EA-059405CC2130}" presName="connectorText" presStyleLbl="sibTrans2D1" presStyleIdx="0" presStyleCnt="5"/>
      <dgm:spPr/>
    </dgm:pt>
    <dgm:pt modelId="{4A8995AF-D76A-4DD6-8BE8-3EB18D270726}" type="pres">
      <dgm:prSet presAssocID="{93940D63-3F64-42A9-9F01-AC30DBA05031}" presName="node" presStyleLbl="node1" presStyleIdx="1" presStyleCnt="5" custRadScaleRad="131102" custRadScaleInc="-159">
        <dgm:presLayoutVars>
          <dgm:bulletEnabled val="1"/>
        </dgm:presLayoutVars>
      </dgm:prSet>
      <dgm:spPr/>
    </dgm:pt>
    <dgm:pt modelId="{A26AA057-9153-401F-BB55-15D79F6CFEF0}" type="pres">
      <dgm:prSet presAssocID="{43B5002C-229A-497F-8B1C-7D99B0D53145}" presName="sibTrans" presStyleLbl="sibTrans2D1" presStyleIdx="1" presStyleCnt="5"/>
      <dgm:spPr/>
    </dgm:pt>
    <dgm:pt modelId="{5ADC4BA6-F72E-492C-8EFF-1B0A24662CE3}" type="pres">
      <dgm:prSet presAssocID="{43B5002C-229A-497F-8B1C-7D99B0D53145}" presName="connectorText" presStyleLbl="sibTrans2D1" presStyleIdx="1" presStyleCnt="5"/>
      <dgm:spPr/>
    </dgm:pt>
    <dgm:pt modelId="{B911DC5B-9456-47E5-8A16-7684B2292029}" type="pres">
      <dgm:prSet presAssocID="{41E807BE-0D63-46D9-A1AF-81A9EA8FEABD}" presName="node" presStyleLbl="node1" presStyleIdx="2" presStyleCnt="5">
        <dgm:presLayoutVars>
          <dgm:bulletEnabled val="1"/>
        </dgm:presLayoutVars>
      </dgm:prSet>
      <dgm:spPr/>
    </dgm:pt>
    <dgm:pt modelId="{4199D9E4-3CCC-479F-B983-45F2D744C735}" type="pres">
      <dgm:prSet presAssocID="{250E08A4-CD92-4B92-88C6-8C65B3D0C391}" presName="sibTrans" presStyleLbl="sibTrans2D1" presStyleIdx="2" presStyleCnt="5"/>
      <dgm:spPr/>
    </dgm:pt>
    <dgm:pt modelId="{D2EA4A77-EA2E-4E93-857E-17CB429B6303}" type="pres">
      <dgm:prSet presAssocID="{250E08A4-CD92-4B92-88C6-8C65B3D0C391}" presName="connectorText" presStyleLbl="sibTrans2D1" presStyleIdx="2" presStyleCnt="5"/>
      <dgm:spPr/>
    </dgm:pt>
    <dgm:pt modelId="{6C8D39FA-581B-498A-A1F3-209E09FEFA9C}" type="pres">
      <dgm:prSet presAssocID="{B3086F7C-840B-4AD4-8091-8F03D75C9C13}" presName="node" presStyleLbl="node1" presStyleIdx="3" presStyleCnt="5">
        <dgm:presLayoutVars>
          <dgm:bulletEnabled val="1"/>
        </dgm:presLayoutVars>
      </dgm:prSet>
      <dgm:spPr/>
    </dgm:pt>
    <dgm:pt modelId="{FBD0228C-4BD2-4ED4-9298-9D8CDA61D933}" type="pres">
      <dgm:prSet presAssocID="{5F7E7F5C-CB56-4E41-A4D2-1C38EF3DE0CD}" presName="sibTrans" presStyleLbl="sibTrans2D1" presStyleIdx="3" presStyleCnt="5"/>
      <dgm:spPr/>
    </dgm:pt>
    <dgm:pt modelId="{4BF359C4-8250-4EDB-97D5-DA3037284DFF}" type="pres">
      <dgm:prSet presAssocID="{5F7E7F5C-CB56-4E41-A4D2-1C38EF3DE0CD}" presName="connectorText" presStyleLbl="sibTrans2D1" presStyleIdx="3" presStyleCnt="5"/>
      <dgm:spPr/>
    </dgm:pt>
    <dgm:pt modelId="{079F8675-0247-4748-A580-08CF9E9B92C2}" type="pres">
      <dgm:prSet presAssocID="{6C10F882-A3D5-4C37-A536-3C7F9B100F7C}" presName="node" presStyleLbl="node1" presStyleIdx="4" presStyleCnt="5" custRadScaleRad="138367" custRadScaleInc="3138">
        <dgm:presLayoutVars>
          <dgm:bulletEnabled val="1"/>
        </dgm:presLayoutVars>
      </dgm:prSet>
      <dgm:spPr/>
    </dgm:pt>
    <dgm:pt modelId="{98CE2CBB-05C2-4EF4-BA7F-44ED58CD7A72}" type="pres">
      <dgm:prSet presAssocID="{8C5E1764-AA3B-4B1E-BF6D-F9F75FD9313F}" presName="sibTrans" presStyleLbl="sibTrans2D1" presStyleIdx="4" presStyleCnt="5"/>
      <dgm:spPr/>
    </dgm:pt>
    <dgm:pt modelId="{B1A8BE2F-A0AE-4D58-A095-63B062F5E06D}" type="pres">
      <dgm:prSet presAssocID="{8C5E1764-AA3B-4B1E-BF6D-F9F75FD9313F}" presName="connectorText" presStyleLbl="sibTrans2D1" presStyleIdx="4" presStyleCnt="5"/>
      <dgm:spPr/>
    </dgm:pt>
  </dgm:ptLst>
  <dgm:cxnLst>
    <dgm:cxn modelId="{0FB52922-BE34-435B-AE9A-0DE66D112AC9}" type="presOf" srcId="{CA0DD823-CE17-4BC5-A352-6B1D90608404}" destId="{0584266D-94DE-4770-A997-B9735BD44DCE}" srcOrd="0" destOrd="0" presId="urn:microsoft.com/office/officeart/2005/8/layout/cycle2"/>
    <dgm:cxn modelId="{CBA90C23-72B0-4518-A13C-298535B31CCA}" type="presOf" srcId="{3F2387EE-8322-46A9-A2F8-A10E0563B61C}" destId="{1DD8F7E5-3081-473B-9B76-DD2011A1B282}" srcOrd="0" destOrd="0" presId="urn:microsoft.com/office/officeart/2005/8/layout/cycle2"/>
    <dgm:cxn modelId="{2589272A-1A42-471C-BAF2-8EA9D257BDFD}" type="presOf" srcId="{43B5002C-229A-497F-8B1C-7D99B0D53145}" destId="{A26AA057-9153-401F-BB55-15D79F6CFEF0}" srcOrd="0" destOrd="0" presId="urn:microsoft.com/office/officeart/2005/8/layout/cycle2"/>
    <dgm:cxn modelId="{873C5E2D-D94C-426B-93FF-0755443B1EDD}" type="presOf" srcId="{250E08A4-CD92-4B92-88C6-8C65B3D0C391}" destId="{D2EA4A77-EA2E-4E93-857E-17CB429B6303}" srcOrd="1" destOrd="0" presId="urn:microsoft.com/office/officeart/2005/8/layout/cycle2"/>
    <dgm:cxn modelId="{82807F2D-4FF8-4F6D-A0B4-4862EA232300}" type="presOf" srcId="{93940D63-3F64-42A9-9F01-AC30DBA05031}" destId="{4A8995AF-D76A-4DD6-8BE8-3EB18D270726}" srcOrd="0" destOrd="0" presId="urn:microsoft.com/office/officeart/2005/8/layout/cycle2"/>
    <dgm:cxn modelId="{42BD8B60-9668-4F06-9B6C-79857C756653}" type="presOf" srcId="{6C10F882-A3D5-4C37-A536-3C7F9B100F7C}" destId="{079F8675-0247-4748-A580-08CF9E9B92C2}" srcOrd="0" destOrd="0" presId="urn:microsoft.com/office/officeart/2005/8/layout/cycle2"/>
    <dgm:cxn modelId="{271F7861-6F29-4022-B068-F97816F44F42}" type="presOf" srcId="{5F7E7F5C-CB56-4E41-A4D2-1C38EF3DE0CD}" destId="{4BF359C4-8250-4EDB-97D5-DA3037284DFF}" srcOrd="1" destOrd="0" presId="urn:microsoft.com/office/officeart/2005/8/layout/cycle2"/>
    <dgm:cxn modelId="{99815372-9C50-4CD4-8CB2-18C7218A32E7}" type="presOf" srcId="{5F7E7F5C-CB56-4E41-A4D2-1C38EF3DE0CD}" destId="{FBD0228C-4BD2-4ED4-9298-9D8CDA61D933}" srcOrd="0" destOrd="0" presId="urn:microsoft.com/office/officeart/2005/8/layout/cycle2"/>
    <dgm:cxn modelId="{F93B8E8C-7FE5-45F0-8F13-7E011468EC8B}" type="presOf" srcId="{41E807BE-0D63-46D9-A1AF-81A9EA8FEABD}" destId="{B911DC5B-9456-47E5-8A16-7684B2292029}" srcOrd="0" destOrd="0" presId="urn:microsoft.com/office/officeart/2005/8/layout/cycle2"/>
    <dgm:cxn modelId="{7E3B699E-8137-469D-8683-FB747D5D941D}" srcId="{CA0DD823-CE17-4BC5-A352-6B1D90608404}" destId="{41E807BE-0D63-46D9-A1AF-81A9EA8FEABD}" srcOrd="2" destOrd="0" parTransId="{4C16883B-1CDA-4267-9ED8-AE749676E62E}" sibTransId="{250E08A4-CD92-4B92-88C6-8C65B3D0C391}"/>
    <dgm:cxn modelId="{8915EFA6-447C-4C49-BB60-F00399CC92E6}" type="presOf" srcId="{8C5E1764-AA3B-4B1E-BF6D-F9F75FD9313F}" destId="{B1A8BE2F-A0AE-4D58-A095-63B062F5E06D}" srcOrd="1" destOrd="0" presId="urn:microsoft.com/office/officeart/2005/8/layout/cycle2"/>
    <dgm:cxn modelId="{3A55FAA6-66DC-4350-BE54-5D8E11CCCC78}" srcId="{CA0DD823-CE17-4BC5-A352-6B1D90608404}" destId="{93940D63-3F64-42A9-9F01-AC30DBA05031}" srcOrd="1" destOrd="0" parTransId="{16B63776-8162-41BC-8216-4E7DC0F462F1}" sibTransId="{43B5002C-229A-497F-8B1C-7D99B0D53145}"/>
    <dgm:cxn modelId="{26294DAC-E262-402C-9F62-DEE170930BAD}" type="presOf" srcId="{8C5E1764-AA3B-4B1E-BF6D-F9F75FD9313F}" destId="{98CE2CBB-05C2-4EF4-BA7F-44ED58CD7A72}" srcOrd="0" destOrd="0" presId="urn:microsoft.com/office/officeart/2005/8/layout/cycle2"/>
    <dgm:cxn modelId="{550996AD-5FAE-4F4E-B351-018177874AC8}" srcId="{CA0DD823-CE17-4BC5-A352-6B1D90608404}" destId="{3F2387EE-8322-46A9-A2F8-A10E0563B61C}" srcOrd="0" destOrd="0" parTransId="{82C066ED-AB6C-4FB6-9075-7048BCDFDA52}" sibTransId="{DF2B6317-DD38-4E96-A3EA-059405CC2130}"/>
    <dgm:cxn modelId="{DC741FB2-1C57-4614-92FF-644E3F2658B6}" type="presOf" srcId="{250E08A4-CD92-4B92-88C6-8C65B3D0C391}" destId="{4199D9E4-3CCC-479F-B983-45F2D744C735}" srcOrd="0" destOrd="0" presId="urn:microsoft.com/office/officeart/2005/8/layout/cycle2"/>
    <dgm:cxn modelId="{299297C5-99A9-4689-BEE5-16611A42FB3E}" type="presOf" srcId="{DF2B6317-DD38-4E96-A3EA-059405CC2130}" destId="{7281DCE7-EB11-4AA7-9B12-9CA086DA1374}" srcOrd="0" destOrd="0" presId="urn:microsoft.com/office/officeart/2005/8/layout/cycle2"/>
    <dgm:cxn modelId="{A8309FD0-254E-4677-A0F7-C0C21613A27A}" srcId="{CA0DD823-CE17-4BC5-A352-6B1D90608404}" destId="{6C10F882-A3D5-4C37-A536-3C7F9B100F7C}" srcOrd="4" destOrd="0" parTransId="{0EF24843-9511-48FD-A0EF-1A820337D80C}" sibTransId="{8C5E1764-AA3B-4B1E-BF6D-F9F75FD9313F}"/>
    <dgm:cxn modelId="{A6430BD4-E721-4D6F-88B3-A5CEE0A61D9D}" type="presOf" srcId="{DF2B6317-DD38-4E96-A3EA-059405CC2130}" destId="{564F4414-0A5B-4004-8FB2-BAEC2F685D29}" srcOrd="1" destOrd="0" presId="urn:microsoft.com/office/officeart/2005/8/layout/cycle2"/>
    <dgm:cxn modelId="{C3490CD8-7659-403E-81B8-1934FCFFBB81}" srcId="{CA0DD823-CE17-4BC5-A352-6B1D90608404}" destId="{B3086F7C-840B-4AD4-8091-8F03D75C9C13}" srcOrd="3" destOrd="0" parTransId="{1F186F38-1C6C-4040-91AF-005DFEF57711}" sibTransId="{5F7E7F5C-CB56-4E41-A4D2-1C38EF3DE0CD}"/>
    <dgm:cxn modelId="{B2FC60F2-87E2-49E3-B9F6-F73513D2E29E}" type="presOf" srcId="{43B5002C-229A-497F-8B1C-7D99B0D53145}" destId="{5ADC4BA6-F72E-492C-8EFF-1B0A24662CE3}" srcOrd="1" destOrd="0" presId="urn:microsoft.com/office/officeart/2005/8/layout/cycle2"/>
    <dgm:cxn modelId="{DDA0EBF5-0A81-408C-B475-A16E0C27E3D7}" type="presOf" srcId="{B3086F7C-840B-4AD4-8091-8F03D75C9C13}" destId="{6C8D39FA-581B-498A-A1F3-209E09FEFA9C}" srcOrd="0" destOrd="0" presId="urn:microsoft.com/office/officeart/2005/8/layout/cycle2"/>
    <dgm:cxn modelId="{530FEF8F-DAA1-4D4A-A040-01D4B091E0BB}" type="presParOf" srcId="{0584266D-94DE-4770-A997-B9735BD44DCE}" destId="{1DD8F7E5-3081-473B-9B76-DD2011A1B282}" srcOrd="0" destOrd="0" presId="urn:microsoft.com/office/officeart/2005/8/layout/cycle2"/>
    <dgm:cxn modelId="{AA9995F8-6F47-4253-BA7D-65C2F0896389}" type="presParOf" srcId="{0584266D-94DE-4770-A997-B9735BD44DCE}" destId="{7281DCE7-EB11-4AA7-9B12-9CA086DA1374}" srcOrd="1" destOrd="0" presId="urn:microsoft.com/office/officeart/2005/8/layout/cycle2"/>
    <dgm:cxn modelId="{8677F805-7178-4918-804F-D2644077A20E}" type="presParOf" srcId="{7281DCE7-EB11-4AA7-9B12-9CA086DA1374}" destId="{564F4414-0A5B-4004-8FB2-BAEC2F685D29}" srcOrd="0" destOrd="0" presId="urn:microsoft.com/office/officeart/2005/8/layout/cycle2"/>
    <dgm:cxn modelId="{E41AD34D-E3FA-40E9-8914-C3753192215B}" type="presParOf" srcId="{0584266D-94DE-4770-A997-B9735BD44DCE}" destId="{4A8995AF-D76A-4DD6-8BE8-3EB18D270726}" srcOrd="2" destOrd="0" presId="urn:microsoft.com/office/officeart/2005/8/layout/cycle2"/>
    <dgm:cxn modelId="{BEC836D6-54BD-42C5-A954-EF6E599B96DC}" type="presParOf" srcId="{0584266D-94DE-4770-A997-B9735BD44DCE}" destId="{A26AA057-9153-401F-BB55-15D79F6CFEF0}" srcOrd="3" destOrd="0" presId="urn:microsoft.com/office/officeart/2005/8/layout/cycle2"/>
    <dgm:cxn modelId="{0786E05A-E002-40DD-94A7-5C932D47681C}" type="presParOf" srcId="{A26AA057-9153-401F-BB55-15D79F6CFEF0}" destId="{5ADC4BA6-F72E-492C-8EFF-1B0A24662CE3}" srcOrd="0" destOrd="0" presId="urn:microsoft.com/office/officeart/2005/8/layout/cycle2"/>
    <dgm:cxn modelId="{0BF75BCE-50C4-44DE-9A7B-57129AE6399D}" type="presParOf" srcId="{0584266D-94DE-4770-A997-B9735BD44DCE}" destId="{B911DC5B-9456-47E5-8A16-7684B2292029}" srcOrd="4" destOrd="0" presId="urn:microsoft.com/office/officeart/2005/8/layout/cycle2"/>
    <dgm:cxn modelId="{A9317F5A-FA65-438F-BC5A-89749D393806}" type="presParOf" srcId="{0584266D-94DE-4770-A997-B9735BD44DCE}" destId="{4199D9E4-3CCC-479F-B983-45F2D744C735}" srcOrd="5" destOrd="0" presId="urn:microsoft.com/office/officeart/2005/8/layout/cycle2"/>
    <dgm:cxn modelId="{67130D41-4B60-4463-B3DC-1BB7D282A51F}" type="presParOf" srcId="{4199D9E4-3CCC-479F-B983-45F2D744C735}" destId="{D2EA4A77-EA2E-4E93-857E-17CB429B6303}" srcOrd="0" destOrd="0" presId="urn:microsoft.com/office/officeart/2005/8/layout/cycle2"/>
    <dgm:cxn modelId="{D4ABFF55-8BDE-470A-A135-EF905CA8C64A}" type="presParOf" srcId="{0584266D-94DE-4770-A997-B9735BD44DCE}" destId="{6C8D39FA-581B-498A-A1F3-209E09FEFA9C}" srcOrd="6" destOrd="0" presId="urn:microsoft.com/office/officeart/2005/8/layout/cycle2"/>
    <dgm:cxn modelId="{5110DE35-E866-42DE-8613-9E96FD836D2D}" type="presParOf" srcId="{0584266D-94DE-4770-A997-B9735BD44DCE}" destId="{FBD0228C-4BD2-4ED4-9298-9D8CDA61D933}" srcOrd="7" destOrd="0" presId="urn:microsoft.com/office/officeart/2005/8/layout/cycle2"/>
    <dgm:cxn modelId="{0D478E84-1024-4332-8990-F5F8DCC17A65}" type="presParOf" srcId="{FBD0228C-4BD2-4ED4-9298-9D8CDA61D933}" destId="{4BF359C4-8250-4EDB-97D5-DA3037284DFF}" srcOrd="0" destOrd="0" presId="urn:microsoft.com/office/officeart/2005/8/layout/cycle2"/>
    <dgm:cxn modelId="{BE14635A-73BF-4C85-B243-3C53211439B6}" type="presParOf" srcId="{0584266D-94DE-4770-A997-B9735BD44DCE}" destId="{079F8675-0247-4748-A580-08CF9E9B92C2}" srcOrd="8" destOrd="0" presId="urn:microsoft.com/office/officeart/2005/8/layout/cycle2"/>
    <dgm:cxn modelId="{7BE9AE79-9883-43DF-95C2-A282CFB8BE9B}" type="presParOf" srcId="{0584266D-94DE-4770-A997-B9735BD44DCE}" destId="{98CE2CBB-05C2-4EF4-BA7F-44ED58CD7A72}" srcOrd="9" destOrd="0" presId="urn:microsoft.com/office/officeart/2005/8/layout/cycle2"/>
    <dgm:cxn modelId="{0C11F836-F6AD-4090-8338-119C596B9CCE}" type="presParOf" srcId="{98CE2CBB-05C2-4EF4-BA7F-44ED58CD7A72}" destId="{B1A8BE2F-A0AE-4D58-A095-63B062F5E06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0DD823-CE17-4BC5-A352-6B1D906084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F2387EE-8322-46A9-A2F8-A10E0563B61C}">
      <dgm:prSet phldrT="[Text]"/>
      <dgm:spPr/>
      <dgm:t>
        <a:bodyPr/>
        <a:lstStyle/>
        <a:p>
          <a:endParaRPr lang="en-US" dirty="0"/>
        </a:p>
        <a:p>
          <a:endParaRPr lang="en-US" dirty="0"/>
        </a:p>
        <a:p>
          <a:r>
            <a:rPr lang="en-US" dirty="0"/>
            <a:t>Population</a:t>
          </a:r>
        </a:p>
      </dgm:t>
    </dgm:pt>
    <dgm:pt modelId="{82C066ED-AB6C-4FB6-9075-7048BCDFDA52}" type="parTrans" cxnId="{550996AD-5FAE-4F4E-B351-018177874AC8}">
      <dgm:prSet/>
      <dgm:spPr/>
      <dgm:t>
        <a:bodyPr/>
        <a:lstStyle/>
        <a:p>
          <a:endParaRPr lang="en-US"/>
        </a:p>
      </dgm:t>
    </dgm:pt>
    <dgm:pt modelId="{DF2B6317-DD38-4E96-A3EA-059405CC2130}" type="sibTrans" cxnId="{550996AD-5FAE-4F4E-B351-018177874AC8}">
      <dgm:prSet/>
      <dgm:spPr/>
      <dgm:t>
        <a:bodyPr/>
        <a:lstStyle/>
        <a:p>
          <a:endParaRPr lang="en-US"/>
        </a:p>
      </dgm:t>
    </dgm:pt>
    <dgm:pt modelId="{93940D63-3F64-42A9-9F01-AC30DBA05031}">
      <dgm:prSet phldrT="[Text]"/>
      <dgm:spPr/>
      <dgm:t>
        <a:bodyPr/>
        <a:lstStyle/>
        <a:p>
          <a:endParaRPr lang="en-US" dirty="0"/>
        </a:p>
        <a:p>
          <a:endParaRPr lang="en-US" dirty="0"/>
        </a:p>
        <a:p>
          <a:r>
            <a:rPr lang="en-US" dirty="0"/>
            <a:t>Property Values</a:t>
          </a:r>
        </a:p>
      </dgm:t>
    </dgm:pt>
    <dgm:pt modelId="{16B63776-8162-41BC-8216-4E7DC0F462F1}" type="parTrans" cxnId="{3A55FAA6-66DC-4350-BE54-5D8E11CCCC78}">
      <dgm:prSet/>
      <dgm:spPr/>
      <dgm:t>
        <a:bodyPr/>
        <a:lstStyle/>
        <a:p>
          <a:endParaRPr lang="en-US"/>
        </a:p>
      </dgm:t>
    </dgm:pt>
    <dgm:pt modelId="{43B5002C-229A-497F-8B1C-7D99B0D53145}" type="sibTrans" cxnId="{3A55FAA6-66DC-4350-BE54-5D8E11CCCC78}">
      <dgm:prSet/>
      <dgm:spPr/>
      <dgm:t>
        <a:bodyPr/>
        <a:lstStyle/>
        <a:p>
          <a:endParaRPr lang="en-US"/>
        </a:p>
      </dgm:t>
    </dgm:pt>
    <dgm:pt modelId="{41E807BE-0D63-46D9-A1AF-81A9EA8FEABD}">
      <dgm:prSet phldrT="[Text]"/>
      <dgm:spPr/>
      <dgm:t>
        <a:bodyPr/>
        <a:lstStyle/>
        <a:p>
          <a:endParaRPr lang="en-US" dirty="0"/>
        </a:p>
        <a:p>
          <a:endParaRPr lang="en-US" dirty="0"/>
        </a:p>
        <a:p>
          <a:r>
            <a:rPr lang="en-US" dirty="0"/>
            <a:t>Other Revenue</a:t>
          </a:r>
        </a:p>
      </dgm:t>
    </dgm:pt>
    <dgm:pt modelId="{4C16883B-1CDA-4267-9ED8-AE749676E62E}" type="parTrans" cxnId="{7E3B699E-8137-469D-8683-FB747D5D941D}">
      <dgm:prSet/>
      <dgm:spPr/>
      <dgm:t>
        <a:bodyPr/>
        <a:lstStyle/>
        <a:p>
          <a:endParaRPr lang="en-US"/>
        </a:p>
      </dgm:t>
    </dgm:pt>
    <dgm:pt modelId="{250E08A4-CD92-4B92-88C6-8C65B3D0C391}" type="sibTrans" cxnId="{7E3B699E-8137-469D-8683-FB747D5D941D}">
      <dgm:prSet/>
      <dgm:spPr/>
      <dgm:t>
        <a:bodyPr/>
        <a:lstStyle/>
        <a:p>
          <a:endParaRPr lang="en-US"/>
        </a:p>
      </dgm:t>
    </dgm:pt>
    <dgm:pt modelId="{6C10F882-A3D5-4C37-A536-3C7F9B100F7C}">
      <dgm:prSet phldrT="[Text]"/>
      <dgm:spPr/>
      <dgm:t>
        <a:bodyPr/>
        <a:lstStyle/>
        <a:p>
          <a:endParaRPr lang="en-US" dirty="0"/>
        </a:p>
        <a:p>
          <a:endParaRPr lang="en-US" dirty="0"/>
        </a:p>
        <a:p>
          <a:r>
            <a:rPr lang="en-US" dirty="0"/>
            <a:t>Best-in-Class City Services</a:t>
          </a:r>
        </a:p>
      </dgm:t>
    </dgm:pt>
    <dgm:pt modelId="{0EF24843-9511-48FD-A0EF-1A820337D80C}" type="parTrans" cxnId="{A8309FD0-254E-4677-A0F7-C0C21613A27A}">
      <dgm:prSet/>
      <dgm:spPr/>
      <dgm:t>
        <a:bodyPr/>
        <a:lstStyle/>
        <a:p>
          <a:endParaRPr lang="en-US"/>
        </a:p>
      </dgm:t>
    </dgm:pt>
    <dgm:pt modelId="{8C5E1764-AA3B-4B1E-BF6D-F9F75FD9313F}" type="sibTrans" cxnId="{A8309FD0-254E-4677-A0F7-C0C21613A27A}">
      <dgm:prSet/>
      <dgm:spPr/>
      <dgm:t>
        <a:bodyPr/>
        <a:lstStyle/>
        <a:p>
          <a:endParaRPr lang="en-US"/>
        </a:p>
      </dgm:t>
    </dgm:pt>
    <dgm:pt modelId="{B3086F7C-840B-4AD4-8091-8F03D75C9C13}">
      <dgm:prSet phldrT="[Text]"/>
      <dgm:spPr/>
      <dgm:t>
        <a:bodyPr/>
        <a:lstStyle/>
        <a:p>
          <a:endParaRPr lang="en-US" dirty="0"/>
        </a:p>
        <a:p>
          <a:endParaRPr lang="en-US" dirty="0"/>
        </a:p>
        <a:p>
          <a:r>
            <a:rPr lang="en-US" dirty="0"/>
            <a:t>Tax Revenue</a:t>
          </a:r>
        </a:p>
      </dgm:t>
    </dgm:pt>
    <dgm:pt modelId="{1F186F38-1C6C-4040-91AF-005DFEF57711}" type="parTrans" cxnId="{C3490CD8-7659-403E-81B8-1934FCFFBB81}">
      <dgm:prSet/>
      <dgm:spPr/>
      <dgm:t>
        <a:bodyPr/>
        <a:lstStyle/>
        <a:p>
          <a:endParaRPr lang="en-US"/>
        </a:p>
      </dgm:t>
    </dgm:pt>
    <dgm:pt modelId="{5F7E7F5C-CB56-4E41-A4D2-1C38EF3DE0CD}" type="sibTrans" cxnId="{C3490CD8-7659-403E-81B8-1934FCFFBB81}">
      <dgm:prSet/>
      <dgm:spPr/>
      <dgm:t>
        <a:bodyPr/>
        <a:lstStyle/>
        <a:p>
          <a:endParaRPr lang="en-US"/>
        </a:p>
      </dgm:t>
    </dgm:pt>
    <dgm:pt modelId="{0584266D-94DE-4770-A997-B9735BD44DCE}" type="pres">
      <dgm:prSet presAssocID="{CA0DD823-CE17-4BC5-A352-6B1D90608404}" presName="cycle" presStyleCnt="0">
        <dgm:presLayoutVars>
          <dgm:dir/>
          <dgm:resizeHandles val="exact"/>
        </dgm:presLayoutVars>
      </dgm:prSet>
      <dgm:spPr/>
    </dgm:pt>
    <dgm:pt modelId="{1DD8F7E5-3081-473B-9B76-DD2011A1B282}" type="pres">
      <dgm:prSet presAssocID="{3F2387EE-8322-46A9-A2F8-A10E0563B61C}" presName="node" presStyleLbl="node1" presStyleIdx="0" presStyleCnt="5">
        <dgm:presLayoutVars>
          <dgm:bulletEnabled val="1"/>
        </dgm:presLayoutVars>
      </dgm:prSet>
      <dgm:spPr/>
    </dgm:pt>
    <dgm:pt modelId="{7281DCE7-EB11-4AA7-9B12-9CA086DA1374}" type="pres">
      <dgm:prSet presAssocID="{DF2B6317-DD38-4E96-A3EA-059405CC2130}" presName="sibTrans" presStyleLbl="sibTrans2D1" presStyleIdx="0" presStyleCnt="5"/>
      <dgm:spPr/>
    </dgm:pt>
    <dgm:pt modelId="{564F4414-0A5B-4004-8FB2-BAEC2F685D29}" type="pres">
      <dgm:prSet presAssocID="{DF2B6317-DD38-4E96-A3EA-059405CC2130}" presName="connectorText" presStyleLbl="sibTrans2D1" presStyleIdx="0" presStyleCnt="5"/>
      <dgm:spPr/>
    </dgm:pt>
    <dgm:pt modelId="{4A8995AF-D76A-4DD6-8BE8-3EB18D270726}" type="pres">
      <dgm:prSet presAssocID="{93940D63-3F64-42A9-9F01-AC30DBA05031}" presName="node" presStyleLbl="node1" presStyleIdx="1" presStyleCnt="5" custRadScaleRad="131102" custRadScaleInc="-159">
        <dgm:presLayoutVars>
          <dgm:bulletEnabled val="1"/>
        </dgm:presLayoutVars>
      </dgm:prSet>
      <dgm:spPr/>
    </dgm:pt>
    <dgm:pt modelId="{A26AA057-9153-401F-BB55-15D79F6CFEF0}" type="pres">
      <dgm:prSet presAssocID="{43B5002C-229A-497F-8B1C-7D99B0D53145}" presName="sibTrans" presStyleLbl="sibTrans2D1" presStyleIdx="1" presStyleCnt="5"/>
      <dgm:spPr/>
    </dgm:pt>
    <dgm:pt modelId="{5ADC4BA6-F72E-492C-8EFF-1B0A24662CE3}" type="pres">
      <dgm:prSet presAssocID="{43B5002C-229A-497F-8B1C-7D99B0D53145}" presName="connectorText" presStyleLbl="sibTrans2D1" presStyleIdx="1" presStyleCnt="5"/>
      <dgm:spPr/>
    </dgm:pt>
    <dgm:pt modelId="{B911DC5B-9456-47E5-8A16-7684B2292029}" type="pres">
      <dgm:prSet presAssocID="{41E807BE-0D63-46D9-A1AF-81A9EA8FEABD}" presName="node" presStyleLbl="node1" presStyleIdx="2" presStyleCnt="5">
        <dgm:presLayoutVars>
          <dgm:bulletEnabled val="1"/>
        </dgm:presLayoutVars>
      </dgm:prSet>
      <dgm:spPr/>
    </dgm:pt>
    <dgm:pt modelId="{4199D9E4-3CCC-479F-B983-45F2D744C735}" type="pres">
      <dgm:prSet presAssocID="{250E08A4-CD92-4B92-88C6-8C65B3D0C391}" presName="sibTrans" presStyleLbl="sibTrans2D1" presStyleIdx="2" presStyleCnt="5"/>
      <dgm:spPr/>
    </dgm:pt>
    <dgm:pt modelId="{D2EA4A77-EA2E-4E93-857E-17CB429B6303}" type="pres">
      <dgm:prSet presAssocID="{250E08A4-CD92-4B92-88C6-8C65B3D0C391}" presName="connectorText" presStyleLbl="sibTrans2D1" presStyleIdx="2" presStyleCnt="5"/>
      <dgm:spPr/>
    </dgm:pt>
    <dgm:pt modelId="{6C8D39FA-581B-498A-A1F3-209E09FEFA9C}" type="pres">
      <dgm:prSet presAssocID="{B3086F7C-840B-4AD4-8091-8F03D75C9C13}" presName="node" presStyleLbl="node1" presStyleIdx="3" presStyleCnt="5">
        <dgm:presLayoutVars>
          <dgm:bulletEnabled val="1"/>
        </dgm:presLayoutVars>
      </dgm:prSet>
      <dgm:spPr/>
    </dgm:pt>
    <dgm:pt modelId="{FBD0228C-4BD2-4ED4-9298-9D8CDA61D933}" type="pres">
      <dgm:prSet presAssocID="{5F7E7F5C-CB56-4E41-A4D2-1C38EF3DE0CD}" presName="sibTrans" presStyleLbl="sibTrans2D1" presStyleIdx="3" presStyleCnt="5"/>
      <dgm:spPr/>
    </dgm:pt>
    <dgm:pt modelId="{4BF359C4-8250-4EDB-97D5-DA3037284DFF}" type="pres">
      <dgm:prSet presAssocID="{5F7E7F5C-CB56-4E41-A4D2-1C38EF3DE0CD}" presName="connectorText" presStyleLbl="sibTrans2D1" presStyleIdx="3" presStyleCnt="5"/>
      <dgm:spPr/>
    </dgm:pt>
    <dgm:pt modelId="{079F8675-0247-4748-A580-08CF9E9B92C2}" type="pres">
      <dgm:prSet presAssocID="{6C10F882-A3D5-4C37-A536-3C7F9B100F7C}" presName="node" presStyleLbl="node1" presStyleIdx="4" presStyleCnt="5" custRadScaleRad="138367" custRadScaleInc="3138">
        <dgm:presLayoutVars>
          <dgm:bulletEnabled val="1"/>
        </dgm:presLayoutVars>
      </dgm:prSet>
      <dgm:spPr/>
    </dgm:pt>
    <dgm:pt modelId="{98CE2CBB-05C2-4EF4-BA7F-44ED58CD7A72}" type="pres">
      <dgm:prSet presAssocID="{8C5E1764-AA3B-4B1E-BF6D-F9F75FD9313F}" presName="sibTrans" presStyleLbl="sibTrans2D1" presStyleIdx="4" presStyleCnt="5"/>
      <dgm:spPr/>
    </dgm:pt>
    <dgm:pt modelId="{B1A8BE2F-A0AE-4D58-A095-63B062F5E06D}" type="pres">
      <dgm:prSet presAssocID="{8C5E1764-AA3B-4B1E-BF6D-F9F75FD9313F}" presName="connectorText" presStyleLbl="sibTrans2D1" presStyleIdx="4" presStyleCnt="5"/>
      <dgm:spPr/>
    </dgm:pt>
  </dgm:ptLst>
  <dgm:cxnLst>
    <dgm:cxn modelId="{0FB52922-BE34-435B-AE9A-0DE66D112AC9}" type="presOf" srcId="{CA0DD823-CE17-4BC5-A352-6B1D90608404}" destId="{0584266D-94DE-4770-A997-B9735BD44DCE}" srcOrd="0" destOrd="0" presId="urn:microsoft.com/office/officeart/2005/8/layout/cycle2"/>
    <dgm:cxn modelId="{CBA90C23-72B0-4518-A13C-298535B31CCA}" type="presOf" srcId="{3F2387EE-8322-46A9-A2F8-A10E0563B61C}" destId="{1DD8F7E5-3081-473B-9B76-DD2011A1B282}" srcOrd="0" destOrd="0" presId="urn:microsoft.com/office/officeart/2005/8/layout/cycle2"/>
    <dgm:cxn modelId="{2589272A-1A42-471C-BAF2-8EA9D257BDFD}" type="presOf" srcId="{43B5002C-229A-497F-8B1C-7D99B0D53145}" destId="{A26AA057-9153-401F-BB55-15D79F6CFEF0}" srcOrd="0" destOrd="0" presId="urn:microsoft.com/office/officeart/2005/8/layout/cycle2"/>
    <dgm:cxn modelId="{873C5E2D-D94C-426B-93FF-0755443B1EDD}" type="presOf" srcId="{250E08A4-CD92-4B92-88C6-8C65B3D0C391}" destId="{D2EA4A77-EA2E-4E93-857E-17CB429B6303}" srcOrd="1" destOrd="0" presId="urn:microsoft.com/office/officeart/2005/8/layout/cycle2"/>
    <dgm:cxn modelId="{82807F2D-4FF8-4F6D-A0B4-4862EA232300}" type="presOf" srcId="{93940D63-3F64-42A9-9F01-AC30DBA05031}" destId="{4A8995AF-D76A-4DD6-8BE8-3EB18D270726}" srcOrd="0" destOrd="0" presId="urn:microsoft.com/office/officeart/2005/8/layout/cycle2"/>
    <dgm:cxn modelId="{42BD8B60-9668-4F06-9B6C-79857C756653}" type="presOf" srcId="{6C10F882-A3D5-4C37-A536-3C7F9B100F7C}" destId="{079F8675-0247-4748-A580-08CF9E9B92C2}" srcOrd="0" destOrd="0" presId="urn:microsoft.com/office/officeart/2005/8/layout/cycle2"/>
    <dgm:cxn modelId="{271F7861-6F29-4022-B068-F97816F44F42}" type="presOf" srcId="{5F7E7F5C-CB56-4E41-A4D2-1C38EF3DE0CD}" destId="{4BF359C4-8250-4EDB-97D5-DA3037284DFF}" srcOrd="1" destOrd="0" presId="urn:microsoft.com/office/officeart/2005/8/layout/cycle2"/>
    <dgm:cxn modelId="{99815372-9C50-4CD4-8CB2-18C7218A32E7}" type="presOf" srcId="{5F7E7F5C-CB56-4E41-A4D2-1C38EF3DE0CD}" destId="{FBD0228C-4BD2-4ED4-9298-9D8CDA61D933}" srcOrd="0" destOrd="0" presId="urn:microsoft.com/office/officeart/2005/8/layout/cycle2"/>
    <dgm:cxn modelId="{F93B8E8C-7FE5-45F0-8F13-7E011468EC8B}" type="presOf" srcId="{41E807BE-0D63-46D9-A1AF-81A9EA8FEABD}" destId="{B911DC5B-9456-47E5-8A16-7684B2292029}" srcOrd="0" destOrd="0" presId="urn:microsoft.com/office/officeart/2005/8/layout/cycle2"/>
    <dgm:cxn modelId="{7E3B699E-8137-469D-8683-FB747D5D941D}" srcId="{CA0DD823-CE17-4BC5-A352-6B1D90608404}" destId="{41E807BE-0D63-46D9-A1AF-81A9EA8FEABD}" srcOrd="2" destOrd="0" parTransId="{4C16883B-1CDA-4267-9ED8-AE749676E62E}" sibTransId="{250E08A4-CD92-4B92-88C6-8C65B3D0C391}"/>
    <dgm:cxn modelId="{8915EFA6-447C-4C49-BB60-F00399CC92E6}" type="presOf" srcId="{8C5E1764-AA3B-4B1E-BF6D-F9F75FD9313F}" destId="{B1A8BE2F-A0AE-4D58-A095-63B062F5E06D}" srcOrd="1" destOrd="0" presId="urn:microsoft.com/office/officeart/2005/8/layout/cycle2"/>
    <dgm:cxn modelId="{3A55FAA6-66DC-4350-BE54-5D8E11CCCC78}" srcId="{CA0DD823-CE17-4BC5-A352-6B1D90608404}" destId="{93940D63-3F64-42A9-9F01-AC30DBA05031}" srcOrd="1" destOrd="0" parTransId="{16B63776-8162-41BC-8216-4E7DC0F462F1}" sibTransId="{43B5002C-229A-497F-8B1C-7D99B0D53145}"/>
    <dgm:cxn modelId="{26294DAC-E262-402C-9F62-DEE170930BAD}" type="presOf" srcId="{8C5E1764-AA3B-4B1E-BF6D-F9F75FD9313F}" destId="{98CE2CBB-05C2-4EF4-BA7F-44ED58CD7A72}" srcOrd="0" destOrd="0" presId="urn:microsoft.com/office/officeart/2005/8/layout/cycle2"/>
    <dgm:cxn modelId="{550996AD-5FAE-4F4E-B351-018177874AC8}" srcId="{CA0DD823-CE17-4BC5-A352-6B1D90608404}" destId="{3F2387EE-8322-46A9-A2F8-A10E0563B61C}" srcOrd="0" destOrd="0" parTransId="{82C066ED-AB6C-4FB6-9075-7048BCDFDA52}" sibTransId="{DF2B6317-DD38-4E96-A3EA-059405CC2130}"/>
    <dgm:cxn modelId="{DC741FB2-1C57-4614-92FF-644E3F2658B6}" type="presOf" srcId="{250E08A4-CD92-4B92-88C6-8C65B3D0C391}" destId="{4199D9E4-3CCC-479F-B983-45F2D744C735}" srcOrd="0" destOrd="0" presId="urn:microsoft.com/office/officeart/2005/8/layout/cycle2"/>
    <dgm:cxn modelId="{299297C5-99A9-4689-BEE5-16611A42FB3E}" type="presOf" srcId="{DF2B6317-DD38-4E96-A3EA-059405CC2130}" destId="{7281DCE7-EB11-4AA7-9B12-9CA086DA1374}" srcOrd="0" destOrd="0" presId="urn:microsoft.com/office/officeart/2005/8/layout/cycle2"/>
    <dgm:cxn modelId="{A8309FD0-254E-4677-A0F7-C0C21613A27A}" srcId="{CA0DD823-CE17-4BC5-A352-6B1D90608404}" destId="{6C10F882-A3D5-4C37-A536-3C7F9B100F7C}" srcOrd="4" destOrd="0" parTransId="{0EF24843-9511-48FD-A0EF-1A820337D80C}" sibTransId="{8C5E1764-AA3B-4B1E-BF6D-F9F75FD9313F}"/>
    <dgm:cxn modelId="{A6430BD4-E721-4D6F-88B3-A5CEE0A61D9D}" type="presOf" srcId="{DF2B6317-DD38-4E96-A3EA-059405CC2130}" destId="{564F4414-0A5B-4004-8FB2-BAEC2F685D29}" srcOrd="1" destOrd="0" presId="urn:microsoft.com/office/officeart/2005/8/layout/cycle2"/>
    <dgm:cxn modelId="{C3490CD8-7659-403E-81B8-1934FCFFBB81}" srcId="{CA0DD823-CE17-4BC5-A352-6B1D90608404}" destId="{B3086F7C-840B-4AD4-8091-8F03D75C9C13}" srcOrd="3" destOrd="0" parTransId="{1F186F38-1C6C-4040-91AF-005DFEF57711}" sibTransId="{5F7E7F5C-CB56-4E41-A4D2-1C38EF3DE0CD}"/>
    <dgm:cxn modelId="{B2FC60F2-87E2-49E3-B9F6-F73513D2E29E}" type="presOf" srcId="{43B5002C-229A-497F-8B1C-7D99B0D53145}" destId="{5ADC4BA6-F72E-492C-8EFF-1B0A24662CE3}" srcOrd="1" destOrd="0" presId="urn:microsoft.com/office/officeart/2005/8/layout/cycle2"/>
    <dgm:cxn modelId="{DDA0EBF5-0A81-408C-B475-A16E0C27E3D7}" type="presOf" srcId="{B3086F7C-840B-4AD4-8091-8F03D75C9C13}" destId="{6C8D39FA-581B-498A-A1F3-209E09FEFA9C}" srcOrd="0" destOrd="0" presId="urn:microsoft.com/office/officeart/2005/8/layout/cycle2"/>
    <dgm:cxn modelId="{530FEF8F-DAA1-4D4A-A040-01D4B091E0BB}" type="presParOf" srcId="{0584266D-94DE-4770-A997-B9735BD44DCE}" destId="{1DD8F7E5-3081-473B-9B76-DD2011A1B282}" srcOrd="0" destOrd="0" presId="urn:microsoft.com/office/officeart/2005/8/layout/cycle2"/>
    <dgm:cxn modelId="{AA9995F8-6F47-4253-BA7D-65C2F0896389}" type="presParOf" srcId="{0584266D-94DE-4770-A997-B9735BD44DCE}" destId="{7281DCE7-EB11-4AA7-9B12-9CA086DA1374}" srcOrd="1" destOrd="0" presId="urn:microsoft.com/office/officeart/2005/8/layout/cycle2"/>
    <dgm:cxn modelId="{8677F805-7178-4918-804F-D2644077A20E}" type="presParOf" srcId="{7281DCE7-EB11-4AA7-9B12-9CA086DA1374}" destId="{564F4414-0A5B-4004-8FB2-BAEC2F685D29}" srcOrd="0" destOrd="0" presId="urn:microsoft.com/office/officeart/2005/8/layout/cycle2"/>
    <dgm:cxn modelId="{E41AD34D-E3FA-40E9-8914-C3753192215B}" type="presParOf" srcId="{0584266D-94DE-4770-A997-B9735BD44DCE}" destId="{4A8995AF-D76A-4DD6-8BE8-3EB18D270726}" srcOrd="2" destOrd="0" presId="urn:microsoft.com/office/officeart/2005/8/layout/cycle2"/>
    <dgm:cxn modelId="{BEC836D6-54BD-42C5-A954-EF6E599B96DC}" type="presParOf" srcId="{0584266D-94DE-4770-A997-B9735BD44DCE}" destId="{A26AA057-9153-401F-BB55-15D79F6CFEF0}" srcOrd="3" destOrd="0" presId="urn:microsoft.com/office/officeart/2005/8/layout/cycle2"/>
    <dgm:cxn modelId="{0786E05A-E002-40DD-94A7-5C932D47681C}" type="presParOf" srcId="{A26AA057-9153-401F-BB55-15D79F6CFEF0}" destId="{5ADC4BA6-F72E-492C-8EFF-1B0A24662CE3}" srcOrd="0" destOrd="0" presId="urn:microsoft.com/office/officeart/2005/8/layout/cycle2"/>
    <dgm:cxn modelId="{0BF75BCE-50C4-44DE-9A7B-57129AE6399D}" type="presParOf" srcId="{0584266D-94DE-4770-A997-B9735BD44DCE}" destId="{B911DC5B-9456-47E5-8A16-7684B2292029}" srcOrd="4" destOrd="0" presId="urn:microsoft.com/office/officeart/2005/8/layout/cycle2"/>
    <dgm:cxn modelId="{A9317F5A-FA65-438F-BC5A-89749D393806}" type="presParOf" srcId="{0584266D-94DE-4770-A997-B9735BD44DCE}" destId="{4199D9E4-3CCC-479F-B983-45F2D744C735}" srcOrd="5" destOrd="0" presId="urn:microsoft.com/office/officeart/2005/8/layout/cycle2"/>
    <dgm:cxn modelId="{67130D41-4B60-4463-B3DC-1BB7D282A51F}" type="presParOf" srcId="{4199D9E4-3CCC-479F-B983-45F2D744C735}" destId="{D2EA4A77-EA2E-4E93-857E-17CB429B6303}" srcOrd="0" destOrd="0" presId="urn:microsoft.com/office/officeart/2005/8/layout/cycle2"/>
    <dgm:cxn modelId="{D4ABFF55-8BDE-470A-A135-EF905CA8C64A}" type="presParOf" srcId="{0584266D-94DE-4770-A997-B9735BD44DCE}" destId="{6C8D39FA-581B-498A-A1F3-209E09FEFA9C}" srcOrd="6" destOrd="0" presId="urn:microsoft.com/office/officeart/2005/8/layout/cycle2"/>
    <dgm:cxn modelId="{5110DE35-E866-42DE-8613-9E96FD836D2D}" type="presParOf" srcId="{0584266D-94DE-4770-A997-B9735BD44DCE}" destId="{FBD0228C-4BD2-4ED4-9298-9D8CDA61D933}" srcOrd="7" destOrd="0" presId="urn:microsoft.com/office/officeart/2005/8/layout/cycle2"/>
    <dgm:cxn modelId="{0D478E84-1024-4332-8990-F5F8DCC17A65}" type="presParOf" srcId="{FBD0228C-4BD2-4ED4-9298-9D8CDA61D933}" destId="{4BF359C4-8250-4EDB-97D5-DA3037284DFF}" srcOrd="0" destOrd="0" presId="urn:microsoft.com/office/officeart/2005/8/layout/cycle2"/>
    <dgm:cxn modelId="{BE14635A-73BF-4C85-B243-3C53211439B6}" type="presParOf" srcId="{0584266D-94DE-4770-A997-B9735BD44DCE}" destId="{079F8675-0247-4748-A580-08CF9E9B92C2}" srcOrd="8" destOrd="0" presId="urn:microsoft.com/office/officeart/2005/8/layout/cycle2"/>
    <dgm:cxn modelId="{7BE9AE79-9883-43DF-95C2-A282CFB8BE9B}" type="presParOf" srcId="{0584266D-94DE-4770-A997-B9735BD44DCE}" destId="{98CE2CBB-05C2-4EF4-BA7F-44ED58CD7A72}" srcOrd="9" destOrd="0" presId="urn:microsoft.com/office/officeart/2005/8/layout/cycle2"/>
    <dgm:cxn modelId="{0C11F836-F6AD-4090-8338-119C596B9CCE}" type="presParOf" srcId="{98CE2CBB-05C2-4EF4-BA7F-44ED58CD7A72}" destId="{B1A8BE2F-A0AE-4D58-A095-63B062F5E06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0DD823-CE17-4BC5-A352-6B1D906084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F2387EE-8322-46A9-A2F8-A10E0563B61C}">
      <dgm:prSet phldrT="[Text]"/>
      <dgm:spPr/>
      <dgm:t>
        <a:bodyPr/>
        <a:lstStyle/>
        <a:p>
          <a:endParaRPr lang="en-US" dirty="0"/>
        </a:p>
        <a:p>
          <a:endParaRPr lang="en-US" dirty="0"/>
        </a:p>
        <a:p>
          <a:r>
            <a:rPr lang="en-US" dirty="0"/>
            <a:t>Population</a:t>
          </a:r>
        </a:p>
      </dgm:t>
    </dgm:pt>
    <dgm:pt modelId="{82C066ED-AB6C-4FB6-9075-7048BCDFDA52}" type="parTrans" cxnId="{550996AD-5FAE-4F4E-B351-018177874AC8}">
      <dgm:prSet/>
      <dgm:spPr/>
      <dgm:t>
        <a:bodyPr/>
        <a:lstStyle/>
        <a:p>
          <a:endParaRPr lang="en-US"/>
        </a:p>
      </dgm:t>
    </dgm:pt>
    <dgm:pt modelId="{DF2B6317-DD38-4E96-A3EA-059405CC2130}" type="sibTrans" cxnId="{550996AD-5FAE-4F4E-B351-018177874AC8}">
      <dgm:prSet/>
      <dgm:spPr/>
      <dgm:t>
        <a:bodyPr/>
        <a:lstStyle/>
        <a:p>
          <a:endParaRPr lang="en-US"/>
        </a:p>
      </dgm:t>
    </dgm:pt>
    <dgm:pt modelId="{93940D63-3F64-42A9-9F01-AC30DBA05031}">
      <dgm:prSet phldrT="[Text]"/>
      <dgm:spPr/>
      <dgm:t>
        <a:bodyPr/>
        <a:lstStyle/>
        <a:p>
          <a:endParaRPr lang="en-US" dirty="0"/>
        </a:p>
        <a:p>
          <a:endParaRPr lang="en-US" dirty="0"/>
        </a:p>
        <a:p>
          <a:r>
            <a:rPr lang="en-US" dirty="0"/>
            <a:t>Property Values</a:t>
          </a:r>
        </a:p>
      </dgm:t>
    </dgm:pt>
    <dgm:pt modelId="{16B63776-8162-41BC-8216-4E7DC0F462F1}" type="parTrans" cxnId="{3A55FAA6-66DC-4350-BE54-5D8E11CCCC78}">
      <dgm:prSet/>
      <dgm:spPr/>
      <dgm:t>
        <a:bodyPr/>
        <a:lstStyle/>
        <a:p>
          <a:endParaRPr lang="en-US"/>
        </a:p>
      </dgm:t>
    </dgm:pt>
    <dgm:pt modelId="{43B5002C-229A-497F-8B1C-7D99B0D53145}" type="sibTrans" cxnId="{3A55FAA6-66DC-4350-BE54-5D8E11CCCC78}">
      <dgm:prSet/>
      <dgm:spPr/>
      <dgm:t>
        <a:bodyPr/>
        <a:lstStyle/>
        <a:p>
          <a:endParaRPr lang="en-US"/>
        </a:p>
      </dgm:t>
    </dgm:pt>
    <dgm:pt modelId="{41E807BE-0D63-46D9-A1AF-81A9EA8FEABD}">
      <dgm:prSet phldrT="[Text]"/>
      <dgm:spPr/>
      <dgm:t>
        <a:bodyPr/>
        <a:lstStyle/>
        <a:p>
          <a:endParaRPr lang="en-US" dirty="0"/>
        </a:p>
        <a:p>
          <a:endParaRPr lang="en-US" dirty="0"/>
        </a:p>
        <a:p>
          <a:r>
            <a:rPr lang="en-US" dirty="0"/>
            <a:t>Other Revenue</a:t>
          </a:r>
        </a:p>
      </dgm:t>
    </dgm:pt>
    <dgm:pt modelId="{4C16883B-1CDA-4267-9ED8-AE749676E62E}" type="parTrans" cxnId="{7E3B699E-8137-469D-8683-FB747D5D941D}">
      <dgm:prSet/>
      <dgm:spPr/>
      <dgm:t>
        <a:bodyPr/>
        <a:lstStyle/>
        <a:p>
          <a:endParaRPr lang="en-US"/>
        </a:p>
      </dgm:t>
    </dgm:pt>
    <dgm:pt modelId="{250E08A4-CD92-4B92-88C6-8C65B3D0C391}" type="sibTrans" cxnId="{7E3B699E-8137-469D-8683-FB747D5D941D}">
      <dgm:prSet/>
      <dgm:spPr/>
      <dgm:t>
        <a:bodyPr/>
        <a:lstStyle/>
        <a:p>
          <a:endParaRPr lang="en-US"/>
        </a:p>
      </dgm:t>
    </dgm:pt>
    <dgm:pt modelId="{6C10F882-A3D5-4C37-A536-3C7F9B100F7C}">
      <dgm:prSet phldrT="[Text]"/>
      <dgm:spPr/>
      <dgm:t>
        <a:bodyPr/>
        <a:lstStyle/>
        <a:p>
          <a:endParaRPr lang="en-US" dirty="0"/>
        </a:p>
        <a:p>
          <a:endParaRPr lang="en-US" dirty="0"/>
        </a:p>
        <a:p>
          <a:r>
            <a:rPr lang="en-US" dirty="0"/>
            <a:t>Best-in-Class City Services</a:t>
          </a:r>
        </a:p>
      </dgm:t>
    </dgm:pt>
    <dgm:pt modelId="{0EF24843-9511-48FD-A0EF-1A820337D80C}" type="parTrans" cxnId="{A8309FD0-254E-4677-A0F7-C0C21613A27A}">
      <dgm:prSet/>
      <dgm:spPr/>
      <dgm:t>
        <a:bodyPr/>
        <a:lstStyle/>
        <a:p>
          <a:endParaRPr lang="en-US"/>
        </a:p>
      </dgm:t>
    </dgm:pt>
    <dgm:pt modelId="{8C5E1764-AA3B-4B1E-BF6D-F9F75FD9313F}" type="sibTrans" cxnId="{A8309FD0-254E-4677-A0F7-C0C21613A27A}">
      <dgm:prSet/>
      <dgm:spPr/>
      <dgm:t>
        <a:bodyPr/>
        <a:lstStyle/>
        <a:p>
          <a:endParaRPr lang="en-US"/>
        </a:p>
      </dgm:t>
    </dgm:pt>
    <dgm:pt modelId="{B3086F7C-840B-4AD4-8091-8F03D75C9C13}">
      <dgm:prSet phldrT="[Text]"/>
      <dgm:spPr/>
      <dgm:t>
        <a:bodyPr/>
        <a:lstStyle/>
        <a:p>
          <a:endParaRPr lang="en-US" dirty="0"/>
        </a:p>
        <a:p>
          <a:endParaRPr lang="en-US" dirty="0"/>
        </a:p>
        <a:p>
          <a:r>
            <a:rPr lang="en-US" dirty="0"/>
            <a:t>Tax Revenue</a:t>
          </a:r>
        </a:p>
      </dgm:t>
    </dgm:pt>
    <dgm:pt modelId="{1F186F38-1C6C-4040-91AF-005DFEF57711}" type="parTrans" cxnId="{C3490CD8-7659-403E-81B8-1934FCFFBB81}">
      <dgm:prSet/>
      <dgm:spPr/>
      <dgm:t>
        <a:bodyPr/>
        <a:lstStyle/>
        <a:p>
          <a:endParaRPr lang="en-US"/>
        </a:p>
      </dgm:t>
    </dgm:pt>
    <dgm:pt modelId="{5F7E7F5C-CB56-4E41-A4D2-1C38EF3DE0CD}" type="sibTrans" cxnId="{C3490CD8-7659-403E-81B8-1934FCFFBB81}">
      <dgm:prSet/>
      <dgm:spPr/>
      <dgm:t>
        <a:bodyPr/>
        <a:lstStyle/>
        <a:p>
          <a:endParaRPr lang="en-US"/>
        </a:p>
      </dgm:t>
    </dgm:pt>
    <dgm:pt modelId="{0584266D-94DE-4770-A997-B9735BD44DCE}" type="pres">
      <dgm:prSet presAssocID="{CA0DD823-CE17-4BC5-A352-6B1D90608404}" presName="cycle" presStyleCnt="0">
        <dgm:presLayoutVars>
          <dgm:dir/>
          <dgm:resizeHandles val="exact"/>
        </dgm:presLayoutVars>
      </dgm:prSet>
      <dgm:spPr/>
    </dgm:pt>
    <dgm:pt modelId="{1DD8F7E5-3081-473B-9B76-DD2011A1B282}" type="pres">
      <dgm:prSet presAssocID="{3F2387EE-8322-46A9-A2F8-A10E0563B61C}" presName="node" presStyleLbl="node1" presStyleIdx="0" presStyleCnt="5">
        <dgm:presLayoutVars>
          <dgm:bulletEnabled val="1"/>
        </dgm:presLayoutVars>
      </dgm:prSet>
      <dgm:spPr/>
    </dgm:pt>
    <dgm:pt modelId="{7281DCE7-EB11-4AA7-9B12-9CA086DA1374}" type="pres">
      <dgm:prSet presAssocID="{DF2B6317-DD38-4E96-A3EA-059405CC2130}" presName="sibTrans" presStyleLbl="sibTrans2D1" presStyleIdx="0" presStyleCnt="5"/>
      <dgm:spPr/>
    </dgm:pt>
    <dgm:pt modelId="{564F4414-0A5B-4004-8FB2-BAEC2F685D29}" type="pres">
      <dgm:prSet presAssocID="{DF2B6317-DD38-4E96-A3EA-059405CC2130}" presName="connectorText" presStyleLbl="sibTrans2D1" presStyleIdx="0" presStyleCnt="5"/>
      <dgm:spPr/>
    </dgm:pt>
    <dgm:pt modelId="{4A8995AF-D76A-4DD6-8BE8-3EB18D270726}" type="pres">
      <dgm:prSet presAssocID="{93940D63-3F64-42A9-9F01-AC30DBA05031}" presName="node" presStyleLbl="node1" presStyleIdx="1" presStyleCnt="5" custRadScaleRad="131102" custRadScaleInc="-159">
        <dgm:presLayoutVars>
          <dgm:bulletEnabled val="1"/>
        </dgm:presLayoutVars>
      </dgm:prSet>
      <dgm:spPr/>
    </dgm:pt>
    <dgm:pt modelId="{A26AA057-9153-401F-BB55-15D79F6CFEF0}" type="pres">
      <dgm:prSet presAssocID="{43B5002C-229A-497F-8B1C-7D99B0D53145}" presName="sibTrans" presStyleLbl="sibTrans2D1" presStyleIdx="1" presStyleCnt="5"/>
      <dgm:spPr/>
    </dgm:pt>
    <dgm:pt modelId="{5ADC4BA6-F72E-492C-8EFF-1B0A24662CE3}" type="pres">
      <dgm:prSet presAssocID="{43B5002C-229A-497F-8B1C-7D99B0D53145}" presName="connectorText" presStyleLbl="sibTrans2D1" presStyleIdx="1" presStyleCnt="5"/>
      <dgm:spPr/>
    </dgm:pt>
    <dgm:pt modelId="{B911DC5B-9456-47E5-8A16-7684B2292029}" type="pres">
      <dgm:prSet presAssocID="{41E807BE-0D63-46D9-A1AF-81A9EA8FEABD}" presName="node" presStyleLbl="node1" presStyleIdx="2" presStyleCnt="5">
        <dgm:presLayoutVars>
          <dgm:bulletEnabled val="1"/>
        </dgm:presLayoutVars>
      </dgm:prSet>
      <dgm:spPr/>
    </dgm:pt>
    <dgm:pt modelId="{4199D9E4-3CCC-479F-B983-45F2D744C735}" type="pres">
      <dgm:prSet presAssocID="{250E08A4-CD92-4B92-88C6-8C65B3D0C391}" presName="sibTrans" presStyleLbl="sibTrans2D1" presStyleIdx="2" presStyleCnt="5"/>
      <dgm:spPr/>
    </dgm:pt>
    <dgm:pt modelId="{D2EA4A77-EA2E-4E93-857E-17CB429B6303}" type="pres">
      <dgm:prSet presAssocID="{250E08A4-CD92-4B92-88C6-8C65B3D0C391}" presName="connectorText" presStyleLbl="sibTrans2D1" presStyleIdx="2" presStyleCnt="5"/>
      <dgm:spPr/>
    </dgm:pt>
    <dgm:pt modelId="{6C8D39FA-581B-498A-A1F3-209E09FEFA9C}" type="pres">
      <dgm:prSet presAssocID="{B3086F7C-840B-4AD4-8091-8F03D75C9C13}" presName="node" presStyleLbl="node1" presStyleIdx="3" presStyleCnt="5">
        <dgm:presLayoutVars>
          <dgm:bulletEnabled val="1"/>
        </dgm:presLayoutVars>
      </dgm:prSet>
      <dgm:spPr/>
    </dgm:pt>
    <dgm:pt modelId="{FBD0228C-4BD2-4ED4-9298-9D8CDA61D933}" type="pres">
      <dgm:prSet presAssocID="{5F7E7F5C-CB56-4E41-A4D2-1C38EF3DE0CD}" presName="sibTrans" presStyleLbl="sibTrans2D1" presStyleIdx="3" presStyleCnt="5"/>
      <dgm:spPr/>
    </dgm:pt>
    <dgm:pt modelId="{4BF359C4-8250-4EDB-97D5-DA3037284DFF}" type="pres">
      <dgm:prSet presAssocID="{5F7E7F5C-CB56-4E41-A4D2-1C38EF3DE0CD}" presName="connectorText" presStyleLbl="sibTrans2D1" presStyleIdx="3" presStyleCnt="5"/>
      <dgm:spPr/>
    </dgm:pt>
    <dgm:pt modelId="{079F8675-0247-4748-A580-08CF9E9B92C2}" type="pres">
      <dgm:prSet presAssocID="{6C10F882-A3D5-4C37-A536-3C7F9B100F7C}" presName="node" presStyleLbl="node1" presStyleIdx="4" presStyleCnt="5" custRadScaleRad="138367" custRadScaleInc="3138">
        <dgm:presLayoutVars>
          <dgm:bulletEnabled val="1"/>
        </dgm:presLayoutVars>
      </dgm:prSet>
      <dgm:spPr/>
    </dgm:pt>
    <dgm:pt modelId="{98CE2CBB-05C2-4EF4-BA7F-44ED58CD7A72}" type="pres">
      <dgm:prSet presAssocID="{8C5E1764-AA3B-4B1E-BF6D-F9F75FD9313F}" presName="sibTrans" presStyleLbl="sibTrans2D1" presStyleIdx="4" presStyleCnt="5"/>
      <dgm:spPr/>
    </dgm:pt>
    <dgm:pt modelId="{B1A8BE2F-A0AE-4D58-A095-63B062F5E06D}" type="pres">
      <dgm:prSet presAssocID="{8C5E1764-AA3B-4B1E-BF6D-F9F75FD9313F}" presName="connectorText" presStyleLbl="sibTrans2D1" presStyleIdx="4" presStyleCnt="5"/>
      <dgm:spPr/>
    </dgm:pt>
  </dgm:ptLst>
  <dgm:cxnLst>
    <dgm:cxn modelId="{0FB52922-BE34-435B-AE9A-0DE66D112AC9}" type="presOf" srcId="{CA0DD823-CE17-4BC5-A352-6B1D90608404}" destId="{0584266D-94DE-4770-A997-B9735BD44DCE}" srcOrd="0" destOrd="0" presId="urn:microsoft.com/office/officeart/2005/8/layout/cycle2"/>
    <dgm:cxn modelId="{CBA90C23-72B0-4518-A13C-298535B31CCA}" type="presOf" srcId="{3F2387EE-8322-46A9-A2F8-A10E0563B61C}" destId="{1DD8F7E5-3081-473B-9B76-DD2011A1B282}" srcOrd="0" destOrd="0" presId="urn:microsoft.com/office/officeart/2005/8/layout/cycle2"/>
    <dgm:cxn modelId="{2589272A-1A42-471C-BAF2-8EA9D257BDFD}" type="presOf" srcId="{43B5002C-229A-497F-8B1C-7D99B0D53145}" destId="{A26AA057-9153-401F-BB55-15D79F6CFEF0}" srcOrd="0" destOrd="0" presId="urn:microsoft.com/office/officeart/2005/8/layout/cycle2"/>
    <dgm:cxn modelId="{873C5E2D-D94C-426B-93FF-0755443B1EDD}" type="presOf" srcId="{250E08A4-CD92-4B92-88C6-8C65B3D0C391}" destId="{D2EA4A77-EA2E-4E93-857E-17CB429B6303}" srcOrd="1" destOrd="0" presId="urn:microsoft.com/office/officeart/2005/8/layout/cycle2"/>
    <dgm:cxn modelId="{82807F2D-4FF8-4F6D-A0B4-4862EA232300}" type="presOf" srcId="{93940D63-3F64-42A9-9F01-AC30DBA05031}" destId="{4A8995AF-D76A-4DD6-8BE8-3EB18D270726}" srcOrd="0" destOrd="0" presId="urn:microsoft.com/office/officeart/2005/8/layout/cycle2"/>
    <dgm:cxn modelId="{42BD8B60-9668-4F06-9B6C-79857C756653}" type="presOf" srcId="{6C10F882-A3D5-4C37-A536-3C7F9B100F7C}" destId="{079F8675-0247-4748-A580-08CF9E9B92C2}" srcOrd="0" destOrd="0" presId="urn:microsoft.com/office/officeart/2005/8/layout/cycle2"/>
    <dgm:cxn modelId="{271F7861-6F29-4022-B068-F97816F44F42}" type="presOf" srcId="{5F7E7F5C-CB56-4E41-A4D2-1C38EF3DE0CD}" destId="{4BF359C4-8250-4EDB-97D5-DA3037284DFF}" srcOrd="1" destOrd="0" presId="urn:microsoft.com/office/officeart/2005/8/layout/cycle2"/>
    <dgm:cxn modelId="{99815372-9C50-4CD4-8CB2-18C7218A32E7}" type="presOf" srcId="{5F7E7F5C-CB56-4E41-A4D2-1C38EF3DE0CD}" destId="{FBD0228C-4BD2-4ED4-9298-9D8CDA61D933}" srcOrd="0" destOrd="0" presId="urn:microsoft.com/office/officeart/2005/8/layout/cycle2"/>
    <dgm:cxn modelId="{F93B8E8C-7FE5-45F0-8F13-7E011468EC8B}" type="presOf" srcId="{41E807BE-0D63-46D9-A1AF-81A9EA8FEABD}" destId="{B911DC5B-9456-47E5-8A16-7684B2292029}" srcOrd="0" destOrd="0" presId="urn:microsoft.com/office/officeart/2005/8/layout/cycle2"/>
    <dgm:cxn modelId="{7E3B699E-8137-469D-8683-FB747D5D941D}" srcId="{CA0DD823-CE17-4BC5-A352-6B1D90608404}" destId="{41E807BE-0D63-46D9-A1AF-81A9EA8FEABD}" srcOrd="2" destOrd="0" parTransId="{4C16883B-1CDA-4267-9ED8-AE749676E62E}" sibTransId="{250E08A4-CD92-4B92-88C6-8C65B3D0C391}"/>
    <dgm:cxn modelId="{8915EFA6-447C-4C49-BB60-F00399CC92E6}" type="presOf" srcId="{8C5E1764-AA3B-4B1E-BF6D-F9F75FD9313F}" destId="{B1A8BE2F-A0AE-4D58-A095-63B062F5E06D}" srcOrd="1" destOrd="0" presId="urn:microsoft.com/office/officeart/2005/8/layout/cycle2"/>
    <dgm:cxn modelId="{3A55FAA6-66DC-4350-BE54-5D8E11CCCC78}" srcId="{CA0DD823-CE17-4BC5-A352-6B1D90608404}" destId="{93940D63-3F64-42A9-9F01-AC30DBA05031}" srcOrd="1" destOrd="0" parTransId="{16B63776-8162-41BC-8216-4E7DC0F462F1}" sibTransId="{43B5002C-229A-497F-8B1C-7D99B0D53145}"/>
    <dgm:cxn modelId="{26294DAC-E262-402C-9F62-DEE170930BAD}" type="presOf" srcId="{8C5E1764-AA3B-4B1E-BF6D-F9F75FD9313F}" destId="{98CE2CBB-05C2-4EF4-BA7F-44ED58CD7A72}" srcOrd="0" destOrd="0" presId="urn:microsoft.com/office/officeart/2005/8/layout/cycle2"/>
    <dgm:cxn modelId="{550996AD-5FAE-4F4E-B351-018177874AC8}" srcId="{CA0DD823-CE17-4BC5-A352-6B1D90608404}" destId="{3F2387EE-8322-46A9-A2F8-A10E0563B61C}" srcOrd="0" destOrd="0" parTransId="{82C066ED-AB6C-4FB6-9075-7048BCDFDA52}" sibTransId="{DF2B6317-DD38-4E96-A3EA-059405CC2130}"/>
    <dgm:cxn modelId="{DC741FB2-1C57-4614-92FF-644E3F2658B6}" type="presOf" srcId="{250E08A4-CD92-4B92-88C6-8C65B3D0C391}" destId="{4199D9E4-3CCC-479F-B983-45F2D744C735}" srcOrd="0" destOrd="0" presId="urn:microsoft.com/office/officeart/2005/8/layout/cycle2"/>
    <dgm:cxn modelId="{299297C5-99A9-4689-BEE5-16611A42FB3E}" type="presOf" srcId="{DF2B6317-DD38-4E96-A3EA-059405CC2130}" destId="{7281DCE7-EB11-4AA7-9B12-9CA086DA1374}" srcOrd="0" destOrd="0" presId="urn:microsoft.com/office/officeart/2005/8/layout/cycle2"/>
    <dgm:cxn modelId="{A8309FD0-254E-4677-A0F7-C0C21613A27A}" srcId="{CA0DD823-CE17-4BC5-A352-6B1D90608404}" destId="{6C10F882-A3D5-4C37-A536-3C7F9B100F7C}" srcOrd="4" destOrd="0" parTransId="{0EF24843-9511-48FD-A0EF-1A820337D80C}" sibTransId="{8C5E1764-AA3B-4B1E-BF6D-F9F75FD9313F}"/>
    <dgm:cxn modelId="{A6430BD4-E721-4D6F-88B3-A5CEE0A61D9D}" type="presOf" srcId="{DF2B6317-DD38-4E96-A3EA-059405CC2130}" destId="{564F4414-0A5B-4004-8FB2-BAEC2F685D29}" srcOrd="1" destOrd="0" presId="urn:microsoft.com/office/officeart/2005/8/layout/cycle2"/>
    <dgm:cxn modelId="{C3490CD8-7659-403E-81B8-1934FCFFBB81}" srcId="{CA0DD823-CE17-4BC5-A352-6B1D90608404}" destId="{B3086F7C-840B-4AD4-8091-8F03D75C9C13}" srcOrd="3" destOrd="0" parTransId="{1F186F38-1C6C-4040-91AF-005DFEF57711}" sibTransId="{5F7E7F5C-CB56-4E41-A4D2-1C38EF3DE0CD}"/>
    <dgm:cxn modelId="{B2FC60F2-87E2-49E3-B9F6-F73513D2E29E}" type="presOf" srcId="{43B5002C-229A-497F-8B1C-7D99B0D53145}" destId="{5ADC4BA6-F72E-492C-8EFF-1B0A24662CE3}" srcOrd="1" destOrd="0" presId="urn:microsoft.com/office/officeart/2005/8/layout/cycle2"/>
    <dgm:cxn modelId="{DDA0EBF5-0A81-408C-B475-A16E0C27E3D7}" type="presOf" srcId="{B3086F7C-840B-4AD4-8091-8F03D75C9C13}" destId="{6C8D39FA-581B-498A-A1F3-209E09FEFA9C}" srcOrd="0" destOrd="0" presId="urn:microsoft.com/office/officeart/2005/8/layout/cycle2"/>
    <dgm:cxn modelId="{530FEF8F-DAA1-4D4A-A040-01D4B091E0BB}" type="presParOf" srcId="{0584266D-94DE-4770-A997-B9735BD44DCE}" destId="{1DD8F7E5-3081-473B-9B76-DD2011A1B282}" srcOrd="0" destOrd="0" presId="urn:microsoft.com/office/officeart/2005/8/layout/cycle2"/>
    <dgm:cxn modelId="{AA9995F8-6F47-4253-BA7D-65C2F0896389}" type="presParOf" srcId="{0584266D-94DE-4770-A997-B9735BD44DCE}" destId="{7281DCE7-EB11-4AA7-9B12-9CA086DA1374}" srcOrd="1" destOrd="0" presId="urn:microsoft.com/office/officeart/2005/8/layout/cycle2"/>
    <dgm:cxn modelId="{8677F805-7178-4918-804F-D2644077A20E}" type="presParOf" srcId="{7281DCE7-EB11-4AA7-9B12-9CA086DA1374}" destId="{564F4414-0A5B-4004-8FB2-BAEC2F685D29}" srcOrd="0" destOrd="0" presId="urn:microsoft.com/office/officeart/2005/8/layout/cycle2"/>
    <dgm:cxn modelId="{E41AD34D-E3FA-40E9-8914-C3753192215B}" type="presParOf" srcId="{0584266D-94DE-4770-A997-B9735BD44DCE}" destId="{4A8995AF-D76A-4DD6-8BE8-3EB18D270726}" srcOrd="2" destOrd="0" presId="urn:microsoft.com/office/officeart/2005/8/layout/cycle2"/>
    <dgm:cxn modelId="{BEC836D6-54BD-42C5-A954-EF6E599B96DC}" type="presParOf" srcId="{0584266D-94DE-4770-A997-B9735BD44DCE}" destId="{A26AA057-9153-401F-BB55-15D79F6CFEF0}" srcOrd="3" destOrd="0" presId="urn:microsoft.com/office/officeart/2005/8/layout/cycle2"/>
    <dgm:cxn modelId="{0786E05A-E002-40DD-94A7-5C932D47681C}" type="presParOf" srcId="{A26AA057-9153-401F-BB55-15D79F6CFEF0}" destId="{5ADC4BA6-F72E-492C-8EFF-1B0A24662CE3}" srcOrd="0" destOrd="0" presId="urn:microsoft.com/office/officeart/2005/8/layout/cycle2"/>
    <dgm:cxn modelId="{0BF75BCE-50C4-44DE-9A7B-57129AE6399D}" type="presParOf" srcId="{0584266D-94DE-4770-A997-B9735BD44DCE}" destId="{B911DC5B-9456-47E5-8A16-7684B2292029}" srcOrd="4" destOrd="0" presId="urn:microsoft.com/office/officeart/2005/8/layout/cycle2"/>
    <dgm:cxn modelId="{A9317F5A-FA65-438F-BC5A-89749D393806}" type="presParOf" srcId="{0584266D-94DE-4770-A997-B9735BD44DCE}" destId="{4199D9E4-3CCC-479F-B983-45F2D744C735}" srcOrd="5" destOrd="0" presId="urn:microsoft.com/office/officeart/2005/8/layout/cycle2"/>
    <dgm:cxn modelId="{67130D41-4B60-4463-B3DC-1BB7D282A51F}" type="presParOf" srcId="{4199D9E4-3CCC-479F-B983-45F2D744C735}" destId="{D2EA4A77-EA2E-4E93-857E-17CB429B6303}" srcOrd="0" destOrd="0" presId="urn:microsoft.com/office/officeart/2005/8/layout/cycle2"/>
    <dgm:cxn modelId="{D4ABFF55-8BDE-470A-A135-EF905CA8C64A}" type="presParOf" srcId="{0584266D-94DE-4770-A997-B9735BD44DCE}" destId="{6C8D39FA-581B-498A-A1F3-209E09FEFA9C}" srcOrd="6" destOrd="0" presId="urn:microsoft.com/office/officeart/2005/8/layout/cycle2"/>
    <dgm:cxn modelId="{5110DE35-E866-42DE-8613-9E96FD836D2D}" type="presParOf" srcId="{0584266D-94DE-4770-A997-B9735BD44DCE}" destId="{FBD0228C-4BD2-4ED4-9298-9D8CDA61D933}" srcOrd="7" destOrd="0" presId="urn:microsoft.com/office/officeart/2005/8/layout/cycle2"/>
    <dgm:cxn modelId="{0D478E84-1024-4332-8990-F5F8DCC17A65}" type="presParOf" srcId="{FBD0228C-4BD2-4ED4-9298-9D8CDA61D933}" destId="{4BF359C4-8250-4EDB-97D5-DA3037284DFF}" srcOrd="0" destOrd="0" presId="urn:microsoft.com/office/officeart/2005/8/layout/cycle2"/>
    <dgm:cxn modelId="{BE14635A-73BF-4C85-B243-3C53211439B6}" type="presParOf" srcId="{0584266D-94DE-4770-A997-B9735BD44DCE}" destId="{079F8675-0247-4748-A580-08CF9E9B92C2}" srcOrd="8" destOrd="0" presId="urn:microsoft.com/office/officeart/2005/8/layout/cycle2"/>
    <dgm:cxn modelId="{7BE9AE79-9883-43DF-95C2-A282CFB8BE9B}" type="presParOf" srcId="{0584266D-94DE-4770-A997-B9735BD44DCE}" destId="{98CE2CBB-05C2-4EF4-BA7F-44ED58CD7A72}" srcOrd="9" destOrd="0" presId="urn:microsoft.com/office/officeart/2005/8/layout/cycle2"/>
    <dgm:cxn modelId="{0C11F836-F6AD-4090-8338-119C596B9CCE}" type="presParOf" srcId="{98CE2CBB-05C2-4EF4-BA7F-44ED58CD7A72}" destId="{B1A8BE2F-A0AE-4D58-A095-63B062F5E06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0DD823-CE17-4BC5-A352-6B1D906084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F2387EE-8322-46A9-A2F8-A10E0563B61C}">
      <dgm:prSet phldrT="[Text]"/>
      <dgm:spPr/>
      <dgm:t>
        <a:bodyPr/>
        <a:lstStyle/>
        <a:p>
          <a:endParaRPr lang="en-US" dirty="0"/>
        </a:p>
        <a:p>
          <a:endParaRPr lang="en-US" dirty="0"/>
        </a:p>
        <a:p>
          <a:r>
            <a:rPr lang="en-US" dirty="0"/>
            <a:t>Population</a:t>
          </a:r>
        </a:p>
      </dgm:t>
    </dgm:pt>
    <dgm:pt modelId="{82C066ED-AB6C-4FB6-9075-7048BCDFDA52}" type="parTrans" cxnId="{550996AD-5FAE-4F4E-B351-018177874AC8}">
      <dgm:prSet/>
      <dgm:spPr/>
      <dgm:t>
        <a:bodyPr/>
        <a:lstStyle/>
        <a:p>
          <a:endParaRPr lang="en-US"/>
        </a:p>
      </dgm:t>
    </dgm:pt>
    <dgm:pt modelId="{DF2B6317-DD38-4E96-A3EA-059405CC2130}" type="sibTrans" cxnId="{550996AD-5FAE-4F4E-B351-018177874AC8}">
      <dgm:prSet/>
      <dgm:spPr/>
      <dgm:t>
        <a:bodyPr/>
        <a:lstStyle/>
        <a:p>
          <a:endParaRPr lang="en-US"/>
        </a:p>
      </dgm:t>
    </dgm:pt>
    <dgm:pt modelId="{93940D63-3F64-42A9-9F01-AC30DBA05031}">
      <dgm:prSet phldrT="[Text]"/>
      <dgm:spPr/>
      <dgm:t>
        <a:bodyPr/>
        <a:lstStyle/>
        <a:p>
          <a:endParaRPr lang="en-US" dirty="0"/>
        </a:p>
        <a:p>
          <a:endParaRPr lang="en-US" dirty="0"/>
        </a:p>
        <a:p>
          <a:r>
            <a:rPr lang="en-US" dirty="0"/>
            <a:t>Property Values</a:t>
          </a:r>
        </a:p>
      </dgm:t>
    </dgm:pt>
    <dgm:pt modelId="{16B63776-8162-41BC-8216-4E7DC0F462F1}" type="parTrans" cxnId="{3A55FAA6-66DC-4350-BE54-5D8E11CCCC78}">
      <dgm:prSet/>
      <dgm:spPr/>
      <dgm:t>
        <a:bodyPr/>
        <a:lstStyle/>
        <a:p>
          <a:endParaRPr lang="en-US"/>
        </a:p>
      </dgm:t>
    </dgm:pt>
    <dgm:pt modelId="{43B5002C-229A-497F-8B1C-7D99B0D53145}" type="sibTrans" cxnId="{3A55FAA6-66DC-4350-BE54-5D8E11CCCC78}">
      <dgm:prSet/>
      <dgm:spPr/>
      <dgm:t>
        <a:bodyPr/>
        <a:lstStyle/>
        <a:p>
          <a:endParaRPr lang="en-US"/>
        </a:p>
      </dgm:t>
    </dgm:pt>
    <dgm:pt modelId="{41E807BE-0D63-46D9-A1AF-81A9EA8FEABD}">
      <dgm:prSet phldrT="[Text]"/>
      <dgm:spPr/>
      <dgm:t>
        <a:bodyPr/>
        <a:lstStyle/>
        <a:p>
          <a:endParaRPr lang="en-US" dirty="0"/>
        </a:p>
        <a:p>
          <a:endParaRPr lang="en-US" dirty="0"/>
        </a:p>
        <a:p>
          <a:r>
            <a:rPr lang="en-US" dirty="0"/>
            <a:t>Other Revenue</a:t>
          </a:r>
        </a:p>
      </dgm:t>
    </dgm:pt>
    <dgm:pt modelId="{4C16883B-1CDA-4267-9ED8-AE749676E62E}" type="parTrans" cxnId="{7E3B699E-8137-469D-8683-FB747D5D941D}">
      <dgm:prSet/>
      <dgm:spPr/>
      <dgm:t>
        <a:bodyPr/>
        <a:lstStyle/>
        <a:p>
          <a:endParaRPr lang="en-US"/>
        </a:p>
      </dgm:t>
    </dgm:pt>
    <dgm:pt modelId="{250E08A4-CD92-4B92-88C6-8C65B3D0C391}" type="sibTrans" cxnId="{7E3B699E-8137-469D-8683-FB747D5D941D}">
      <dgm:prSet/>
      <dgm:spPr/>
      <dgm:t>
        <a:bodyPr/>
        <a:lstStyle/>
        <a:p>
          <a:endParaRPr lang="en-US"/>
        </a:p>
      </dgm:t>
    </dgm:pt>
    <dgm:pt modelId="{6C10F882-A3D5-4C37-A536-3C7F9B100F7C}">
      <dgm:prSet phldrT="[Text]"/>
      <dgm:spPr/>
      <dgm:t>
        <a:bodyPr/>
        <a:lstStyle/>
        <a:p>
          <a:endParaRPr lang="en-US" dirty="0"/>
        </a:p>
        <a:p>
          <a:endParaRPr lang="en-US" dirty="0"/>
        </a:p>
        <a:p>
          <a:r>
            <a:rPr lang="en-US" dirty="0"/>
            <a:t>Best-in-Class City Services</a:t>
          </a:r>
        </a:p>
      </dgm:t>
    </dgm:pt>
    <dgm:pt modelId="{0EF24843-9511-48FD-A0EF-1A820337D80C}" type="parTrans" cxnId="{A8309FD0-254E-4677-A0F7-C0C21613A27A}">
      <dgm:prSet/>
      <dgm:spPr/>
      <dgm:t>
        <a:bodyPr/>
        <a:lstStyle/>
        <a:p>
          <a:endParaRPr lang="en-US"/>
        </a:p>
      </dgm:t>
    </dgm:pt>
    <dgm:pt modelId="{8C5E1764-AA3B-4B1E-BF6D-F9F75FD9313F}" type="sibTrans" cxnId="{A8309FD0-254E-4677-A0F7-C0C21613A27A}">
      <dgm:prSet/>
      <dgm:spPr/>
      <dgm:t>
        <a:bodyPr/>
        <a:lstStyle/>
        <a:p>
          <a:endParaRPr lang="en-US"/>
        </a:p>
      </dgm:t>
    </dgm:pt>
    <dgm:pt modelId="{B3086F7C-840B-4AD4-8091-8F03D75C9C13}">
      <dgm:prSet phldrT="[Text]"/>
      <dgm:spPr/>
      <dgm:t>
        <a:bodyPr/>
        <a:lstStyle/>
        <a:p>
          <a:endParaRPr lang="en-US" dirty="0"/>
        </a:p>
        <a:p>
          <a:endParaRPr lang="en-US" dirty="0"/>
        </a:p>
        <a:p>
          <a:r>
            <a:rPr lang="en-US" dirty="0"/>
            <a:t>Tax Revenue</a:t>
          </a:r>
        </a:p>
      </dgm:t>
    </dgm:pt>
    <dgm:pt modelId="{1F186F38-1C6C-4040-91AF-005DFEF57711}" type="parTrans" cxnId="{C3490CD8-7659-403E-81B8-1934FCFFBB81}">
      <dgm:prSet/>
      <dgm:spPr/>
      <dgm:t>
        <a:bodyPr/>
        <a:lstStyle/>
        <a:p>
          <a:endParaRPr lang="en-US"/>
        </a:p>
      </dgm:t>
    </dgm:pt>
    <dgm:pt modelId="{5F7E7F5C-CB56-4E41-A4D2-1C38EF3DE0CD}" type="sibTrans" cxnId="{C3490CD8-7659-403E-81B8-1934FCFFBB81}">
      <dgm:prSet/>
      <dgm:spPr/>
      <dgm:t>
        <a:bodyPr/>
        <a:lstStyle/>
        <a:p>
          <a:endParaRPr lang="en-US"/>
        </a:p>
      </dgm:t>
    </dgm:pt>
    <dgm:pt modelId="{0584266D-94DE-4770-A997-B9735BD44DCE}" type="pres">
      <dgm:prSet presAssocID="{CA0DD823-CE17-4BC5-A352-6B1D90608404}" presName="cycle" presStyleCnt="0">
        <dgm:presLayoutVars>
          <dgm:dir/>
          <dgm:resizeHandles val="exact"/>
        </dgm:presLayoutVars>
      </dgm:prSet>
      <dgm:spPr/>
    </dgm:pt>
    <dgm:pt modelId="{1DD8F7E5-3081-473B-9B76-DD2011A1B282}" type="pres">
      <dgm:prSet presAssocID="{3F2387EE-8322-46A9-A2F8-A10E0563B61C}" presName="node" presStyleLbl="node1" presStyleIdx="0" presStyleCnt="5">
        <dgm:presLayoutVars>
          <dgm:bulletEnabled val="1"/>
        </dgm:presLayoutVars>
      </dgm:prSet>
      <dgm:spPr/>
    </dgm:pt>
    <dgm:pt modelId="{7281DCE7-EB11-4AA7-9B12-9CA086DA1374}" type="pres">
      <dgm:prSet presAssocID="{DF2B6317-DD38-4E96-A3EA-059405CC2130}" presName="sibTrans" presStyleLbl="sibTrans2D1" presStyleIdx="0" presStyleCnt="5"/>
      <dgm:spPr/>
    </dgm:pt>
    <dgm:pt modelId="{564F4414-0A5B-4004-8FB2-BAEC2F685D29}" type="pres">
      <dgm:prSet presAssocID="{DF2B6317-DD38-4E96-A3EA-059405CC2130}" presName="connectorText" presStyleLbl="sibTrans2D1" presStyleIdx="0" presStyleCnt="5"/>
      <dgm:spPr/>
    </dgm:pt>
    <dgm:pt modelId="{4A8995AF-D76A-4DD6-8BE8-3EB18D270726}" type="pres">
      <dgm:prSet presAssocID="{93940D63-3F64-42A9-9F01-AC30DBA05031}" presName="node" presStyleLbl="node1" presStyleIdx="1" presStyleCnt="5" custRadScaleRad="131102" custRadScaleInc="-159">
        <dgm:presLayoutVars>
          <dgm:bulletEnabled val="1"/>
        </dgm:presLayoutVars>
      </dgm:prSet>
      <dgm:spPr/>
    </dgm:pt>
    <dgm:pt modelId="{A26AA057-9153-401F-BB55-15D79F6CFEF0}" type="pres">
      <dgm:prSet presAssocID="{43B5002C-229A-497F-8B1C-7D99B0D53145}" presName="sibTrans" presStyleLbl="sibTrans2D1" presStyleIdx="1" presStyleCnt="5"/>
      <dgm:spPr/>
    </dgm:pt>
    <dgm:pt modelId="{5ADC4BA6-F72E-492C-8EFF-1B0A24662CE3}" type="pres">
      <dgm:prSet presAssocID="{43B5002C-229A-497F-8B1C-7D99B0D53145}" presName="connectorText" presStyleLbl="sibTrans2D1" presStyleIdx="1" presStyleCnt="5"/>
      <dgm:spPr/>
    </dgm:pt>
    <dgm:pt modelId="{B911DC5B-9456-47E5-8A16-7684B2292029}" type="pres">
      <dgm:prSet presAssocID="{41E807BE-0D63-46D9-A1AF-81A9EA8FEABD}" presName="node" presStyleLbl="node1" presStyleIdx="2" presStyleCnt="5">
        <dgm:presLayoutVars>
          <dgm:bulletEnabled val="1"/>
        </dgm:presLayoutVars>
      </dgm:prSet>
      <dgm:spPr/>
    </dgm:pt>
    <dgm:pt modelId="{4199D9E4-3CCC-479F-B983-45F2D744C735}" type="pres">
      <dgm:prSet presAssocID="{250E08A4-CD92-4B92-88C6-8C65B3D0C391}" presName="sibTrans" presStyleLbl="sibTrans2D1" presStyleIdx="2" presStyleCnt="5"/>
      <dgm:spPr/>
    </dgm:pt>
    <dgm:pt modelId="{D2EA4A77-EA2E-4E93-857E-17CB429B6303}" type="pres">
      <dgm:prSet presAssocID="{250E08A4-CD92-4B92-88C6-8C65B3D0C391}" presName="connectorText" presStyleLbl="sibTrans2D1" presStyleIdx="2" presStyleCnt="5"/>
      <dgm:spPr/>
    </dgm:pt>
    <dgm:pt modelId="{6C8D39FA-581B-498A-A1F3-209E09FEFA9C}" type="pres">
      <dgm:prSet presAssocID="{B3086F7C-840B-4AD4-8091-8F03D75C9C13}" presName="node" presStyleLbl="node1" presStyleIdx="3" presStyleCnt="5">
        <dgm:presLayoutVars>
          <dgm:bulletEnabled val="1"/>
        </dgm:presLayoutVars>
      </dgm:prSet>
      <dgm:spPr/>
    </dgm:pt>
    <dgm:pt modelId="{FBD0228C-4BD2-4ED4-9298-9D8CDA61D933}" type="pres">
      <dgm:prSet presAssocID="{5F7E7F5C-CB56-4E41-A4D2-1C38EF3DE0CD}" presName="sibTrans" presStyleLbl="sibTrans2D1" presStyleIdx="3" presStyleCnt="5"/>
      <dgm:spPr/>
    </dgm:pt>
    <dgm:pt modelId="{4BF359C4-8250-4EDB-97D5-DA3037284DFF}" type="pres">
      <dgm:prSet presAssocID="{5F7E7F5C-CB56-4E41-A4D2-1C38EF3DE0CD}" presName="connectorText" presStyleLbl="sibTrans2D1" presStyleIdx="3" presStyleCnt="5"/>
      <dgm:spPr/>
    </dgm:pt>
    <dgm:pt modelId="{079F8675-0247-4748-A580-08CF9E9B92C2}" type="pres">
      <dgm:prSet presAssocID="{6C10F882-A3D5-4C37-A536-3C7F9B100F7C}" presName="node" presStyleLbl="node1" presStyleIdx="4" presStyleCnt="5" custRadScaleRad="138367" custRadScaleInc="3138">
        <dgm:presLayoutVars>
          <dgm:bulletEnabled val="1"/>
        </dgm:presLayoutVars>
      </dgm:prSet>
      <dgm:spPr/>
    </dgm:pt>
    <dgm:pt modelId="{98CE2CBB-05C2-4EF4-BA7F-44ED58CD7A72}" type="pres">
      <dgm:prSet presAssocID="{8C5E1764-AA3B-4B1E-BF6D-F9F75FD9313F}" presName="sibTrans" presStyleLbl="sibTrans2D1" presStyleIdx="4" presStyleCnt="5"/>
      <dgm:spPr/>
    </dgm:pt>
    <dgm:pt modelId="{B1A8BE2F-A0AE-4D58-A095-63B062F5E06D}" type="pres">
      <dgm:prSet presAssocID="{8C5E1764-AA3B-4B1E-BF6D-F9F75FD9313F}" presName="connectorText" presStyleLbl="sibTrans2D1" presStyleIdx="4" presStyleCnt="5"/>
      <dgm:spPr/>
    </dgm:pt>
  </dgm:ptLst>
  <dgm:cxnLst>
    <dgm:cxn modelId="{0FB52922-BE34-435B-AE9A-0DE66D112AC9}" type="presOf" srcId="{CA0DD823-CE17-4BC5-A352-6B1D90608404}" destId="{0584266D-94DE-4770-A997-B9735BD44DCE}" srcOrd="0" destOrd="0" presId="urn:microsoft.com/office/officeart/2005/8/layout/cycle2"/>
    <dgm:cxn modelId="{CBA90C23-72B0-4518-A13C-298535B31CCA}" type="presOf" srcId="{3F2387EE-8322-46A9-A2F8-A10E0563B61C}" destId="{1DD8F7E5-3081-473B-9B76-DD2011A1B282}" srcOrd="0" destOrd="0" presId="urn:microsoft.com/office/officeart/2005/8/layout/cycle2"/>
    <dgm:cxn modelId="{2589272A-1A42-471C-BAF2-8EA9D257BDFD}" type="presOf" srcId="{43B5002C-229A-497F-8B1C-7D99B0D53145}" destId="{A26AA057-9153-401F-BB55-15D79F6CFEF0}" srcOrd="0" destOrd="0" presId="urn:microsoft.com/office/officeart/2005/8/layout/cycle2"/>
    <dgm:cxn modelId="{873C5E2D-D94C-426B-93FF-0755443B1EDD}" type="presOf" srcId="{250E08A4-CD92-4B92-88C6-8C65B3D0C391}" destId="{D2EA4A77-EA2E-4E93-857E-17CB429B6303}" srcOrd="1" destOrd="0" presId="urn:microsoft.com/office/officeart/2005/8/layout/cycle2"/>
    <dgm:cxn modelId="{82807F2D-4FF8-4F6D-A0B4-4862EA232300}" type="presOf" srcId="{93940D63-3F64-42A9-9F01-AC30DBA05031}" destId="{4A8995AF-D76A-4DD6-8BE8-3EB18D270726}" srcOrd="0" destOrd="0" presId="urn:microsoft.com/office/officeart/2005/8/layout/cycle2"/>
    <dgm:cxn modelId="{42BD8B60-9668-4F06-9B6C-79857C756653}" type="presOf" srcId="{6C10F882-A3D5-4C37-A536-3C7F9B100F7C}" destId="{079F8675-0247-4748-A580-08CF9E9B92C2}" srcOrd="0" destOrd="0" presId="urn:microsoft.com/office/officeart/2005/8/layout/cycle2"/>
    <dgm:cxn modelId="{271F7861-6F29-4022-B068-F97816F44F42}" type="presOf" srcId="{5F7E7F5C-CB56-4E41-A4D2-1C38EF3DE0CD}" destId="{4BF359C4-8250-4EDB-97D5-DA3037284DFF}" srcOrd="1" destOrd="0" presId="urn:microsoft.com/office/officeart/2005/8/layout/cycle2"/>
    <dgm:cxn modelId="{99815372-9C50-4CD4-8CB2-18C7218A32E7}" type="presOf" srcId="{5F7E7F5C-CB56-4E41-A4D2-1C38EF3DE0CD}" destId="{FBD0228C-4BD2-4ED4-9298-9D8CDA61D933}" srcOrd="0" destOrd="0" presId="urn:microsoft.com/office/officeart/2005/8/layout/cycle2"/>
    <dgm:cxn modelId="{F93B8E8C-7FE5-45F0-8F13-7E011468EC8B}" type="presOf" srcId="{41E807BE-0D63-46D9-A1AF-81A9EA8FEABD}" destId="{B911DC5B-9456-47E5-8A16-7684B2292029}" srcOrd="0" destOrd="0" presId="urn:microsoft.com/office/officeart/2005/8/layout/cycle2"/>
    <dgm:cxn modelId="{7E3B699E-8137-469D-8683-FB747D5D941D}" srcId="{CA0DD823-CE17-4BC5-A352-6B1D90608404}" destId="{41E807BE-0D63-46D9-A1AF-81A9EA8FEABD}" srcOrd="2" destOrd="0" parTransId="{4C16883B-1CDA-4267-9ED8-AE749676E62E}" sibTransId="{250E08A4-CD92-4B92-88C6-8C65B3D0C391}"/>
    <dgm:cxn modelId="{8915EFA6-447C-4C49-BB60-F00399CC92E6}" type="presOf" srcId="{8C5E1764-AA3B-4B1E-BF6D-F9F75FD9313F}" destId="{B1A8BE2F-A0AE-4D58-A095-63B062F5E06D}" srcOrd="1" destOrd="0" presId="urn:microsoft.com/office/officeart/2005/8/layout/cycle2"/>
    <dgm:cxn modelId="{3A55FAA6-66DC-4350-BE54-5D8E11CCCC78}" srcId="{CA0DD823-CE17-4BC5-A352-6B1D90608404}" destId="{93940D63-3F64-42A9-9F01-AC30DBA05031}" srcOrd="1" destOrd="0" parTransId="{16B63776-8162-41BC-8216-4E7DC0F462F1}" sibTransId="{43B5002C-229A-497F-8B1C-7D99B0D53145}"/>
    <dgm:cxn modelId="{26294DAC-E262-402C-9F62-DEE170930BAD}" type="presOf" srcId="{8C5E1764-AA3B-4B1E-BF6D-F9F75FD9313F}" destId="{98CE2CBB-05C2-4EF4-BA7F-44ED58CD7A72}" srcOrd="0" destOrd="0" presId="urn:microsoft.com/office/officeart/2005/8/layout/cycle2"/>
    <dgm:cxn modelId="{550996AD-5FAE-4F4E-B351-018177874AC8}" srcId="{CA0DD823-CE17-4BC5-A352-6B1D90608404}" destId="{3F2387EE-8322-46A9-A2F8-A10E0563B61C}" srcOrd="0" destOrd="0" parTransId="{82C066ED-AB6C-4FB6-9075-7048BCDFDA52}" sibTransId="{DF2B6317-DD38-4E96-A3EA-059405CC2130}"/>
    <dgm:cxn modelId="{DC741FB2-1C57-4614-92FF-644E3F2658B6}" type="presOf" srcId="{250E08A4-CD92-4B92-88C6-8C65B3D0C391}" destId="{4199D9E4-3CCC-479F-B983-45F2D744C735}" srcOrd="0" destOrd="0" presId="urn:microsoft.com/office/officeart/2005/8/layout/cycle2"/>
    <dgm:cxn modelId="{299297C5-99A9-4689-BEE5-16611A42FB3E}" type="presOf" srcId="{DF2B6317-DD38-4E96-A3EA-059405CC2130}" destId="{7281DCE7-EB11-4AA7-9B12-9CA086DA1374}" srcOrd="0" destOrd="0" presId="urn:microsoft.com/office/officeart/2005/8/layout/cycle2"/>
    <dgm:cxn modelId="{A8309FD0-254E-4677-A0F7-C0C21613A27A}" srcId="{CA0DD823-CE17-4BC5-A352-6B1D90608404}" destId="{6C10F882-A3D5-4C37-A536-3C7F9B100F7C}" srcOrd="4" destOrd="0" parTransId="{0EF24843-9511-48FD-A0EF-1A820337D80C}" sibTransId="{8C5E1764-AA3B-4B1E-BF6D-F9F75FD9313F}"/>
    <dgm:cxn modelId="{A6430BD4-E721-4D6F-88B3-A5CEE0A61D9D}" type="presOf" srcId="{DF2B6317-DD38-4E96-A3EA-059405CC2130}" destId="{564F4414-0A5B-4004-8FB2-BAEC2F685D29}" srcOrd="1" destOrd="0" presId="urn:microsoft.com/office/officeart/2005/8/layout/cycle2"/>
    <dgm:cxn modelId="{C3490CD8-7659-403E-81B8-1934FCFFBB81}" srcId="{CA0DD823-CE17-4BC5-A352-6B1D90608404}" destId="{B3086F7C-840B-4AD4-8091-8F03D75C9C13}" srcOrd="3" destOrd="0" parTransId="{1F186F38-1C6C-4040-91AF-005DFEF57711}" sibTransId="{5F7E7F5C-CB56-4E41-A4D2-1C38EF3DE0CD}"/>
    <dgm:cxn modelId="{B2FC60F2-87E2-49E3-B9F6-F73513D2E29E}" type="presOf" srcId="{43B5002C-229A-497F-8B1C-7D99B0D53145}" destId="{5ADC4BA6-F72E-492C-8EFF-1B0A24662CE3}" srcOrd="1" destOrd="0" presId="urn:microsoft.com/office/officeart/2005/8/layout/cycle2"/>
    <dgm:cxn modelId="{DDA0EBF5-0A81-408C-B475-A16E0C27E3D7}" type="presOf" srcId="{B3086F7C-840B-4AD4-8091-8F03D75C9C13}" destId="{6C8D39FA-581B-498A-A1F3-209E09FEFA9C}" srcOrd="0" destOrd="0" presId="urn:microsoft.com/office/officeart/2005/8/layout/cycle2"/>
    <dgm:cxn modelId="{530FEF8F-DAA1-4D4A-A040-01D4B091E0BB}" type="presParOf" srcId="{0584266D-94DE-4770-A997-B9735BD44DCE}" destId="{1DD8F7E5-3081-473B-9B76-DD2011A1B282}" srcOrd="0" destOrd="0" presId="urn:microsoft.com/office/officeart/2005/8/layout/cycle2"/>
    <dgm:cxn modelId="{AA9995F8-6F47-4253-BA7D-65C2F0896389}" type="presParOf" srcId="{0584266D-94DE-4770-A997-B9735BD44DCE}" destId="{7281DCE7-EB11-4AA7-9B12-9CA086DA1374}" srcOrd="1" destOrd="0" presId="urn:microsoft.com/office/officeart/2005/8/layout/cycle2"/>
    <dgm:cxn modelId="{8677F805-7178-4918-804F-D2644077A20E}" type="presParOf" srcId="{7281DCE7-EB11-4AA7-9B12-9CA086DA1374}" destId="{564F4414-0A5B-4004-8FB2-BAEC2F685D29}" srcOrd="0" destOrd="0" presId="urn:microsoft.com/office/officeart/2005/8/layout/cycle2"/>
    <dgm:cxn modelId="{E41AD34D-E3FA-40E9-8914-C3753192215B}" type="presParOf" srcId="{0584266D-94DE-4770-A997-B9735BD44DCE}" destId="{4A8995AF-D76A-4DD6-8BE8-3EB18D270726}" srcOrd="2" destOrd="0" presId="urn:microsoft.com/office/officeart/2005/8/layout/cycle2"/>
    <dgm:cxn modelId="{BEC836D6-54BD-42C5-A954-EF6E599B96DC}" type="presParOf" srcId="{0584266D-94DE-4770-A997-B9735BD44DCE}" destId="{A26AA057-9153-401F-BB55-15D79F6CFEF0}" srcOrd="3" destOrd="0" presId="urn:microsoft.com/office/officeart/2005/8/layout/cycle2"/>
    <dgm:cxn modelId="{0786E05A-E002-40DD-94A7-5C932D47681C}" type="presParOf" srcId="{A26AA057-9153-401F-BB55-15D79F6CFEF0}" destId="{5ADC4BA6-F72E-492C-8EFF-1B0A24662CE3}" srcOrd="0" destOrd="0" presId="urn:microsoft.com/office/officeart/2005/8/layout/cycle2"/>
    <dgm:cxn modelId="{0BF75BCE-50C4-44DE-9A7B-57129AE6399D}" type="presParOf" srcId="{0584266D-94DE-4770-A997-B9735BD44DCE}" destId="{B911DC5B-9456-47E5-8A16-7684B2292029}" srcOrd="4" destOrd="0" presId="urn:microsoft.com/office/officeart/2005/8/layout/cycle2"/>
    <dgm:cxn modelId="{A9317F5A-FA65-438F-BC5A-89749D393806}" type="presParOf" srcId="{0584266D-94DE-4770-A997-B9735BD44DCE}" destId="{4199D9E4-3CCC-479F-B983-45F2D744C735}" srcOrd="5" destOrd="0" presId="urn:microsoft.com/office/officeart/2005/8/layout/cycle2"/>
    <dgm:cxn modelId="{67130D41-4B60-4463-B3DC-1BB7D282A51F}" type="presParOf" srcId="{4199D9E4-3CCC-479F-B983-45F2D744C735}" destId="{D2EA4A77-EA2E-4E93-857E-17CB429B6303}" srcOrd="0" destOrd="0" presId="urn:microsoft.com/office/officeart/2005/8/layout/cycle2"/>
    <dgm:cxn modelId="{D4ABFF55-8BDE-470A-A135-EF905CA8C64A}" type="presParOf" srcId="{0584266D-94DE-4770-A997-B9735BD44DCE}" destId="{6C8D39FA-581B-498A-A1F3-209E09FEFA9C}" srcOrd="6" destOrd="0" presId="urn:microsoft.com/office/officeart/2005/8/layout/cycle2"/>
    <dgm:cxn modelId="{5110DE35-E866-42DE-8613-9E96FD836D2D}" type="presParOf" srcId="{0584266D-94DE-4770-A997-B9735BD44DCE}" destId="{FBD0228C-4BD2-4ED4-9298-9D8CDA61D933}" srcOrd="7" destOrd="0" presId="urn:microsoft.com/office/officeart/2005/8/layout/cycle2"/>
    <dgm:cxn modelId="{0D478E84-1024-4332-8990-F5F8DCC17A65}" type="presParOf" srcId="{FBD0228C-4BD2-4ED4-9298-9D8CDA61D933}" destId="{4BF359C4-8250-4EDB-97D5-DA3037284DFF}" srcOrd="0" destOrd="0" presId="urn:microsoft.com/office/officeart/2005/8/layout/cycle2"/>
    <dgm:cxn modelId="{BE14635A-73BF-4C85-B243-3C53211439B6}" type="presParOf" srcId="{0584266D-94DE-4770-A997-B9735BD44DCE}" destId="{079F8675-0247-4748-A580-08CF9E9B92C2}" srcOrd="8" destOrd="0" presId="urn:microsoft.com/office/officeart/2005/8/layout/cycle2"/>
    <dgm:cxn modelId="{7BE9AE79-9883-43DF-95C2-A282CFB8BE9B}" type="presParOf" srcId="{0584266D-94DE-4770-A997-B9735BD44DCE}" destId="{98CE2CBB-05C2-4EF4-BA7F-44ED58CD7A72}" srcOrd="9" destOrd="0" presId="urn:microsoft.com/office/officeart/2005/8/layout/cycle2"/>
    <dgm:cxn modelId="{0C11F836-F6AD-4090-8338-119C596B9CCE}" type="presParOf" srcId="{98CE2CBB-05C2-4EF4-BA7F-44ED58CD7A72}" destId="{B1A8BE2F-A0AE-4D58-A095-63B062F5E06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0DD823-CE17-4BC5-A352-6B1D906084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F2387EE-8322-46A9-A2F8-A10E0563B61C}">
      <dgm:prSet phldrT="[Text]"/>
      <dgm:spPr/>
      <dgm:t>
        <a:bodyPr/>
        <a:lstStyle/>
        <a:p>
          <a:endParaRPr lang="en-US" dirty="0"/>
        </a:p>
        <a:p>
          <a:endParaRPr lang="en-US" dirty="0"/>
        </a:p>
        <a:p>
          <a:r>
            <a:rPr lang="en-US" dirty="0"/>
            <a:t>Population</a:t>
          </a:r>
        </a:p>
      </dgm:t>
    </dgm:pt>
    <dgm:pt modelId="{82C066ED-AB6C-4FB6-9075-7048BCDFDA52}" type="parTrans" cxnId="{550996AD-5FAE-4F4E-B351-018177874AC8}">
      <dgm:prSet/>
      <dgm:spPr/>
      <dgm:t>
        <a:bodyPr/>
        <a:lstStyle/>
        <a:p>
          <a:endParaRPr lang="en-US"/>
        </a:p>
      </dgm:t>
    </dgm:pt>
    <dgm:pt modelId="{DF2B6317-DD38-4E96-A3EA-059405CC2130}" type="sibTrans" cxnId="{550996AD-5FAE-4F4E-B351-018177874AC8}">
      <dgm:prSet/>
      <dgm:spPr/>
      <dgm:t>
        <a:bodyPr/>
        <a:lstStyle/>
        <a:p>
          <a:endParaRPr lang="en-US"/>
        </a:p>
      </dgm:t>
    </dgm:pt>
    <dgm:pt modelId="{93940D63-3F64-42A9-9F01-AC30DBA05031}">
      <dgm:prSet phldrT="[Text]"/>
      <dgm:spPr/>
      <dgm:t>
        <a:bodyPr/>
        <a:lstStyle/>
        <a:p>
          <a:endParaRPr lang="en-US" dirty="0"/>
        </a:p>
        <a:p>
          <a:endParaRPr lang="en-US" dirty="0"/>
        </a:p>
        <a:p>
          <a:r>
            <a:rPr lang="en-US" dirty="0"/>
            <a:t>Property Values</a:t>
          </a:r>
        </a:p>
      </dgm:t>
    </dgm:pt>
    <dgm:pt modelId="{16B63776-8162-41BC-8216-4E7DC0F462F1}" type="parTrans" cxnId="{3A55FAA6-66DC-4350-BE54-5D8E11CCCC78}">
      <dgm:prSet/>
      <dgm:spPr/>
      <dgm:t>
        <a:bodyPr/>
        <a:lstStyle/>
        <a:p>
          <a:endParaRPr lang="en-US"/>
        </a:p>
      </dgm:t>
    </dgm:pt>
    <dgm:pt modelId="{43B5002C-229A-497F-8B1C-7D99B0D53145}" type="sibTrans" cxnId="{3A55FAA6-66DC-4350-BE54-5D8E11CCCC78}">
      <dgm:prSet/>
      <dgm:spPr/>
      <dgm:t>
        <a:bodyPr/>
        <a:lstStyle/>
        <a:p>
          <a:endParaRPr lang="en-US"/>
        </a:p>
      </dgm:t>
    </dgm:pt>
    <dgm:pt modelId="{41E807BE-0D63-46D9-A1AF-81A9EA8FEABD}">
      <dgm:prSet phldrT="[Text]"/>
      <dgm:spPr/>
      <dgm:t>
        <a:bodyPr/>
        <a:lstStyle/>
        <a:p>
          <a:endParaRPr lang="en-US" dirty="0"/>
        </a:p>
        <a:p>
          <a:endParaRPr lang="en-US" dirty="0"/>
        </a:p>
        <a:p>
          <a:r>
            <a:rPr lang="en-US" dirty="0"/>
            <a:t>Other Revenue</a:t>
          </a:r>
        </a:p>
      </dgm:t>
    </dgm:pt>
    <dgm:pt modelId="{4C16883B-1CDA-4267-9ED8-AE749676E62E}" type="parTrans" cxnId="{7E3B699E-8137-469D-8683-FB747D5D941D}">
      <dgm:prSet/>
      <dgm:spPr/>
      <dgm:t>
        <a:bodyPr/>
        <a:lstStyle/>
        <a:p>
          <a:endParaRPr lang="en-US"/>
        </a:p>
      </dgm:t>
    </dgm:pt>
    <dgm:pt modelId="{250E08A4-CD92-4B92-88C6-8C65B3D0C391}" type="sibTrans" cxnId="{7E3B699E-8137-469D-8683-FB747D5D941D}">
      <dgm:prSet/>
      <dgm:spPr/>
      <dgm:t>
        <a:bodyPr/>
        <a:lstStyle/>
        <a:p>
          <a:endParaRPr lang="en-US"/>
        </a:p>
      </dgm:t>
    </dgm:pt>
    <dgm:pt modelId="{6C10F882-A3D5-4C37-A536-3C7F9B100F7C}">
      <dgm:prSet phldrT="[Text]"/>
      <dgm:spPr/>
      <dgm:t>
        <a:bodyPr/>
        <a:lstStyle/>
        <a:p>
          <a:endParaRPr lang="en-US" dirty="0"/>
        </a:p>
        <a:p>
          <a:endParaRPr lang="en-US" dirty="0"/>
        </a:p>
        <a:p>
          <a:r>
            <a:rPr lang="en-US" dirty="0"/>
            <a:t>Best-in-Class City Services</a:t>
          </a:r>
        </a:p>
      </dgm:t>
    </dgm:pt>
    <dgm:pt modelId="{0EF24843-9511-48FD-A0EF-1A820337D80C}" type="parTrans" cxnId="{A8309FD0-254E-4677-A0F7-C0C21613A27A}">
      <dgm:prSet/>
      <dgm:spPr/>
      <dgm:t>
        <a:bodyPr/>
        <a:lstStyle/>
        <a:p>
          <a:endParaRPr lang="en-US"/>
        </a:p>
      </dgm:t>
    </dgm:pt>
    <dgm:pt modelId="{8C5E1764-AA3B-4B1E-BF6D-F9F75FD9313F}" type="sibTrans" cxnId="{A8309FD0-254E-4677-A0F7-C0C21613A27A}">
      <dgm:prSet/>
      <dgm:spPr/>
      <dgm:t>
        <a:bodyPr/>
        <a:lstStyle/>
        <a:p>
          <a:endParaRPr lang="en-US"/>
        </a:p>
      </dgm:t>
    </dgm:pt>
    <dgm:pt modelId="{B3086F7C-840B-4AD4-8091-8F03D75C9C13}">
      <dgm:prSet phldrT="[Text]"/>
      <dgm:spPr/>
      <dgm:t>
        <a:bodyPr/>
        <a:lstStyle/>
        <a:p>
          <a:endParaRPr lang="en-US" dirty="0"/>
        </a:p>
        <a:p>
          <a:endParaRPr lang="en-US" dirty="0"/>
        </a:p>
        <a:p>
          <a:r>
            <a:rPr lang="en-US" dirty="0"/>
            <a:t>Tax Revenue</a:t>
          </a:r>
        </a:p>
      </dgm:t>
    </dgm:pt>
    <dgm:pt modelId="{1F186F38-1C6C-4040-91AF-005DFEF57711}" type="parTrans" cxnId="{C3490CD8-7659-403E-81B8-1934FCFFBB81}">
      <dgm:prSet/>
      <dgm:spPr/>
      <dgm:t>
        <a:bodyPr/>
        <a:lstStyle/>
        <a:p>
          <a:endParaRPr lang="en-US"/>
        </a:p>
      </dgm:t>
    </dgm:pt>
    <dgm:pt modelId="{5F7E7F5C-CB56-4E41-A4D2-1C38EF3DE0CD}" type="sibTrans" cxnId="{C3490CD8-7659-403E-81B8-1934FCFFBB81}">
      <dgm:prSet/>
      <dgm:spPr/>
      <dgm:t>
        <a:bodyPr/>
        <a:lstStyle/>
        <a:p>
          <a:endParaRPr lang="en-US"/>
        </a:p>
      </dgm:t>
    </dgm:pt>
    <dgm:pt modelId="{0584266D-94DE-4770-A997-B9735BD44DCE}" type="pres">
      <dgm:prSet presAssocID="{CA0DD823-CE17-4BC5-A352-6B1D90608404}" presName="cycle" presStyleCnt="0">
        <dgm:presLayoutVars>
          <dgm:dir/>
          <dgm:resizeHandles val="exact"/>
        </dgm:presLayoutVars>
      </dgm:prSet>
      <dgm:spPr/>
    </dgm:pt>
    <dgm:pt modelId="{1DD8F7E5-3081-473B-9B76-DD2011A1B282}" type="pres">
      <dgm:prSet presAssocID="{3F2387EE-8322-46A9-A2F8-A10E0563B61C}" presName="node" presStyleLbl="node1" presStyleIdx="0" presStyleCnt="5">
        <dgm:presLayoutVars>
          <dgm:bulletEnabled val="1"/>
        </dgm:presLayoutVars>
      </dgm:prSet>
      <dgm:spPr/>
    </dgm:pt>
    <dgm:pt modelId="{7281DCE7-EB11-4AA7-9B12-9CA086DA1374}" type="pres">
      <dgm:prSet presAssocID="{DF2B6317-DD38-4E96-A3EA-059405CC2130}" presName="sibTrans" presStyleLbl="sibTrans2D1" presStyleIdx="0" presStyleCnt="5"/>
      <dgm:spPr/>
    </dgm:pt>
    <dgm:pt modelId="{564F4414-0A5B-4004-8FB2-BAEC2F685D29}" type="pres">
      <dgm:prSet presAssocID="{DF2B6317-DD38-4E96-A3EA-059405CC2130}" presName="connectorText" presStyleLbl="sibTrans2D1" presStyleIdx="0" presStyleCnt="5"/>
      <dgm:spPr/>
    </dgm:pt>
    <dgm:pt modelId="{4A8995AF-D76A-4DD6-8BE8-3EB18D270726}" type="pres">
      <dgm:prSet presAssocID="{93940D63-3F64-42A9-9F01-AC30DBA05031}" presName="node" presStyleLbl="node1" presStyleIdx="1" presStyleCnt="5" custRadScaleRad="131102" custRadScaleInc="-159">
        <dgm:presLayoutVars>
          <dgm:bulletEnabled val="1"/>
        </dgm:presLayoutVars>
      </dgm:prSet>
      <dgm:spPr/>
    </dgm:pt>
    <dgm:pt modelId="{A26AA057-9153-401F-BB55-15D79F6CFEF0}" type="pres">
      <dgm:prSet presAssocID="{43B5002C-229A-497F-8B1C-7D99B0D53145}" presName="sibTrans" presStyleLbl="sibTrans2D1" presStyleIdx="1" presStyleCnt="5"/>
      <dgm:spPr/>
    </dgm:pt>
    <dgm:pt modelId="{5ADC4BA6-F72E-492C-8EFF-1B0A24662CE3}" type="pres">
      <dgm:prSet presAssocID="{43B5002C-229A-497F-8B1C-7D99B0D53145}" presName="connectorText" presStyleLbl="sibTrans2D1" presStyleIdx="1" presStyleCnt="5"/>
      <dgm:spPr/>
    </dgm:pt>
    <dgm:pt modelId="{B911DC5B-9456-47E5-8A16-7684B2292029}" type="pres">
      <dgm:prSet presAssocID="{41E807BE-0D63-46D9-A1AF-81A9EA8FEABD}" presName="node" presStyleLbl="node1" presStyleIdx="2" presStyleCnt="5">
        <dgm:presLayoutVars>
          <dgm:bulletEnabled val="1"/>
        </dgm:presLayoutVars>
      </dgm:prSet>
      <dgm:spPr/>
    </dgm:pt>
    <dgm:pt modelId="{4199D9E4-3CCC-479F-B983-45F2D744C735}" type="pres">
      <dgm:prSet presAssocID="{250E08A4-CD92-4B92-88C6-8C65B3D0C391}" presName="sibTrans" presStyleLbl="sibTrans2D1" presStyleIdx="2" presStyleCnt="5"/>
      <dgm:spPr/>
    </dgm:pt>
    <dgm:pt modelId="{D2EA4A77-EA2E-4E93-857E-17CB429B6303}" type="pres">
      <dgm:prSet presAssocID="{250E08A4-CD92-4B92-88C6-8C65B3D0C391}" presName="connectorText" presStyleLbl="sibTrans2D1" presStyleIdx="2" presStyleCnt="5"/>
      <dgm:spPr/>
    </dgm:pt>
    <dgm:pt modelId="{6C8D39FA-581B-498A-A1F3-209E09FEFA9C}" type="pres">
      <dgm:prSet presAssocID="{B3086F7C-840B-4AD4-8091-8F03D75C9C13}" presName="node" presStyleLbl="node1" presStyleIdx="3" presStyleCnt="5">
        <dgm:presLayoutVars>
          <dgm:bulletEnabled val="1"/>
        </dgm:presLayoutVars>
      </dgm:prSet>
      <dgm:spPr/>
    </dgm:pt>
    <dgm:pt modelId="{FBD0228C-4BD2-4ED4-9298-9D8CDA61D933}" type="pres">
      <dgm:prSet presAssocID="{5F7E7F5C-CB56-4E41-A4D2-1C38EF3DE0CD}" presName="sibTrans" presStyleLbl="sibTrans2D1" presStyleIdx="3" presStyleCnt="5"/>
      <dgm:spPr/>
    </dgm:pt>
    <dgm:pt modelId="{4BF359C4-8250-4EDB-97D5-DA3037284DFF}" type="pres">
      <dgm:prSet presAssocID="{5F7E7F5C-CB56-4E41-A4D2-1C38EF3DE0CD}" presName="connectorText" presStyleLbl="sibTrans2D1" presStyleIdx="3" presStyleCnt="5"/>
      <dgm:spPr/>
    </dgm:pt>
    <dgm:pt modelId="{079F8675-0247-4748-A580-08CF9E9B92C2}" type="pres">
      <dgm:prSet presAssocID="{6C10F882-A3D5-4C37-A536-3C7F9B100F7C}" presName="node" presStyleLbl="node1" presStyleIdx="4" presStyleCnt="5" custRadScaleRad="138367" custRadScaleInc="3138">
        <dgm:presLayoutVars>
          <dgm:bulletEnabled val="1"/>
        </dgm:presLayoutVars>
      </dgm:prSet>
      <dgm:spPr/>
    </dgm:pt>
    <dgm:pt modelId="{98CE2CBB-05C2-4EF4-BA7F-44ED58CD7A72}" type="pres">
      <dgm:prSet presAssocID="{8C5E1764-AA3B-4B1E-BF6D-F9F75FD9313F}" presName="sibTrans" presStyleLbl="sibTrans2D1" presStyleIdx="4" presStyleCnt="5"/>
      <dgm:spPr/>
    </dgm:pt>
    <dgm:pt modelId="{B1A8BE2F-A0AE-4D58-A095-63B062F5E06D}" type="pres">
      <dgm:prSet presAssocID="{8C5E1764-AA3B-4B1E-BF6D-F9F75FD9313F}" presName="connectorText" presStyleLbl="sibTrans2D1" presStyleIdx="4" presStyleCnt="5"/>
      <dgm:spPr/>
    </dgm:pt>
  </dgm:ptLst>
  <dgm:cxnLst>
    <dgm:cxn modelId="{0FB52922-BE34-435B-AE9A-0DE66D112AC9}" type="presOf" srcId="{CA0DD823-CE17-4BC5-A352-6B1D90608404}" destId="{0584266D-94DE-4770-A997-B9735BD44DCE}" srcOrd="0" destOrd="0" presId="urn:microsoft.com/office/officeart/2005/8/layout/cycle2"/>
    <dgm:cxn modelId="{CBA90C23-72B0-4518-A13C-298535B31CCA}" type="presOf" srcId="{3F2387EE-8322-46A9-A2F8-A10E0563B61C}" destId="{1DD8F7E5-3081-473B-9B76-DD2011A1B282}" srcOrd="0" destOrd="0" presId="urn:microsoft.com/office/officeart/2005/8/layout/cycle2"/>
    <dgm:cxn modelId="{2589272A-1A42-471C-BAF2-8EA9D257BDFD}" type="presOf" srcId="{43B5002C-229A-497F-8B1C-7D99B0D53145}" destId="{A26AA057-9153-401F-BB55-15D79F6CFEF0}" srcOrd="0" destOrd="0" presId="urn:microsoft.com/office/officeart/2005/8/layout/cycle2"/>
    <dgm:cxn modelId="{873C5E2D-D94C-426B-93FF-0755443B1EDD}" type="presOf" srcId="{250E08A4-CD92-4B92-88C6-8C65B3D0C391}" destId="{D2EA4A77-EA2E-4E93-857E-17CB429B6303}" srcOrd="1" destOrd="0" presId="urn:microsoft.com/office/officeart/2005/8/layout/cycle2"/>
    <dgm:cxn modelId="{82807F2D-4FF8-4F6D-A0B4-4862EA232300}" type="presOf" srcId="{93940D63-3F64-42A9-9F01-AC30DBA05031}" destId="{4A8995AF-D76A-4DD6-8BE8-3EB18D270726}" srcOrd="0" destOrd="0" presId="urn:microsoft.com/office/officeart/2005/8/layout/cycle2"/>
    <dgm:cxn modelId="{42BD8B60-9668-4F06-9B6C-79857C756653}" type="presOf" srcId="{6C10F882-A3D5-4C37-A536-3C7F9B100F7C}" destId="{079F8675-0247-4748-A580-08CF9E9B92C2}" srcOrd="0" destOrd="0" presId="urn:microsoft.com/office/officeart/2005/8/layout/cycle2"/>
    <dgm:cxn modelId="{271F7861-6F29-4022-B068-F97816F44F42}" type="presOf" srcId="{5F7E7F5C-CB56-4E41-A4D2-1C38EF3DE0CD}" destId="{4BF359C4-8250-4EDB-97D5-DA3037284DFF}" srcOrd="1" destOrd="0" presId="urn:microsoft.com/office/officeart/2005/8/layout/cycle2"/>
    <dgm:cxn modelId="{99815372-9C50-4CD4-8CB2-18C7218A32E7}" type="presOf" srcId="{5F7E7F5C-CB56-4E41-A4D2-1C38EF3DE0CD}" destId="{FBD0228C-4BD2-4ED4-9298-9D8CDA61D933}" srcOrd="0" destOrd="0" presId="urn:microsoft.com/office/officeart/2005/8/layout/cycle2"/>
    <dgm:cxn modelId="{F93B8E8C-7FE5-45F0-8F13-7E011468EC8B}" type="presOf" srcId="{41E807BE-0D63-46D9-A1AF-81A9EA8FEABD}" destId="{B911DC5B-9456-47E5-8A16-7684B2292029}" srcOrd="0" destOrd="0" presId="urn:microsoft.com/office/officeart/2005/8/layout/cycle2"/>
    <dgm:cxn modelId="{7E3B699E-8137-469D-8683-FB747D5D941D}" srcId="{CA0DD823-CE17-4BC5-A352-6B1D90608404}" destId="{41E807BE-0D63-46D9-A1AF-81A9EA8FEABD}" srcOrd="2" destOrd="0" parTransId="{4C16883B-1CDA-4267-9ED8-AE749676E62E}" sibTransId="{250E08A4-CD92-4B92-88C6-8C65B3D0C391}"/>
    <dgm:cxn modelId="{8915EFA6-447C-4C49-BB60-F00399CC92E6}" type="presOf" srcId="{8C5E1764-AA3B-4B1E-BF6D-F9F75FD9313F}" destId="{B1A8BE2F-A0AE-4D58-A095-63B062F5E06D}" srcOrd="1" destOrd="0" presId="urn:microsoft.com/office/officeart/2005/8/layout/cycle2"/>
    <dgm:cxn modelId="{3A55FAA6-66DC-4350-BE54-5D8E11CCCC78}" srcId="{CA0DD823-CE17-4BC5-A352-6B1D90608404}" destId="{93940D63-3F64-42A9-9F01-AC30DBA05031}" srcOrd="1" destOrd="0" parTransId="{16B63776-8162-41BC-8216-4E7DC0F462F1}" sibTransId="{43B5002C-229A-497F-8B1C-7D99B0D53145}"/>
    <dgm:cxn modelId="{26294DAC-E262-402C-9F62-DEE170930BAD}" type="presOf" srcId="{8C5E1764-AA3B-4B1E-BF6D-F9F75FD9313F}" destId="{98CE2CBB-05C2-4EF4-BA7F-44ED58CD7A72}" srcOrd="0" destOrd="0" presId="urn:microsoft.com/office/officeart/2005/8/layout/cycle2"/>
    <dgm:cxn modelId="{550996AD-5FAE-4F4E-B351-018177874AC8}" srcId="{CA0DD823-CE17-4BC5-A352-6B1D90608404}" destId="{3F2387EE-8322-46A9-A2F8-A10E0563B61C}" srcOrd="0" destOrd="0" parTransId="{82C066ED-AB6C-4FB6-9075-7048BCDFDA52}" sibTransId="{DF2B6317-DD38-4E96-A3EA-059405CC2130}"/>
    <dgm:cxn modelId="{DC741FB2-1C57-4614-92FF-644E3F2658B6}" type="presOf" srcId="{250E08A4-CD92-4B92-88C6-8C65B3D0C391}" destId="{4199D9E4-3CCC-479F-B983-45F2D744C735}" srcOrd="0" destOrd="0" presId="urn:microsoft.com/office/officeart/2005/8/layout/cycle2"/>
    <dgm:cxn modelId="{299297C5-99A9-4689-BEE5-16611A42FB3E}" type="presOf" srcId="{DF2B6317-DD38-4E96-A3EA-059405CC2130}" destId="{7281DCE7-EB11-4AA7-9B12-9CA086DA1374}" srcOrd="0" destOrd="0" presId="urn:microsoft.com/office/officeart/2005/8/layout/cycle2"/>
    <dgm:cxn modelId="{A8309FD0-254E-4677-A0F7-C0C21613A27A}" srcId="{CA0DD823-CE17-4BC5-A352-6B1D90608404}" destId="{6C10F882-A3D5-4C37-A536-3C7F9B100F7C}" srcOrd="4" destOrd="0" parTransId="{0EF24843-9511-48FD-A0EF-1A820337D80C}" sibTransId="{8C5E1764-AA3B-4B1E-BF6D-F9F75FD9313F}"/>
    <dgm:cxn modelId="{A6430BD4-E721-4D6F-88B3-A5CEE0A61D9D}" type="presOf" srcId="{DF2B6317-DD38-4E96-A3EA-059405CC2130}" destId="{564F4414-0A5B-4004-8FB2-BAEC2F685D29}" srcOrd="1" destOrd="0" presId="urn:microsoft.com/office/officeart/2005/8/layout/cycle2"/>
    <dgm:cxn modelId="{C3490CD8-7659-403E-81B8-1934FCFFBB81}" srcId="{CA0DD823-CE17-4BC5-A352-6B1D90608404}" destId="{B3086F7C-840B-4AD4-8091-8F03D75C9C13}" srcOrd="3" destOrd="0" parTransId="{1F186F38-1C6C-4040-91AF-005DFEF57711}" sibTransId="{5F7E7F5C-CB56-4E41-A4D2-1C38EF3DE0CD}"/>
    <dgm:cxn modelId="{B2FC60F2-87E2-49E3-B9F6-F73513D2E29E}" type="presOf" srcId="{43B5002C-229A-497F-8B1C-7D99B0D53145}" destId="{5ADC4BA6-F72E-492C-8EFF-1B0A24662CE3}" srcOrd="1" destOrd="0" presId="urn:microsoft.com/office/officeart/2005/8/layout/cycle2"/>
    <dgm:cxn modelId="{DDA0EBF5-0A81-408C-B475-A16E0C27E3D7}" type="presOf" srcId="{B3086F7C-840B-4AD4-8091-8F03D75C9C13}" destId="{6C8D39FA-581B-498A-A1F3-209E09FEFA9C}" srcOrd="0" destOrd="0" presId="urn:microsoft.com/office/officeart/2005/8/layout/cycle2"/>
    <dgm:cxn modelId="{530FEF8F-DAA1-4D4A-A040-01D4B091E0BB}" type="presParOf" srcId="{0584266D-94DE-4770-A997-B9735BD44DCE}" destId="{1DD8F7E5-3081-473B-9B76-DD2011A1B282}" srcOrd="0" destOrd="0" presId="urn:microsoft.com/office/officeart/2005/8/layout/cycle2"/>
    <dgm:cxn modelId="{AA9995F8-6F47-4253-BA7D-65C2F0896389}" type="presParOf" srcId="{0584266D-94DE-4770-A997-B9735BD44DCE}" destId="{7281DCE7-EB11-4AA7-9B12-9CA086DA1374}" srcOrd="1" destOrd="0" presId="urn:microsoft.com/office/officeart/2005/8/layout/cycle2"/>
    <dgm:cxn modelId="{8677F805-7178-4918-804F-D2644077A20E}" type="presParOf" srcId="{7281DCE7-EB11-4AA7-9B12-9CA086DA1374}" destId="{564F4414-0A5B-4004-8FB2-BAEC2F685D29}" srcOrd="0" destOrd="0" presId="urn:microsoft.com/office/officeart/2005/8/layout/cycle2"/>
    <dgm:cxn modelId="{E41AD34D-E3FA-40E9-8914-C3753192215B}" type="presParOf" srcId="{0584266D-94DE-4770-A997-B9735BD44DCE}" destId="{4A8995AF-D76A-4DD6-8BE8-3EB18D270726}" srcOrd="2" destOrd="0" presId="urn:microsoft.com/office/officeart/2005/8/layout/cycle2"/>
    <dgm:cxn modelId="{BEC836D6-54BD-42C5-A954-EF6E599B96DC}" type="presParOf" srcId="{0584266D-94DE-4770-A997-B9735BD44DCE}" destId="{A26AA057-9153-401F-BB55-15D79F6CFEF0}" srcOrd="3" destOrd="0" presId="urn:microsoft.com/office/officeart/2005/8/layout/cycle2"/>
    <dgm:cxn modelId="{0786E05A-E002-40DD-94A7-5C932D47681C}" type="presParOf" srcId="{A26AA057-9153-401F-BB55-15D79F6CFEF0}" destId="{5ADC4BA6-F72E-492C-8EFF-1B0A24662CE3}" srcOrd="0" destOrd="0" presId="urn:microsoft.com/office/officeart/2005/8/layout/cycle2"/>
    <dgm:cxn modelId="{0BF75BCE-50C4-44DE-9A7B-57129AE6399D}" type="presParOf" srcId="{0584266D-94DE-4770-A997-B9735BD44DCE}" destId="{B911DC5B-9456-47E5-8A16-7684B2292029}" srcOrd="4" destOrd="0" presId="urn:microsoft.com/office/officeart/2005/8/layout/cycle2"/>
    <dgm:cxn modelId="{A9317F5A-FA65-438F-BC5A-89749D393806}" type="presParOf" srcId="{0584266D-94DE-4770-A997-B9735BD44DCE}" destId="{4199D9E4-3CCC-479F-B983-45F2D744C735}" srcOrd="5" destOrd="0" presId="urn:microsoft.com/office/officeart/2005/8/layout/cycle2"/>
    <dgm:cxn modelId="{67130D41-4B60-4463-B3DC-1BB7D282A51F}" type="presParOf" srcId="{4199D9E4-3CCC-479F-B983-45F2D744C735}" destId="{D2EA4A77-EA2E-4E93-857E-17CB429B6303}" srcOrd="0" destOrd="0" presId="urn:microsoft.com/office/officeart/2005/8/layout/cycle2"/>
    <dgm:cxn modelId="{D4ABFF55-8BDE-470A-A135-EF905CA8C64A}" type="presParOf" srcId="{0584266D-94DE-4770-A997-B9735BD44DCE}" destId="{6C8D39FA-581B-498A-A1F3-209E09FEFA9C}" srcOrd="6" destOrd="0" presId="urn:microsoft.com/office/officeart/2005/8/layout/cycle2"/>
    <dgm:cxn modelId="{5110DE35-E866-42DE-8613-9E96FD836D2D}" type="presParOf" srcId="{0584266D-94DE-4770-A997-B9735BD44DCE}" destId="{FBD0228C-4BD2-4ED4-9298-9D8CDA61D933}" srcOrd="7" destOrd="0" presId="urn:microsoft.com/office/officeart/2005/8/layout/cycle2"/>
    <dgm:cxn modelId="{0D478E84-1024-4332-8990-F5F8DCC17A65}" type="presParOf" srcId="{FBD0228C-4BD2-4ED4-9298-9D8CDA61D933}" destId="{4BF359C4-8250-4EDB-97D5-DA3037284DFF}" srcOrd="0" destOrd="0" presId="urn:microsoft.com/office/officeart/2005/8/layout/cycle2"/>
    <dgm:cxn modelId="{BE14635A-73BF-4C85-B243-3C53211439B6}" type="presParOf" srcId="{0584266D-94DE-4770-A997-B9735BD44DCE}" destId="{079F8675-0247-4748-A580-08CF9E9B92C2}" srcOrd="8" destOrd="0" presId="urn:microsoft.com/office/officeart/2005/8/layout/cycle2"/>
    <dgm:cxn modelId="{7BE9AE79-9883-43DF-95C2-A282CFB8BE9B}" type="presParOf" srcId="{0584266D-94DE-4770-A997-B9735BD44DCE}" destId="{98CE2CBB-05C2-4EF4-BA7F-44ED58CD7A72}" srcOrd="9" destOrd="0" presId="urn:microsoft.com/office/officeart/2005/8/layout/cycle2"/>
    <dgm:cxn modelId="{0C11F836-F6AD-4090-8338-119C596B9CCE}" type="presParOf" srcId="{98CE2CBB-05C2-4EF4-BA7F-44ED58CD7A72}" destId="{B1A8BE2F-A0AE-4D58-A095-63B062F5E06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0DD823-CE17-4BC5-A352-6B1D906084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F2387EE-8322-46A9-A2F8-A10E0563B61C}">
      <dgm:prSet phldrT="[Text]"/>
      <dgm:spPr/>
      <dgm:t>
        <a:bodyPr/>
        <a:lstStyle/>
        <a:p>
          <a:endParaRPr lang="en-US" dirty="0"/>
        </a:p>
        <a:p>
          <a:endParaRPr lang="en-US" dirty="0"/>
        </a:p>
        <a:p>
          <a:r>
            <a:rPr lang="en-US" dirty="0"/>
            <a:t>Population</a:t>
          </a:r>
        </a:p>
      </dgm:t>
    </dgm:pt>
    <dgm:pt modelId="{82C066ED-AB6C-4FB6-9075-7048BCDFDA52}" type="parTrans" cxnId="{550996AD-5FAE-4F4E-B351-018177874AC8}">
      <dgm:prSet/>
      <dgm:spPr/>
      <dgm:t>
        <a:bodyPr/>
        <a:lstStyle/>
        <a:p>
          <a:endParaRPr lang="en-US"/>
        </a:p>
      </dgm:t>
    </dgm:pt>
    <dgm:pt modelId="{DF2B6317-DD38-4E96-A3EA-059405CC2130}" type="sibTrans" cxnId="{550996AD-5FAE-4F4E-B351-018177874AC8}">
      <dgm:prSet/>
      <dgm:spPr/>
      <dgm:t>
        <a:bodyPr/>
        <a:lstStyle/>
        <a:p>
          <a:endParaRPr lang="en-US"/>
        </a:p>
      </dgm:t>
    </dgm:pt>
    <dgm:pt modelId="{93940D63-3F64-42A9-9F01-AC30DBA05031}">
      <dgm:prSet phldrT="[Text]"/>
      <dgm:spPr/>
      <dgm:t>
        <a:bodyPr/>
        <a:lstStyle/>
        <a:p>
          <a:endParaRPr lang="en-US" dirty="0"/>
        </a:p>
        <a:p>
          <a:endParaRPr lang="en-US" dirty="0"/>
        </a:p>
        <a:p>
          <a:r>
            <a:rPr lang="en-US" dirty="0"/>
            <a:t>Property Values</a:t>
          </a:r>
        </a:p>
      </dgm:t>
    </dgm:pt>
    <dgm:pt modelId="{16B63776-8162-41BC-8216-4E7DC0F462F1}" type="parTrans" cxnId="{3A55FAA6-66DC-4350-BE54-5D8E11CCCC78}">
      <dgm:prSet/>
      <dgm:spPr/>
      <dgm:t>
        <a:bodyPr/>
        <a:lstStyle/>
        <a:p>
          <a:endParaRPr lang="en-US"/>
        </a:p>
      </dgm:t>
    </dgm:pt>
    <dgm:pt modelId="{43B5002C-229A-497F-8B1C-7D99B0D53145}" type="sibTrans" cxnId="{3A55FAA6-66DC-4350-BE54-5D8E11CCCC78}">
      <dgm:prSet/>
      <dgm:spPr/>
      <dgm:t>
        <a:bodyPr/>
        <a:lstStyle/>
        <a:p>
          <a:endParaRPr lang="en-US"/>
        </a:p>
      </dgm:t>
    </dgm:pt>
    <dgm:pt modelId="{41E807BE-0D63-46D9-A1AF-81A9EA8FEABD}">
      <dgm:prSet phldrT="[Text]"/>
      <dgm:spPr/>
      <dgm:t>
        <a:bodyPr/>
        <a:lstStyle/>
        <a:p>
          <a:endParaRPr lang="en-US" dirty="0"/>
        </a:p>
        <a:p>
          <a:endParaRPr lang="en-US" dirty="0"/>
        </a:p>
        <a:p>
          <a:r>
            <a:rPr lang="en-US" dirty="0"/>
            <a:t>Other Revenue</a:t>
          </a:r>
        </a:p>
      </dgm:t>
    </dgm:pt>
    <dgm:pt modelId="{4C16883B-1CDA-4267-9ED8-AE749676E62E}" type="parTrans" cxnId="{7E3B699E-8137-469D-8683-FB747D5D941D}">
      <dgm:prSet/>
      <dgm:spPr/>
      <dgm:t>
        <a:bodyPr/>
        <a:lstStyle/>
        <a:p>
          <a:endParaRPr lang="en-US"/>
        </a:p>
      </dgm:t>
    </dgm:pt>
    <dgm:pt modelId="{250E08A4-CD92-4B92-88C6-8C65B3D0C391}" type="sibTrans" cxnId="{7E3B699E-8137-469D-8683-FB747D5D941D}">
      <dgm:prSet/>
      <dgm:spPr/>
      <dgm:t>
        <a:bodyPr/>
        <a:lstStyle/>
        <a:p>
          <a:endParaRPr lang="en-US"/>
        </a:p>
      </dgm:t>
    </dgm:pt>
    <dgm:pt modelId="{6C10F882-A3D5-4C37-A536-3C7F9B100F7C}">
      <dgm:prSet phldrT="[Text]"/>
      <dgm:spPr/>
      <dgm:t>
        <a:bodyPr/>
        <a:lstStyle/>
        <a:p>
          <a:endParaRPr lang="en-US" dirty="0"/>
        </a:p>
        <a:p>
          <a:endParaRPr lang="en-US" dirty="0"/>
        </a:p>
        <a:p>
          <a:r>
            <a:rPr lang="en-US" dirty="0"/>
            <a:t>Best-in-Class City Services</a:t>
          </a:r>
        </a:p>
      </dgm:t>
    </dgm:pt>
    <dgm:pt modelId="{0EF24843-9511-48FD-A0EF-1A820337D80C}" type="parTrans" cxnId="{A8309FD0-254E-4677-A0F7-C0C21613A27A}">
      <dgm:prSet/>
      <dgm:spPr/>
      <dgm:t>
        <a:bodyPr/>
        <a:lstStyle/>
        <a:p>
          <a:endParaRPr lang="en-US"/>
        </a:p>
      </dgm:t>
    </dgm:pt>
    <dgm:pt modelId="{8C5E1764-AA3B-4B1E-BF6D-F9F75FD9313F}" type="sibTrans" cxnId="{A8309FD0-254E-4677-A0F7-C0C21613A27A}">
      <dgm:prSet/>
      <dgm:spPr/>
      <dgm:t>
        <a:bodyPr/>
        <a:lstStyle/>
        <a:p>
          <a:endParaRPr lang="en-US"/>
        </a:p>
      </dgm:t>
    </dgm:pt>
    <dgm:pt modelId="{B3086F7C-840B-4AD4-8091-8F03D75C9C13}">
      <dgm:prSet phldrT="[Text]"/>
      <dgm:spPr/>
      <dgm:t>
        <a:bodyPr/>
        <a:lstStyle/>
        <a:p>
          <a:endParaRPr lang="en-US" dirty="0"/>
        </a:p>
        <a:p>
          <a:endParaRPr lang="en-US" dirty="0"/>
        </a:p>
        <a:p>
          <a:r>
            <a:rPr lang="en-US" dirty="0"/>
            <a:t>Tax Revenue</a:t>
          </a:r>
        </a:p>
      </dgm:t>
    </dgm:pt>
    <dgm:pt modelId="{1F186F38-1C6C-4040-91AF-005DFEF57711}" type="parTrans" cxnId="{C3490CD8-7659-403E-81B8-1934FCFFBB81}">
      <dgm:prSet/>
      <dgm:spPr/>
      <dgm:t>
        <a:bodyPr/>
        <a:lstStyle/>
        <a:p>
          <a:endParaRPr lang="en-US"/>
        </a:p>
      </dgm:t>
    </dgm:pt>
    <dgm:pt modelId="{5F7E7F5C-CB56-4E41-A4D2-1C38EF3DE0CD}" type="sibTrans" cxnId="{C3490CD8-7659-403E-81B8-1934FCFFBB81}">
      <dgm:prSet/>
      <dgm:spPr/>
      <dgm:t>
        <a:bodyPr/>
        <a:lstStyle/>
        <a:p>
          <a:endParaRPr lang="en-US"/>
        </a:p>
      </dgm:t>
    </dgm:pt>
    <dgm:pt modelId="{0584266D-94DE-4770-A997-B9735BD44DCE}" type="pres">
      <dgm:prSet presAssocID="{CA0DD823-CE17-4BC5-A352-6B1D90608404}" presName="cycle" presStyleCnt="0">
        <dgm:presLayoutVars>
          <dgm:dir/>
          <dgm:resizeHandles val="exact"/>
        </dgm:presLayoutVars>
      </dgm:prSet>
      <dgm:spPr/>
    </dgm:pt>
    <dgm:pt modelId="{1DD8F7E5-3081-473B-9B76-DD2011A1B282}" type="pres">
      <dgm:prSet presAssocID="{3F2387EE-8322-46A9-A2F8-A10E0563B61C}" presName="node" presStyleLbl="node1" presStyleIdx="0" presStyleCnt="5">
        <dgm:presLayoutVars>
          <dgm:bulletEnabled val="1"/>
        </dgm:presLayoutVars>
      </dgm:prSet>
      <dgm:spPr/>
    </dgm:pt>
    <dgm:pt modelId="{7281DCE7-EB11-4AA7-9B12-9CA086DA1374}" type="pres">
      <dgm:prSet presAssocID="{DF2B6317-DD38-4E96-A3EA-059405CC2130}" presName="sibTrans" presStyleLbl="sibTrans2D1" presStyleIdx="0" presStyleCnt="5"/>
      <dgm:spPr/>
    </dgm:pt>
    <dgm:pt modelId="{564F4414-0A5B-4004-8FB2-BAEC2F685D29}" type="pres">
      <dgm:prSet presAssocID="{DF2B6317-DD38-4E96-A3EA-059405CC2130}" presName="connectorText" presStyleLbl="sibTrans2D1" presStyleIdx="0" presStyleCnt="5"/>
      <dgm:spPr/>
    </dgm:pt>
    <dgm:pt modelId="{4A8995AF-D76A-4DD6-8BE8-3EB18D270726}" type="pres">
      <dgm:prSet presAssocID="{93940D63-3F64-42A9-9F01-AC30DBA05031}" presName="node" presStyleLbl="node1" presStyleIdx="1" presStyleCnt="5" custRadScaleRad="131102" custRadScaleInc="-159">
        <dgm:presLayoutVars>
          <dgm:bulletEnabled val="1"/>
        </dgm:presLayoutVars>
      </dgm:prSet>
      <dgm:spPr/>
    </dgm:pt>
    <dgm:pt modelId="{A26AA057-9153-401F-BB55-15D79F6CFEF0}" type="pres">
      <dgm:prSet presAssocID="{43B5002C-229A-497F-8B1C-7D99B0D53145}" presName="sibTrans" presStyleLbl="sibTrans2D1" presStyleIdx="1" presStyleCnt="5"/>
      <dgm:spPr/>
    </dgm:pt>
    <dgm:pt modelId="{5ADC4BA6-F72E-492C-8EFF-1B0A24662CE3}" type="pres">
      <dgm:prSet presAssocID="{43B5002C-229A-497F-8B1C-7D99B0D53145}" presName="connectorText" presStyleLbl="sibTrans2D1" presStyleIdx="1" presStyleCnt="5"/>
      <dgm:spPr/>
    </dgm:pt>
    <dgm:pt modelId="{B911DC5B-9456-47E5-8A16-7684B2292029}" type="pres">
      <dgm:prSet presAssocID="{41E807BE-0D63-46D9-A1AF-81A9EA8FEABD}" presName="node" presStyleLbl="node1" presStyleIdx="2" presStyleCnt="5">
        <dgm:presLayoutVars>
          <dgm:bulletEnabled val="1"/>
        </dgm:presLayoutVars>
      </dgm:prSet>
      <dgm:spPr/>
    </dgm:pt>
    <dgm:pt modelId="{4199D9E4-3CCC-479F-B983-45F2D744C735}" type="pres">
      <dgm:prSet presAssocID="{250E08A4-CD92-4B92-88C6-8C65B3D0C391}" presName="sibTrans" presStyleLbl="sibTrans2D1" presStyleIdx="2" presStyleCnt="5"/>
      <dgm:spPr/>
    </dgm:pt>
    <dgm:pt modelId="{D2EA4A77-EA2E-4E93-857E-17CB429B6303}" type="pres">
      <dgm:prSet presAssocID="{250E08A4-CD92-4B92-88C6-8C65B3D0C391}" presName="connectorText" presStyleLbl="sibTrans2D1" presStyleIdx="2" presStyleCnt="5"/>
      <dgm:spPr/>
    </dgm:pt>
    <dgm:pt modelId="{6C8D39FA-581B-498A-A1F3-209E09FEFA9C}" type="pres">
      <dgm:prSet presAssocID="{B3086F7C-840B-4AD4-8091-8F03D75C9C13}" presName="node" presStyleLbl="node1" presStyleIdx="3" presStyleCnt="5">
        <dgm:presLayoutVars>
          <dgm:bulletEnabled val="1"/>
        </dgm:presLayoutVars>
      </dgm:prSet>
      <dgm:spPr/>
    </dgm:pt>
    <dgm:pt modelId="{FBD0228C-4BD2-4ED4-9298-9D8CDA61D933}" type="pres">
      <dgm:prSet presAssocID="{5F7E7F5C-CB56-4E41-A4D2-1C38EF3DE0CD}" presName="sibTrans" presStyleLbl="sibTrans2D1" presStyleIdx="3" presStyleCnt="5"/>
      <dgm:spPr/>
    </dgm:pt>
    <dgm:pt modelId="{4BF359C4-8250-4EDB-97D5-DA3037284DFF}" type="pres">
      <dgm:prSet presAssocID="{5F7E7F5C-CB56-4E41-A4D2-1C38EF3DE0CD}" presName="connectorText" presStyleLbl="sibTrans2D1" presStyleIdx="3" presStyleCnt="5"/>
      <dgm:spPr/>
    </dgm:pt>
    <dgm:pt modelId="{079F8675-0247-4748-A580-08CF9E9B92C2}" type="pres">
      <dgm:prSet presAssocID="{6C10F882-A3D5-4C37-A536-3C7F9B100F7C}" presName="node" presStyleLbl="node1" presStyleIdx="4" presStyleCnt="5" custRadScaleRad="138367" custRadScaleInc="3138">
        <dgm:presLayoutVars>
          <dgm:bulletEnabled val="1"/>
        </dgm:presLayoutVars>
      </dgm:prSet>
      <dgm:spPr/>
    </dgm:pt>
    <dgm:pt modelId="{98CE2CBB-05C2-4EF4-BA7F-44ED58CD7A72}" type="pres">
      <dgm:prSet presAssocID="{8C5E1764-AA3B-4B1E-BF6D-F9F75FD9313F}" presName="sibTrans" presStyleLbl="sibTrans2D1" presStyleIdx="4" presStyleCnt="5"/>
      <dgm:spPr/>
    </dgm:pt>
    <dgm:pt modelId="{B1A8BE2F-A0AE-4D58-A095-63B062F5E06D}" type="pres">
      <dgm:prSet presAssocID="{8C5E1764-AA3B-4B1E-BF6D-F9F75FD9313F}" presName="connectorText" presStyleLbl="sibTrans2D1" presStyleIdx="4" presStyleCnt="5"/>
      <dgm:spPr/>
    </dgm:pt>
  </dgm:ptLst>
  <dgm:cxnLst>
    <dgm:cxn modelId="{0FB52922-BE34-435B-AE9A-0DE66D112AC9}" type="presOf" srcId="{CA0DD823-CE17-4BC5-A352-6B1D90608404}" destId="{0584266D-94DE-4770-A997-B9735BD44DCE}" srcOrd="0" destOrd="0" presId="urn:microsoft.com/office/officeart/2005/8/layout/cycle2"/>
    <dgm:cxn modelId="{CBA90C23-72B0-4518-A13C-298535B31CCA}" type="presOf" srcId="{3F2387EE-8322-46A9-A2F8-A10E0563B61C}" destId="{1DD8F7E5-3081-473B-9B76-DD2011A1B282}" srcOrd="0" destOrd="0" presId="urn:microsoft.com/office/officeart/2005/8/layout/cycle2"/>
    <dgm:cxn modelId="{2589272A-1A42-471C-BAF2-8EA9D257BDFD}" type="presOf" srcId="{43B5002C-229A-497F-8B1C-7D99B0D53145}" destId="{A26AA057-9153-401F-BB55-15D79F6CFEF0}" srcOrd="0" destOrd="0" presId="urn:microsoft.com/office/officeart/2005/8/layout/cycle2"/>
    <dgm:cxn modelId="{873C5E2D-D94C-426B-93FF-0755443B1EDD}" type="presOf" srcId="{250E08A4-CD92-4B92-88C6-8C65B3D0C391}" destId="{D2EA4A77-EA2E-4E93-857E-17CB429B6303}" srcOrd="1" destOrd="0" presId="urn:microsoft.com/office/officeart/2005/8/layout/cycle2"/>
    <dgm:cxn modelId="{82807F2D-4FF8-4F6D-A0B4-4862EA232300}" type="presOf" srcId="{93940D63-3F64-42A9-9F01-AC30DBA05031}" destId="{4A8995AF-D76A-4DD6-8BE8-3EB18D270726}" srcOrd="0" destOrd="0" presId="urn:microsoft.com/office/officeart/2005/8/layout/cycle2"/>
    <dgm:cxn modelId="{42BD8B60-9668-4F06-9B6C-79857C756653}" type="presOf" srcId="{6C10F882-A3D5-4C37-A536-3C7F9B100F7C}" destId="{079F8675-0247-4748-A580-08CF9E9B92C2}" srcOrd="0" destOrd="0" presId="urn:microsoft.com/office/officeart/2005/8/layout/cycle2"/>
    <dgm:cxn modelId="{271F7861-6F29-4022-B068-F97816F44F42}" type="presOf" srcId="{5F7E7F5C-CB56-4E41-A4D2-1C38EF3DE0CD}" destId="{4BF359C4-8250-4EDB-97D5-DA3037284DFF}" srcOrd="1" destOrd="0" presId="urn:microsoft.com/office/officeart/2005/8/layout/cycle2"/>
    <dgm:cxn modelId="{99815372-9C50-4CD4-8CB2-18C7218A32E7}" type="presOf" srcId="{5F7E7F5C-CB56-4E41-A4D2-1C38EF3DE0CD}" destId="{FBD0228C-4BD2-4ED4-9298-9D8CDA61D933}" srcOrd="0" destOrd="0" presId="urn:microsoft.com/office/officeart/2005/8/layout/cycle2"/>
    <dgm:cxn modelId="{F93B8E8C-7FE5-45F0-8F13-7E011468EC8B}" type="presOf" srcId="{41E807BE-0D63-46D9-A1AF-81A9EA8FEABD}" destId="{B911DC5B-9456-47E5-8A16-7684B2292029}" srcOrd="0" destOrd="0" presId="urn:microsoft.com/office/officeart/2005/8/layout/cycle2"/>
    <dgm:cxn modelId="{7E3B699E-8137-469D-8683-FB747D5D941D}" srcId="{CA0DD823-CE17-4BC5-A352-6B1D90608404}" destId="{41E807BE-0D63-46D9-A1AF-81A9EA8FEABD}" srcOrd="2" destOrd="0" parTransId="{4C16883B-1CDA-4267-9ED8-AE749676E62E}" sibTransId="{250E08A4-CD92-4B92-88C6-8C65B3D0C391}"/>
    <dgm:cxn modelId="{8915EFA6-447C-4C49-BB60-F00399CC92E6}" type="presOf" srcId="{8C5E1764-AA3B-4B1E-BF6D-F9F75FD9313F}" destId="{B1A8BE2F-A0AE-4D58-A095-63B062F5E06D}" srcOrd="1" destOrd="0" presId="urn:microsoft.com/office/officeart/2005/8/layout/cycle2"/>
    <dgm:cxn modelId="{3A55FAA6-66DC-4350-BE54-5D8E11CCCC78}" srcId="{CA0DD823-CE17-4BC5-A352-6B1D90608404}" destId="{93940D63-3F64-42A9-9F01-AC30DBA05031}" srcOrd="1" destOrd="0" parTransId="{16B63776-8162-41BC-8216-4E7DC0F462F1}" sibTransId="{43B5002C-229A-497F-8B1C-7D99B0D53145}"/>
    <dgm:cxn modelId="{26294DAC-E262-402C-9F62-DEE170930BAD}" type="presOf" srcId="{8C5E1764-AA3B-4B1E-BF6D-F9F75FD9313F}" destId="{98CE2CBB-05C2-4EF4-BA7F-44ED58CD7A72}" srcOrd="0" destOrd="0" presId="urn:microsoft.com/office/officeart/2005/8/layout/cycle2"/>
    <dgm:cxn modelId="{550996AD-5FAE-4F4E-B351-018177874AC8}" srcId="{CA0DD823-CE17-4BC5-A352-6B1D90608404}" destId="{3F2387EE-8322-46A9-A2F8-A10E0563B61C}" srcOrd="0" destOrd="0" parTransId="{82C066ED-AB6C-4FB6-9075-7048BCDFDA52}" sibTransId="{DF2B6317-DD38-4E96-A3EA-059405CC2130}"/>
    <dgm:cxn modelId="{DC741FB2-1C57-4614-92FF-644E3F2658B6}" type="presOf" srcId="{250E08A4-CD92-4B92-88C6-8C65B3D0C391}" destId="{4199D9E4-3CCC-479F-B983-45F2D744C735}" srcOrd="0" destOrd="0" presId="urn:microsoft.com/office/officeart/2005/8/layout/cycle2"/>
    <dgm:cxn modelId="{299297C5-99A9-4689-BEE5-16611A42FB3E}" type="presOf" srcId="{DF2B6317-DD38-4E96-A3EA-059405CC2130}" destId="{7281DCE7-EB11-4AA7-9B12-9CA086DA1374}" srcOrd="0" destOrd="0" presId="urn:microsoft.com/office/officeart/2005/8/layout/cycle2"/>
    <dgm:cxn modelId="{A8309FD0-254E-4677-A0F7-C0C21613A27A}" srcId="{CA0DD823-CE17-4BC5-A352-6B1D90608404}" destId="{6C10F882-A3D5-4C37-A536-3C7F9B100F7C}" srcOrd="4" destOrd="0" parTransId="{0EF24843-9511-48FD-A0EF-1A820337D80C}" sibTransId="{8C5E1764-AA3B-4B1E-BF6D-F9F75FD9313F}"/>
    <dgm:cxn modelId="{A6430BD4-E721-4D6F-88B3-A5CEE0A61D9D}" type="presOf" srcId="{DF2B6317-DD38-4E96-A3EA-059405CC2130}" destId="{564F4414-0A5B-4004-8FB2-BAEC2F685D29}" srcOrd="1" destOrd="0" presId="urn:microsoft.com/office/officeart/2005/8/layout/cycle2"/>
    <dgm:cxn modelId="{C3490CD8-7659-403E-81B8-1934FCFFBB81}" srcId="{CA0DD823-CE17-4BC5-A352-6B1D90608404}" destId="{B3086F7C-840B-4AD4-8091-8F03D75C9C13}" srcOrd="3" destOrd="0" parTransId="{1F186F38-1C6C-4040-91AF-005DFEF57711}" sibTransId="{5F7E7F5C-CB56-4E41-A4D2-1C38EF3DE0CD}"/>
    <dgm:cxn modelId="{B2FC60F2-87E2-49E3-B9F6-F73513D2E29E}" type="presOf" srcId="{43B5002C-229A-497F-8B1C-7D99B0D53145}" destId="{5ADC4BA6-F72E-492C-8EFF-1B0A24662CE3}" srcOrd="1" destOrd="0" presId="urn:microsoft.com/office/officeart/2005/8/layout/cycle2"/>
    <dgm:cxn modelId="{DDA0EBF5-0A81-408C-B475-A16E0C27E3D7}" type="presOf" srcId="{B3086F7C-840B-4AD4-8091-8F03D75C9C13}" destId="{6C8D39FA-581B-498A-A1F3-209E09FEFA9C}" srcOrd="0" destOrd="0" presId="urn:microsoft.com/office/officeart/2005/8/layout/cycle2"/>
    <dgm:cxn modelId="{530FEF8F-DAA1-4D4A-A040-01D4B091E0BB}" type="presParOf" srcId="{0584266D-94DE-4770-A997-B9735BD44DCE}" destId="{1DD8F7E5-3081-473B-9B76-DD2011A1B282}" srcOrd="0" destOrd="0" presId="urn:microsoft.com/office/officeart/2005/8/layout/cycle2"/>
    <dgm:cxn modelId="{AA9995F8-6F47-4253-BA7D-65C2F0896389}" type="presParOf" srcId="{0584266D-94DE-4770-A997-B9735BD44DCE}" destId="{7281DCE7-EB11-4AA7-9B12-9CA086DA1374}" srcOrd="1" destOrd="0" presId="urn:microsoft.com/office/officeart/2005/8/layout/cycle2"/>
    <dgm:cxn modelId="{8677F805-7178-4918-804F-D2644077A20E}" type="presParOf" srcId="{7281DCE7-EB11-4AA7-9B12-9CA086DA1374}" destId="{564F4414-0A5B-4004-8FB2-BAEC2F685D29}" srcOrd="0" destOrd="0" presId="urn:microsoft.com/office/officeart/2005/8/layout/cycle2"/>
    <dgm:cxn modelId="{E41AD34D-E3FA-40E9-8914-C3753192215B}" type="presParOf" srcId="{0584266D-94DE-4770-A997-B9735BD44DCE}" destId="{4A8995AF-D76A-4DD6-8BE8-3EB18D270726}" srcOrd="2" destOrd="0" presId="urn:microsoft.com/office/officeart/2005/8/layout/cycle2"/>
    <dgm:cxn modelId="{BEC836D6-54BD-42C5-A954-EF6E599B96DC}" type="presParOf" srcId="{0584266D-94DE-4770-A997-B9735BD44DCE}" destId="{A26AA057-9153-401F-BB55-15D79F6CFEF0}" srcOrd="3" destOrd="0" presId="urn:microsoft.com/office/officeart/2005/8/layout/cycle2"/>
    <dgm:cxn modelId="{0786E05A-E002-40DD-94A7-5C932D47681C}" type="presParOf" srcId="{A26AA057-9153-401F-BB55-15D79F6CFEF0}" destId="{5ADC4BA6-F72E-492C-8EFF-1B0A24662CE3}" srcOrd="0" destOrd="0" presId="urn:microsoft.com/office/officeart/2005/8/layout/cycle2"/>
    <dgm:cxn modelId="{0BF75BCE-50C4-44DE-9A7B-57129AE6399D}" type="presParOf" srcId="{0584266D-94DE-4770-A997-B9735BD44DCE}" destId="{B911DC5B-9456-47E5-8A16-7684B2292029}" srcOrd="4" destOrd="0" presId="urn:microsoft.com/office/officeart/2005/8/layout/cycle2"/>
    <dgm:cxn modelId="{A9317F5A-FA65-438F-BC5A-89749D393806}" type="presParOf" srcId="{0584266D-94DE-4770-A997-B9735BD44DCE}" destId="{4199D9E4-3CCC-479F-B983-45F2D744C735}" srcOrd="5" destOrd="0" presId="urn:microsoft.com/office/officeart/2005/8/layout/cycle2"/>
    <dgm:cxn modelId="{67130D41-4B60-4463-B3DC-1BB7D282A51F}" type="presParOf" srcId="{4199D9E4-3CCC-479F-B983-45F2D744C735}" destId="{D2EA4A77-EA2E-4E93-857E-17CB429B6303}" srcOrd="0" destOrd="0" presId="urn:microsoft.com/office/officeart/2005/8/layout/cycle2"/>
    <dgm:cxn modelId="{D4ABFF55-8BDE-470A-A135-EF905CA8C64A}" type="presParOf" srcId="{0584266D-94DE-4770-A997-B9735BD44DCE}" destId="{6C8D39FA-581B-498A-A1F3-209E09FEFA9C}" srcOrd="6" destOrd="0" presId="urn:microsoft.com/office/officeart/2005/8/layout/cycle2"/>
    <dgm:cxn modelId="{5110DE35-E866-42DE-8613-9E96FD836D2D}" type="presParOf" srcId="{0584266D-94DE-4770-A997-B9735BD44DCE}" destId="{FBD0228C-4BD2-4ED4-9298-9D8CDA61D933}" srcOrd="7" destOrd="0" presId="urn:microsoft.com/office/officeart/2005/8/layout/cycle2"/>
    <dgm:cxn modelId="{0D478E84-1024-4332-8990-F5F8DCC17A65}" type="presParOf" srcId="{FBD0228C-4BD2-4ED4-9298-9D8CDA61D933}" destId="{4BF359C4-8250-4EDB-97D5-DA3037284DFF}" srcOrd="0" destOrd="0" presId="urn:microsoft.com/office/officeart/2005/8/layout/cycle2"/>
    <dgm:cxn modelId="{BE14635A-73BF-4C85-B243-3C53211439B6}" type="presParOf" srcId="{0584266D-94DE-4770-A997-B9735BD44DCE}" destId="{079F8675-0247-4748-A580-08CF9E9B92C2}" srcOrd="8" destOrd="0" presId="urn:microsoft.com/office/officeart/2005/8/layout/cycle2"/>
    <dgm:cxn modelId="{7BE9AE79-9883-43DF-95C2-A282CFB8BE9B}" type="presParOf" srcId="{0584266D-94DE-4770-A997-B9735BD44DCE}" destId="{98CE2CBB-05C2-4EF4-BA7F-44ED58CD7A72}" srcOrd="9" destOrd="0" presId="urn:microsoft.com/office/officeart/2005/8/layout/cycle2"/>
    <dgm:cxn modelId="{0C11F836-F6AD-4090-8338-119C596B9CCE}" type="presParOf" srcId="{98CE2CBB-05C2-4EF4-BA7F-44ED58CD7A72}" destId="{B1A8BE2F-A0AE-4D58-A095-63B062F5E06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0DD823-CE17-4BC5-A352-6B1D906084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F2387EE-8322-46A9-A2F8-A10E0563B61C}">
      <dgm:prSet phldrT="[Text]"/>
      <dgm:spPr/>
      <dgm:t>
        <a:bodyPr/>
        <a:lstStyle/>
        <a:p>
          <a:endParaRPr lang="en-US" dirty="0"/>
        </a:p>
        <a:p>
          <a:endParaRPr lang="en-US" dirty="0"/>
        </a:p>
        <a:p>
          <a:r>
            <a:rPr lang="en-US" dirty="0"/>
            <a:t>Population</a:t>
          </a:r>
        </a:p>
      </dgm:t>
    </dgm:pt>
    <dgm:pt modelId="{82C066ED-AB6C-4FB6-9075-7048BCDFDA52}" type="parTrans" cxnId="{550996AD-5FAE-4F4E-B351-018177874AC8}">
      <dgm:prSet/>
      <dgm:spPr/>
      <dgm:t>
        <a:bodyPr/>
        <a:lstStyle/>
        <a:p>
          <a:endParaRPr lang="en-US"/>
        </a:p>
      </dgm:t>
    </dgm:pt>
    <dgm:pt modelId="{DF2B6317-DD38-4E96-A3EA-059405CC2130}" type="sibTrans" cxnId="{550996AD-5FAE-4F4E-B351-018177874AC8}">
      <dgm:prSet/>
      <dgm:spPr/>
      <dgm:t>
        <a:bodyPr/>
        <a:lstStyle/>
        <a:p>
          <a:endParaRPr lang="en-US"/>
        </a:p>
      </dgm:t>
    </dgm:pt>
    <dgm:pt modelId="{93940D63-3F64-42A9-9F01-AC30DBA05031}">
      <dgm:prSet phldrT="[Text]"/>
      <dgm:spPr/>
      <dgm:t>
        <a:bodyPr/>
        <a:lstStyle/>
        <a:p>
          <a:endParaRPr lang="en-US" dirty="0"/>
        </a:p>
        <a:p>
          <a:endParaRPr lang="en-US" dirty="0"/>
        </a:p>
        <a:p>
          <a:r>
            <a:rPr lang="en-US" dirty="0"/>
            <a:t>Property Values</a:t>
          </a:r>
        </a:p>
      </dgm:t>
    </dgm:pt>
    <dgm:pt modelId="{16B63776-8162-41BC-8216-4E7DC0F462F1}" type="parTrans" cxnId="{3A55FAA6-66DC-4350-BE54-5D8E11CCCC78}">
      <dgm:prSet/>
      <dgm:spPr/>
      <dgm:t>
        <a:bodyPr/>
        <a:lstStyle/>
        <a:p>
          <a:endParaRPr lang="en-US"/>
        </a:p>
      </dgm:t>
    </dgm:pt>
    <dgm:pt modelId="{43B5002C-229A-497F-8B1C-7D99B0D53145}" type="sibTrans" cxnId="{3A55FAA6-66DC-4350-BE54-5D8E11CCCC78}">
      <dgm:prSet/>
      <dgm:spPr/>
      <dgm:t>
        <a:bodyPr/>
        <a:lstStyle/>
        <a:p>
          <a:endParaRPr lang="en-US"/>
        </a:p>
      </dgm:t>
    </dgm:pt>
    <dgm:pt modelId="{41E807BE-0D63-46D9-A1AF-81A9EA8FEABD}">
      <dgm:prSet phldrT="[Text]"/>
      <dgm:spPr/>
      <dgm:t>
        <a:bodyPr/>
        <a:lstStyle/>
        <a:p>
          <a:endParaRPr lang="en-US" dirty="0"/>
        </a:p>
        <a:p>
          <a:endParaRPr lang="en-US" dirty="0"/>
        </a:p>
        <a:p>
          <a:r>
            <a:rPr lang="en-US" dirty="0"/>
            <a:t>Other Revenue</a:t>
          </a:r>
        </a:p>
      </dgm:t>
    </dgm:pt>
    <dgm:pt modelId="{4C16883B-1CDA-4267-9ED8-AE749676E62E}" type="parTrans" cxnId="{7E3B699E-8137-469D-8683-FB747D5D941D}">
      <dgm:prSet/>
      <dgm:spPr/>
      <dgm:t>
        <a:bodyPr/>
        <a:lstStyle/>
        <a:p>
          <a:endParaRPr lang="en-US"/>
        </a:p>
      </dgm:t>
    </dgm:pt>
    <dgm:pt modelId="{250E08A4-CD92-4B92-88C6-8C65B3D0C391}" type="sibTrans" cxnId="{7E3B699E-8137-469D-8683-FB747D5D941D}">
      <dgm:prSet/>
      <dgm:spPr/>
      <dgm:t>
        <a:bodyPr/>
        <a:lstStyle/>
        <a:p>
          <a:endParaRPr lang="en-US"/>
        </a:p>
      </dgm:t>
    </dgm:pt>
    <dgm:pt modelId="{6C10F882-A3D5-4C37-A536-3C7F9B100F7C}">
      <dgm:prSet phldrT="[Text]"/>
      <dgm:spPr/>
      <dgm:t>
        <a:bodyPr/>
        <a:lstStyle/>
        <a:p>
          <a:endParaRPr lang="en-US" dirty="0"/>
        </a:p>
        <a:p>
          <a:endParaRPr lang="en-US" dirty="0"/>
        </a:p>
        <a:p>
          <a:r>
            <a:rPr lang="en-US" dirty="0"/>
            <a:t>Best-in-Class City Services</a:t>
          </a:r>
        </a:p>
      </dgm:t>
    </dgm:pt>
    <dgm:pt modelId="{0EF24843-9511-48FD-A0EF-1A820337D80C}" type="parTrans" cxnId="{A8309FD0-254E-4677-A0F7-C0C21613A27A}">
      <dgm:prSet/>
      <dgm:spPr/>
      <dgm:t>
        <a:bodyPr/>
        <a:lstStyle/>
        <a:p>
          <a:endParaRPr lang="en-US"/>
        </a:p>
      </dgm:t>
    </dgm:pt>
    <dgm:pt modelId="{8C5E1764-AA3B-4B1E-BF6D-F9F75FD9313F}" type="sibTrans" cxnId="{A8309FD0-254E-4677-A0F7-C0C21613A27A}">
      <dgm:prSet/>
      <dgm:spPr/>
      <dgm:t>
        <a:bodyPr/>
        <a:lstStyle/>
        <a:p>
          <a:endParaRPr lang="en-US"/>
        </a:p>
      </dgm:t>
    </dgm:pt>
    <dgm:pt modelId="{B3086F7C-840B-4AD4-8091-8F03D75C9C13}">
      <dgm:prSet phldrT="[Text]"/>
      <dgm:spPr/>
      <dgm:t>
        <a:bodyPr/>
        <a:lstStyle/>
        <a:p>
          <a:endParaRPr lang="en-US" dirty="0"/>
        </a:p>
        <a:p>
          <a:endParaRPr lang="en-US" dirty="0"/>
        </a:p>
        <a:p>
          <a:r>
            <a:rPr lang="en-US" dirty="0"/>
            <a:t>Tax Revenue</a:t>
          </a:r>
        </a:p>
      </dgm:t>
    </dgm:pt>
    <dgm:pt modelId="{1F186F38-1C6C-4040-91AF-005DFEF57711}" type="parTrans" cxnId="{C3490CD8-7659-403E-81B8-1934FCFFBB81}">
      <dgm:prSet/>
      <dgm:spPr/>
      <dgm:t>
        <a:bodyPr/>
        <a:lstStyle/>
        <a:p>
          <a:endParaRPr lang="en-US"/>
        </a:p>
      </dgm:t>
    </dgm:pt>
    <dgm:pt modelId="{5F7E7F5C-CB56-4E41-A4D2-1C38EF3DE0CD}" type="sibTrans" cxnId="{C3490CD8-7659-403E-81B8-1934FCFFBB81}">
      <dgm:prSet/>
      <dgm:spPr/>
      <dgm:t>
        <a:bodyPr/>
        <a:lstStyle/>
        <a:p>
          <a:endParaRPr lang="en-US"/>
        </a:p>
      </dgm:t>
    </dgm:pt>
    <dgm:pt modelId="{0584266D-94DE-4770-A997-B9735BD44DCE}" type="pres">
      <dgm:prSet presAssocID="{CA0DD823-CE17-4BC5-A352-6B1D90608404}" presName="cycle" presStyleCnt="0">
        <dgm:presLayoutVars>
          <dgm:dir/>
          <dgm:resizeHandles val="exact"/>
        </dgm:presLayoutVars>
      </dgm:prSet>
      <dgm:spPr/>
    </dgm:pt>
    <dgm:pt modelId="{1DD8F7E5-3081-473B-9B76-DD2011A1B282}" type="pres">
      <dgm:prSet presAssocID="{3F2387EE-8322-46A9-A2F8-A10E0563B61C}" presName="node" presStyleLbl="node1" presStyleIdx="0" presStyleCnt="5">
        <dgm:presLayoutVars>
          <dgm:bulletEnabled val="1"/>
        </dgm:presLayoutVars>
      </dgm:prSet>
      <dgm:spPr/>
    </dgm:pt>
    <dgm:pt modelId="{7281DCE7-EB11-4AA7-9B12-9CA086DA1374}" type="pres">
      <dgm:prSet presAssocID="{DF2B6317-DD38-4E96-A3EA-059405CC2130}" presName="sibTrans" presStyleLbl="sibTrans2D1" presStyleIdx="0" presStyleCnt="5"/>
      <dgm:spPr/>
    </dgm:pt>
    <dgm:pt modelId="{564F4414-0A5B-4004-8FB2-BAEC2F685D29}" type="pres">
      <dgm:prSet presAssocID="{DF2B6317-DD38-4E96-A3EA-059405CC2130}" presName="connectorText" presStyleLbl="sibTrans2D1" presStyleIdx="0" presStyleCnt="5"/>
      <dgm:spPr/>
    </dgm:pt>
    <dgm:pt modelId="{4A8995AF-D76A-4DD6-8BE8-3EB18D270726}" type="pres">
      <dgm:prSet presAssocID="{93940D63-3F64-42A9-9F01-AC30DBA05031}" presName="node" presStyleLbl="node1" presStyleIdx="1" presStyleCnt="5" custRadScaleRad="131102" custRadScaleInc="-159">
        <dgm:presLayoutVars>
          <dgm:bulletEnabled val="1"/>
        </dgm:presLayoutVars>
      </dgm:prSet>
      <dgm:spPr/>
    </dgm:pt>
    <dgm:pt modelId="{A26AA057-9153-401F-BB55-15D79F6CFEF0}" type="pres">
      <dgm:prSet presAssocID="{43B5002C-229A-497F-8B1C-7D99B0D53145}" presName="sibTrans" presStyleLbl="sibTrans2D1" presStyleIdx="1" presStyleCnt="5"/>
      <dgm:spPr/>
    </dgm:pt>
    <dgm:pt modelId="{5ADC4BA6-F72E-492C-8EFF-1B0A24662CE3}" type="pres">
      <dgm:prSet presAssocID="{43B5002C-229A-497F-8B1C-7D99B0D53145}" presName="connectorText" presStyleLbl="sibTrans2D1" presStyleIdx="1" presStyleCnt="5"/>
      <dgm:spPr/>
    </dgm:pt>
    <dgm:pt modelId="{B911DC5B-9456-47E5-8A16-7684B2292029}" type="pres">
      <dgm:prSet presAssocID="{41E807BE-0D63-46D9-A1AF-81A9EA8FEABD}" presName="node" presStyleLbl="node1" presStyleIdx="2" presStyleCnt="5">
        <dgm:presLayoutVars>
          <dgm:bulletEnabled val="1"/>
        </dgm:presLayoutVars>
      </dgm:prSet>
      <dgm:spPr/>
    </dgm:pt>
    <dgm:pt modelId="{4199D9E4-3CCC-479F-B983-45F2D744C735}" type="pres">
      <dgm:prSet presAssocID="{250E08A4-CD92-4B92-88C6-8C65B3D0C391}" presName="sibTrans" presStyleLbl="sibTrans2D1" presStyleIdx="2" presStyleCnt="5"/>
      <dgm:spPr/>
    </dgm:pt>
    <dgm:pt modelId="{D2EA4A77-EA2E-4E93-857E-17CB429B6303}" type="pres">
      <dgm:prSet presAssocID="{250E08A4-CD92-4B92-88C6-8C65B3D0C391}" presName="connectorText" presStyleLbl="sibTrans2D1" presStyleIdx="2" presStyleCnt="5"/>
      <dgm:spPr/>
    </dgm:pt>
    <dgm:pt modelId="{6C8D39FA-581B-498A-A1F3-209E09FEFA9C}" type="pres">
      <dgm:prSet presAssocID="{B3086F7C-840B-4AD4-8091-8F03D75C9C13}" presName="node" presStyleLbl="node1" presStyleIdx="3" presStyleCnt="5">
        <dgm:presLayoutVars>
          <dgm:bulletEnabled val="1"/>
        </dgm:presLayoutVars>
      </dgm:prSet>
      <dgm:spPr/>
    </dgm:pt>
    <dgm:pt modelId="{FBD0228C-4BD2-4ED4-9298-9D8CDA61D933}" type="pres">
      <dgm:prSet presAssocID="{5F7E7F5C-CB56-4E41-A4D2-1C38EF3DE0CD}" presName="sibTrans" presStyleLbl="sibTrans2D1" presStyleIdx="3" presStyleCnt="5"/>
      <dgm:spPr/>
    </dgm:pt>
    <dgm:pt modelId="{4BF359C4-8250-4EDB-97D5-DA3037284DFF}" type="pres">
      <dgm:prSet presAssocID="{5F7E7F5C-CB56-4E41-A4D2-1C38EF3DE0CD}" presName="connectorText" presStyleLbl="sibTrans2D1" presStyleIdx="3" presStyleCnt="5"/>
      <dgm:spPr/>
    </dgm:pt>
    <dgm:pt modelId="{079F8675-0247-4748-A580-08CF9E9B92C2}" type="pres">
      <dgm:prSet presAssocID="{6C10F882-A3D5-4C37-A536-3C7F9B100F7C}" presName="node" presStyleLbl="node1" presStyleIdx="4" presStyleCnt="5" custRadScaleRad="138367" custRadScaleInc="3138">
        <dgm:presLayoutVars>
          <dgm:bulletEnabled val="1"/>
        </dgm:presLayoutVars>
      </dgm:prSet>
      <dgm:spPr/>
    </dgm:pt>
    <dgm:pt modelId="{98CE2CBB-05C2-4EF4-BA7F-44ED58CD7A72}" type="pres">
      <dgm:prSet presAssocID="{8C5E1764-AA3B-4B1E-BF6D-F9F75FD9313F}" presName="sibTrans" presStyleLbl="sibTrans2D1" presStyleIdx="4" presStyleCnt="5"/>
      <dgm:spPr/>
    </dgm:pt>
    <dgm:pt modelId="{B1A8BE2F-A0AE-4D58-A095-63B062F5E06D}" type="pres">
      <dgm:prSet presAssocID="{8C5E1764-AA3B-4B1E-BF6D-F9F75FD9313F}" presName="connectorText" presStyleLbl="sibTrans2D1" presStyleIdx="4" presStyleCnt="5"/>
      <dgm:spPr/>
    </dgm:pt>
  </dgm:ptLst>
  <dgm:cxnLst>
    <dgm:cxn modelId="{0FB52922-BE34-435B-AE9A-0DE66D112AC9}" type="presOf" srcId="{CA0DD823-CE17-4BC5-A352-6B1D90608404}" destId="{0584266D-94DE-4770-A997-B9735BD44DCE}" srcOrd="0" destOrd="0" presId="urn:microsoft.com/office/officeart/2005/8/layout/cycle2"/>
    <dgm:cxn modelId="{CBA90C23-72B0-4518-A13C-298535B31CCA}" type="presOf" srcId="{3F2387EE-8322-46A9-A2F8-A10E0563B61C}" destId="{1DD8F7E5-3081-473B-9B76-DD2011A1B282}" srcOrd="0" destOrd="0" presId="urn:microsoft.com/office/officeart/2005/8/layout/cycle2"/>
    <dgm:cxn modelId="{2589272A-1A42-471C-BAF2-8EA9D257BDFD}" type="presOf" srcId="{43B5002C-229A-497F-8B1C-7D99B0D53145}" destId="{A26AA057-9153-401F-BB55-15D79F6CFEF0}" srcOrd="0" destOrd="0" presId="urn:microsoft.com/office/officeart/2005/8/layout/cycle2"/>
    <dgm:cxn modelId="{873C5E2D-D94C-426B-93FF-0755443B1EDD}" type="presOf" srcId="{250E08A4-CD92-4B92-88C6-8C65B3D0C391}" destId="{D2EA4A77-EA2E-4E93-857E-17CB429B6303}" srcOrd="1" destOrd="0" presId="urn:microsoft.com/office/officeart/2005/8/layout/cycle2"/>
    <dgm:cxn modelId="{82807F2D-4FF8-4F6D-A0B4-4862EA232300}" type="presOf" srcId="{93940D63-3F64-42A9-9F01-AC30DBA05031}" destId="{4A8995AF-D76A-4DD6-8BE8-3EB18D270726}" srcOrd="0" destOrd="0" presId="urn:microsoft.com/office/officeart/2005/8/layout/cycle2"/>
    <dgm:cxn modelId="{42BD8B60-9668-4F06-9B6C-79857C756653}" type="presOf" srcId="{6C10F882-A3D5-4C37-A536-3C7F9B100F7C}" destId="{079F8675-0247-4748-A580-08CF9E9B92C2}" srcOrd="0" destOrd="0" presId="urn:microsoft.com/office/officeart/2005/8/layout/cycle2"/>
    <dgm:cxn modelId="{271F7861-6F29-4022-B068-F97816F44F42}" type="presOf" srcId="{5F7E7F5C-CB56-4E41-A4D2-1C38EF3DE0CD}" destId="{4BF359C4-8250-4EDB-97D5-DA3037284DFF}" srcOrd="1" destOrd="0" presId="urn:microsoft.com/office/officeart/2005/8/layout/cycle2"/>
    <dgm:cxn modelId="{99815372-9C50-4CD4-8CB2-18C7218A32E7}" type="presOf" srcId="{5F7E7F5C-CB56-4E41-A4D2-1C38EF3DE0CD}" destId="{FBD0228C-4BD2-4ED4-9298-9D8CDA61D933}" srcOrd="0" destOrd="0" presId="urn:microsoft.com/office/officeart/2005/8/layout/cycle2"/>
    <dgm:cxn modelId="{F93B8E8C-7FE5-45F0-8F13-7E011468EC8B}" type="presOf" srcId="{41E807BE-0D63-46D9-A1AF-81A9EA8FEABD}" destId="{B911DC5B-9456-47E5-8A16-7684B2292029}" srcOrd="0" destOrd="0" presId="urn:microsoft.com/office/officeart/2005/8/layout/cycle2"/>
    <dgm:cxn modelId="{7E3B699E-8137-469D-8683-FB747D5D941D}" srcId="{CA0DD823-CE17-4BC5-A352-6B1D90608404}" destId="{41E807BE-0D63-46D9-A1AF-81A9EA8FEABD}" srcOrd="2" destOrd="0" parTransId="{4C16883B-1CDA-4267-9ED8-AE749676E62E}" sibTransId="{250E08A4-CD92-4B92-88C6-8C65B3D0C391}"/>
    <dgm:cxn modelId="{8915EFA6-447C-4C49-BB60-F00399CC92E6}" type="presOf" srcId="{8C5E1764-AA3B-4B1E-BF6D-F9F75FD9313F}" destId="{B1A8BE2F-A0AE-4D58-A095-63B062F5E06D}" srcOrd="1" destOrd="0" presId="urn:microsoft.com/office/officeart/2005/8/layout/cycle2"/>
    <dgm:cxn modelId="{3A55FAA6-66DC-4350-BE54-5D8E11CCCC78}" srcId="{CA0DD823-CE17-4BC5-A352-6B1D90608404}" destId="{93940D63-3F64-42A9-9F01-AC30DBA05031}" srcOrd="1" destOrd="0" parTransId="{16B63776-8162-41BC-8216-4E7DC0F462F1}" sibTransId="{43B5002C-229A-497F-8B1C-7D99B0D53145}"/>
    <dgm:cxn modelId="{26294DAC-E262-402C-9F62-DEE170930BAD}" type="presOf" srcId="{8C5E1764-AA3B-4B1E-BF6D-F9F75FD9313F}" destId="{98CE2CBB-05C2-4EF4-BA7F-44ED58CD7A72}" srcOrd="0" destOrd="0" presId="urn:microsoft.com/office/officeart/2005/8/layout/cycle2"/>
    <dgm:cxn modelId="{550996AD-5FAE-4F4E-B351-018177874AC8}" srcId="{CA0DD823-CE17-4BC5-A352-6B1D90608404}" destId="{3F2387EE-8322-46A9-A2F8-A10E0563B61C}" srcOrd="0" destOrd="0" parTransId="{82C066ED-AB6C-4FB6-9075-7048BCDFDA52}" sibTransId="{DF2B6317-DD38-4E96-A3EA-059405CC2130}"/>
    <dgm:cxn modelId="{DC741FB2-1C57-4614-92FF-644E3F2658B6}" type="presOf" srcId="{250E08A4-CD92-4B92-88C6-8C65B3D0C391}" destId="{4199D9E4-3CCC-479F-B983-45F2D744C735}" srcOrd="0" destOrd="0" presId="urn:microsoft.com/office/officeart/2005/8/layout/cycle2"/>
    <dgm:cxn modelId="{299297C5-99A9-4689-BEE5-16611A42FB3E}" type="presOf" srcId="{DF2B6317-DD38-4E96-A3EA-059405CC2130}" destId="{7281DCE7-EB11-4AA7-9B12-9CA086DA1374}" srcOrd="0" destOrd="0" presId="urn:microsoft.com/office/officeart/2005/8/layout/cycle2"/>
    <dgm:cxn modelId="{A8309FD0-254E-4677-A0F7-C0C21613A27A}" srcId="{CA0DD823-CE17-4BC5-A352-6B1D90608404}" destId="{6C10F882-A3D5-4C37-A536-3C7F9B100F7C}" srcOrd="4" destOrd="0" parTransId="{0EF24843-9511-48FD-A0EF-1A820337D80C}" sibTransId="{8C5E1764-AA3B-4B1E-BF6D-F9F75FD9313F}"/>
    <dgm:cxn modelId="{A6430BD4-E721-4D6F-88B3-A5CEE0A61D9D}" type="presOf" srcId="{DF2B6317-DD38-4E96-A3EA-059405CC2130}" destId="{564F4414-0A5B-4004-8FB2-BAEC2F685D29}" srcOrd="1" destOrd="0" presId="urn:microsoft.com/office/officeart/2005/8/layout/cycle2"/>
    <dgm:cxn modelId="{C3490CD8-7659-403E-81B8-1934FCFFBB81}" srcId="{CA0DD823-CE17-4BC5-A352-6B1D90608404}" destId="{B3086F7C-840B-4AD4-8091-8F03D75C9C13}" srcOrd="3" destOrd="0" parTransId="{1F186F38-1C6C-4040-91AF-005DFEF57711}" sibTransId="{5F7E7F5C-CB56-4E41-A4D2-1C38EF3DE0CD}"/>
    <dgm:cxn modelId="{B2FC60F2-87E2-49E3-B9F6-F73513D2E29E}" type="presOf" srcId="{43B5002C-229A-497F-8B1C-7D99B0D53145}" destId="{5ADC4BA6-F72E-492C-8EFF-1B0A24662CE3}" srcOrd="1" destOrd="0" presId="urn:microsoft.com/office/officeart/2005/8/layout/cycle2"/>
    <dgm:cxn modelId="{DDA0EBF5-0A81-408C-B475-A16E0C27E3D7}" type="presOf" srcId="{B3086F7C-840B-4AD4-8091-8F03D75C9C13}" destId="{6C8D39FA-581B-498A-A1F3-209E09FEFA9C}" srcOrd="0" destOrd="0" presId="urn:microsoft.com/office/officeart/2005/8/layout/cycle2"/>
    <dgm:cxn modelId="{530FEF8F-DAA1-4D4A-A040-01D4B091E0BB}" type="presParOf" srcId="{0584266D-94DE-4770-A997-B9735BD44DCE}" destId="{1DD8F7E5-3081-473B-9B76-DD2011A1B282}" srcOrd="0" destOrd="0" presId="urn:microsoft.com/office/officeart/2005/8/layout/cycle2"/>
    <dgm:cxn modelId="{AA9995F8-6F47-4253-BA7D-65C2F0896389}" type="presParOf" srcId="{0584266D-94DE-4770-A997-B9735BD44DCE}" destId="{7281DCE7-EB11-4AA7-9B12-9CA086DA1374}" srcOrd="1" destOrd="0" presId="urn:microsoft.com/office/officeart/2005/8/layout/cycle2"/>
    <dgm:cxn modelId="{8677F805-7178-4918-804F-D2644077A20E}" type="presParOf" srcId="{7281DCE7-EB11-4AA7-9B12-9CA086DA1374}" destId="{564F4414-0A5B-4004-8FB2-BAEC2F685D29}" srcOrd="0" destOrd="0" presId="urn:microsoft.com/office/officeart/2005/8/layout/cycle2"/>
    <dgm:cxn modelId="{E41AD34D-E3FA-40E9-8914-C3753192215B}" type="presParOf" srcId="{0584266D-94DE-4770-A997-B9735BD44DCE}" destId="{4A8995AF-D76A-4DD6-8BE8-3EB18D270726}" srcOrd="2" destOrd="0" presId="urn:microsoft.com/office/officeart/2005/8/layout/cycle2"/>
    <dgm:cxn modelId="{BEC836D6-54BD-42C5-A954-EF6E599B96DC}" type="presParOf" srcId="{0584266D-94DE-4770-A997-B9735BD44DCE}" destId="{A26AA057-9153-401F-BB55-15D79F6CFEF0}" srcOrd="3" destOrd="0" presId="urn:microsoft.com/office/officeart/2005/8/layout/cycle2"/>
    <dgm:cxn modelId="{0786E05A-E002-40DD-94A7-5C932D47681C}" type="presParOf" srcId="{A26AA057-9153-401F-BB55-15D79F6CFEF0}" destId="{5ADC4BA6-F72E-492C-8EFF-1B0A24662CE3}" srcOrd="0" destOrd="0" presId="urn:microsoft.com/office/officeart/2005/8/layout/cycle2"/>
    <dgm:cxn modelId="{0BF75BCE-50C4-44DE-9A7B-57129AE6399D}" type="presParOf" srcId="{0584266D-94DE-4770-A997-B9735BD44DCE}" destId="{B911DC5B-9456-47E5-8A16-7684B2292029}" srcOrd="4" destOrd="0" presId="urn:microsoft.com/office/officeart/2005/8/layout/cycle2"/>
    <dgm:cxn modelId="{A9317F5A-FA65-438F-BC5A-89749D393806}" type="presParOf" srcId="{0584266D-94DE-4770-A997-B9735BD44DCE}" destId="{4199D9E4-3CCC-479F-B983-45F2D744C735}" srcOrd="5" destOrd="0" presId="urn:microsoft.com/office/officeart/2005/8/layout/cycle2"/>
    <dgm:cxn modelId="{67130D41-4B60-4463-B3DC-1BB7D282A51F}" type="presParOf" srcId="{4199D9E4-3CCC-479F-B983-45F2D744C735}" destId="{D2EA4A77-EA2E-4E93-857E-17CB429B6303}" srcOrd="0" destOrd="0" presId="urn:microsoft.com/office/officeart/2005/8/layout/cycle2"/>
    <dgm:cxn modelId="{D4ABFF55-8BDE-470A-A135-EF905CA8C64A}" type="presParOf" srcId="{0584266D-94DE-4770-A997-B9735BD44DCE}" destId="{6C8D39FA-581B-498A-A1F3-209E09FEFA9C}" srcOrd="6" destOrd="0" presId="urn:microsoft.com/office/officeart/2005/8/layout/cycle2"/>
    <dgm:cxn modelId="{5110DE35-E866-42DE-8613-9E96FD836D2D}" type="presParOf" srcId="{0584266D-94DE-4770-A997-B9735BD44DCE}" destId="{FBD0228C-4BD2-4ED4-9298-9D8CDA61D933}" srcOrd="7" destOrd="0" presId="urn:microsoft.com/office/officeart/2005/8/layout/cycle2"/>
    <dgm:cxn modelId="{0D478E84-1024-4332-8990-F5F8DCC17A65}" type="presParOf" srcId="{FBD0228C-4BD2-4ED4-9298-9D8CDA61D933}" destId="{4BF359C4-8250-4EDB-97D5-DA3037284DFF}" srcOrd="0" destOrd="0" presId="urn:microsoft.com/office/officeart/2005/8/layout/cycle2"/>
    <dgm:cxn modelId="{BE14635A-73BF-4C85-B243-3C53211439B6}" type="presParOf" srcId="{0584266D-94DE-4770-A997-B9735BD44DCE}" destId="{079F8675-0247-4748-A580-08CF9E9B92C2}" srcOrd="8" destOrd="0" presId="urn:microsoft.com/office/officeart/2005/8/layout/cycle2"/>
    <dgm:cxn modelId="{7BE9AE79-9883-43DF-95C2-A282CFB8BE9B}" type="presParOf" srcId="{0584266D-94DE-4770-A997-B9735BD44DCE}" destId="{98CE2CBB-05C2-4EF4-BA7F-44ED58CD7A72}" srcOrd="9" destOrd="0" presId="urn:microsoft.com/office/officeart/2005/8/layout/cycle2"/>
    <dgm:cxn modelId="{0C11F836-F6AD-4090-8338-119C596B9CCE}" type="presParOf" srcId="{98CE2CBB-05C2-4EF4-BA7F-44ED58CD7A72}" destId="{B1A8BE2F-A0AE-4D58-A095-63B062F5E06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F90E9-2C70-46A3-AF2E-A380F2472000}">
      <dsp:nvSpPr>
        <dsp:cNvPr id="0" name=""/>
        <dsp:cNvSpPr/>
      </dsp:nvSpPr>
      <dsp:spPr>
        <a:xfrm rot="5400000">
          <a:off x="-160406" y="165308"/>
          <a:ext cx="1069378" cy="748565"/>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1</a:t>
          </a:r>
        </a:p>
      </dsp:txBody>
      <dsp:txXfrm rot="-5400000">
        <a:off x="1" y="379185"/>
        <a:ext cx="748565" cy="320813"/>
      </dsp:txXfrm>
    </dsp:sp>
    <dsp:sp modelId="{3B256C57-E8E0-45BD-A164-944E2BE8648E}">
      <dsp:nvSpPr>
        <dsp:cNvPr id="0" name=""/>
        <dsp:cNvSpPr/>
      </dsp:nvSpPr>
      <dsp:spPr>
        <a:xfrm rot="5400000">
          <a:off x="5284351" y="-4530884"/>
          <a:ext cx="695461" cy="976703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Maintenance of Effort Budget Established</a:t>
          </a:r>
        </a:p>
      </dsp:txBody>
      <dsp:txXfrm rot="-5400000">
        <a:off x="748565" y="38852"/>
        <a:ext cx="9733084" cy="627561"/>
      </dsp:txXfrm>
    </dsp:sp>
    <dsp:sp modelId="{C7DF08C8-126F-46BF-922A-333ABB0C60EB}">
      <dsp:nvSpPr>
        <dsp:cNvPr id="0" name=""/>
        <dsp:cNvSpPr/>
      </dsp:nvSpPr>
      <dsp:spPr>
        <a:xfrm rot="5400000">
          <a:off x="-160406" y="1117491"/>
          <a:ext cx="1069378" cy="748565"/>
        </a:xfrm>
        <a:prstGeom prst="chevron">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2</a:t>
          </a:r>
        </a:p>
      </dsp:txBody>
      <dsp:txXfrm rot="-5400000">
        <a:off x="1" y="1331368"/>
        <a:ext cx="748565" cy="320813"/>
      </dsp:txXfrm>
    </dsp:sp>
    <dsp:sp modelId="{43B2FF34-D82A-4325-8911-0EF4FD6C62B5}">
      <dsp:nvSpPr>
        <dsp:cNvPr id="0" name=""/>
        <dsp:cNvSpPr/>
      </dsp:nvSpPr>
      <dsp:spPr>
        <a:xfrm rot="5400000">
          <a:off x="5284534" y="-3578884"/>
          <a:ext cx="695096" cy="9767034"/>
        </a:xfrm>
        <a:prstGeom prst="round2Same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Proposed Increases Reviewed</a:t>
          </a:r>
        </a:p>
        <a:p>
          <a:pPr marL="228600" lvl="1" indent="-228600" algn="l" defTabSz="889000">
            <a:lnSpc>
              <a:spcPct val="90000"/>
            </a:lnSpc>
            <a:spcBef>
              <a:spcPct val="0"/>
            </a:spcBef>
            <a:spcAft>
              <a:spcPct val="15000"/>
            </a:spcAft>
            <a:buChar char="•"/>
          </a:pPr>
          <a:r>
            <a:rPr lang="en-US" sz="2000" kern="1200" dirty="0"/>
            <a:t>City Administrator’s Budget Finalized</a:t>
          </a:r>
        </a:p>
      </dsp:txBody>
      <dsp:txXfrm rot="-5400000">
        <a:off x="748565" y="991017"/>
        <a:ext cx="9733102" cy="627232"/>
      </dsp:txXfrm>
    </dsp:sp>
    <dsp:sp modelId="{D7F383FE-31F2-4653-BD25-19E180B9DCD6}">
      <dsp:nvSpPr>
        <dsp:cNvPr id="0" name=""/>
        <dsp:cNvSpPr/>
      </dsp:nvSpPr>
      <dsp:spPr>
        <a:xfrm rot="5400000">
          <a:off x="-160406" y="2069673"/>
          <a:ext cx="1069378" cy="748565"/>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3</a:t>
          </a:r>
        </a:p>
      </dsp:txBody>
      <dsp:txXfrm rot="-5400000">
        <a:off x="1" y="2283550"/>
        <a:ext cx="748565" cy="320813"/>
      </dsp:txXfrm>
    </dsp:sp>
    <dsp:sp modelId="{091F868D-220C-4276-A34F-24602062F112}">
      <dsp:nvSpPr>
        <dsp:cNvPr id="0" name=""/>
        <dsp:cNvSpPr/>
      </dsp:nvSpPr>
      <dsp:spPr>
        <a:xfrm rot="5400000">
          <a:off x="5284534" y="-2626702"/>
          <a:ext cx="695096" cy="9767034"/>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Budget Presented to Council</a:t>
          </a:r>
        </a:p>
      </dsp:txBody>
      <dsp:txXfrm rot="-5400000">
        <a:off x="748565" y="1943199"/>
        <a:ext cx="9733102" cy="627232"/>
      </dsp:txXfrm>
    </dsp:sp>
    <dsp:sp modelId="{DD96F81E-B30F-43C8-8C3F-11CA6B4B4FF0}">
      <dsp:nvSpPr>
        <dsp:cNvPr id="0" name=""/>
        <dsp:cNvSpPr/>
      </dsp:nvSpPr>
      <dsp:spPr>
        <a:xfrm rot="5400000">
          <a:off x="-160406" y="3021856"/>
          <a:ext cx="1069378" cy="748565"/>
        </a:xfrm>
        <a:prstGeom prst="chevron">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4</a:t>
          </a:r>
        </a:p>
      </dsp:txBody>
      <dsp:txXfrm rot="-5400000">
        <a:off x="1" y="3235733"/>
        <a:ext cx="748565" cy="320813"/>
      </dsp:txXfrm>
    </dsp:sp>
    <dsp:sp modelId="{FF172088-5080-4276-BE46-46252FD77B02}">
      <dsp:nvSpPr>
        <dsp:cNvPr id="0" name=""/>
        <dsp:cNvSpPr/>
      </dsp:nvSpPr>
      <dsp:spPr>
        <a:xfrm rot="5400000">
          <a:off x="5284534" y="-1674519"/>
          <a:ext cx="695096" cy="9767034"/>
        </a:xfrm>
        <a:prstGeom prst="round2Same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Council Reviews the Budget</a:t>
          </a:r>
        </a:p>
      </dsp:txBody>
      <dsp:txXfrm rot="-5400000">
        <a:off x="748565" y="2895382"/>
        <a:ext cx="9733102" cy="627232"/>
      </dsp:txXfrm>
    </dsp:sp>
    <dsp:sp modelId="{C61117C1-48F0-44FA-B7F4-93FBA4288285}">
      <dsp:nvSpPr>
        <dsp:cNvPr id="0" name=""/>
        <dsp:cNvSpPr/>
      </dsp:nvSpPr>
      <dsp:spPr>
        <a:xfrm rot="5400000">
          <a:off x="-160406" y="3974039"/>
          <a:ext cx="1069378" cy="748565"/>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5</a:t>
          </a:r>
        </a:p>
      </dsp:txBody>
      <dsp:txXfrm rot="-5400000">
        <a:off x="1" y="4187916"/>
        <a:ext cx="748565" cy="320813"/>
      </dsp:txXfrm>
    </dsp:sp>
    <dsp:sp modelId="{DD8F1342-6A52-4A9C-AA2A-384E9FE178C0}">
      <dsp:nvSpPr>
        <dsp:cNvPr id="0" name=""/>
        <dsp:cNvSpPr/>
      </dsp:nvSpPr>
      <dsp:spPr>
        <a:xfrm rot="5400000">
          <a:off x="5284534" y="-722336"/>
          <a:ext cx="695096" cy="9767034"/>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Council Approves the Budget</a:t>
          </a:r>
        </a:p>
      </dsp:txBody>
      <dsp:txXfrm rot="-5400000">
        <a:off x="748565" y="3847565"/>
        <a:ext cx="9733102" cy="6272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F7E5-3081-473B-9B76-DD2011A1B282}">
      <dsp:nvSpPr>
        <dsp:cNvPr id="0" name=""/>
        <dsp:cNvSpPr/>
      </dsp:nvSpPr>
      <dsp:spPr>
        <a:xfrm>
          <a:off x="4702819" y="512"/>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Population</a:t>
          </a:r>
        </a:p>
      </dsp:txBody>
      <dsp:txXfrm>
        <a:off x="4932324" y="230017"/>
        <a:ext cx="1108150" cy="1108150"/>
      </dsp:txXfrm>
    </dsp:sp>
    <dsp:sp modelId="{7281DCE7-EB11-4AA7-9B12-9CA086DA1374}">
      <dsp:nvSpPr>
        <dsp:cNvPr id="0" name=""/>
        <dsp:cNvSpPr/>
      </dsp:nvSpPr>
      <dsp:spPr>
        <a:xfrm rot="1527981">
          <a:off x="6400701" y="1106088"/>
          <a:ext cx="634172"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08410" y="1177757"/>
        <a:ext cx="475497" cy="317350"/>
      </dsp:txXfrm>
    </dsp:sp>
    <dsp:sp modelId="{4A8995AF-D76A-4DD6-8BE8-3EB18D270726}">
      <dsp:nvSpPr>
        <dsp:cNvPr id="0" name=""/>
        <dsp:cNvSpPr/>
      </dsp:nvSpPr>
      <dsp:spPr>
        <a:xfrm>
          <a:off x="7198004" y="118885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Property Values</a:t>
          </a:r>
        </a:p>
      </dsp:txBody>
      <dsp:txXfrm>
        <a:off x="7427509" y="1418360"/>
        <a:ext cx="1108150" cy="1108150"/>
      </dsp:txXfrm>
    </dsp:sp>
    <dsp:sp modelId="{A26AA057-9153-401F-BB55-15D79F6CFEF0}">
      <dsp:nvSpPr>
        <dsp:cNvPr id="0" name=""/>
        <dsp:cNvSpPr/>
      </dsp:nvSpPr>
      <dsp:spPr>
        <a:xfrm rot="7107291">
          <a:off x="7012851" y="2908654"/>
          <a:ext cx="636086"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129990" y="2944684"/>
        <a:ext cx="477411" cy="317350"/>
      </dsp:txXfrm>
    </dsp:sp>
    <dsp:sp modelId="{B911DC5B-9456-47E5-8A16-7684B2292029}">
      <dsp:nvSpPr>
        <dsp:cNvPr id="0" name=""/>
        <dsp:cNvSpPr/>
      </dsp:nvSpPr>
      <dsp:spPr>
        <a:xfrm>
          <a:off x="5879469"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Other Revenue</a:t>
          </a:r>
        </a:p>
      </dsp:txBody>
      <dsp:txXfrm>
        <a:off x="6108974" y="3851370"/>
        <a:ext cx="1108150" cy="1108150"/>
      </dsp:txXfrm>
    </dsp:sp>
    <dsp:sp modelId="{4199D9E4-3CCC-479F-B983-45F2D744C735}">
      <dsp:nvSpPr>
        <dsp:cNvPr id="0" name=""/>
        <dsp:cNvSpPr/>
      </dsp:nvSpPr>
      <dsp:spPr>
        <a:xfrm rot="10800000">
          <a:off x="5289865" y="4140987"/>
          <a:ext cx="41665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414861" y="4246770"/>
        <a:ext cx="291657" cy="317350"/>
      </dsp:txXfrm>
    </dsp:sp>
    <dsp:sp modelId="{6C8D39FA-581B-498A-A1F3-209E09FEFA9C}">
      <dsp:nvSpPr>
        <dsp:cNvPr id="0" name=""/>
        <dsp:cNvSpPr/>
      </dsp:nvSpPr>
      <dsp:spPr>
        <a:xfrm>
          <a:off x="3526170"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Tax Revenue</a:t>
          </a:r>
        </a:p>
      </dsp:txBody>
      <dsp:txXfrm>
        <a:off x="3755675" y="3851370"/>
        <a:ext cx="1108150" cy="1108150"/>
      </dsp:txXfrm>
    </dsp:sp>
    <dsp:sp modelId="{FBD0228C-4BD2-4ED4-9298-9D8CDA61D933}">
      <dsp:nvSpPr>
        <dsp:cNvPr id="0" name=""/>
        <dsp:cNvSpPr/>
      </dsp:nvSpPr>
      <dsp:spPr>
        <a:xfrm rot="14419263">
          <a:off x="3244036" y="2894858"/>
          <a:ext cx="71108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362657" y="3069570"/>
        <a:ext cx="552408" cy="317350"/>
      </dsp:txXfrm>
    </dsp:sp>
    <dsp:sp modelId="{079F8675-0247-4748-A580-08CF9E9B92C2}">
      <dsp:nvSpPr>
        <dsp:cNvPr id="0" name=""/>
        <dsp:cNvSpPr/>
      </dsp:nvSpPr>
      <dsp:spPr>
        <a:xfrm>
          <a:off x="2085895" y="1094637"/>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Best-in-Class City Services</a:t>
          </a:r>
        </a:p>
      </dsp:txBody>
      <dsp:txXfrm>
        <a:off x="2315400" y="1324142"/>
        <a:ext cx="1108150" cy="1108150"/>
      </dsp:txXfrm>
    </dsp:sp>
    <dsp:sp modelId="{98CE2CBB-05C2-4EF4-BA7F-44ED58CD7A72}">
      <dsp:nvSpPr>
        <dsp:cNvPr id="0" name=""/>
        <dsp:cNvSpPr/>
      </dsp:nvSpPr>
      <dsp:spPr>
        <a:xfrm rot="20238624">
          <a:off x="3824012" y="1074040"/>
          <a:ext cx="672719"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30152" y="1210427"/>
        <a:ext cx="514044" cy="3173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C5A54-9E87-4718-B6D0-4661040146D9}">
      <dsp:nvSpPr>
        <dsp:cNvPr id="0" name=""/>
        <dsp:cNvSpPr/>
      </dsp:nvSpPr>
      <dsp:spPr>
        <a:xfrm rot="10800000">
          <a:off x="0" y="0"/>
          <a:ext cx="5834271" cy="1597554"/>
        </a:xfrm>
        <a:prstGeom prst="trapezoid">
          <a:avLst>
            <a:gd name="adj" fmla="val 60867"/>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u="sng" kern="1200" dirty="0"/>
            <a:t>Potential Grants</a:t>
          </a:r>
        </a:p>
        <a:p>
          <a:pPr marL="0" lvl="0" indent="0" algn="ctr" defTabSz="1111250">
            <a:lnSpc>
              <a:spcPct val="90000"/>
            </a:lnSpc>
            <a:spcBef>
              <a:spcPct val="0"/>
            </a:spcBef>
            <a:spcAft>
              <a:spcPct val="35000"/>
            </a:spcAft>
            <a:buNone/>
          </a:pPr>
          <a:r>
            <a:rPr lang="en-US" sz="2500" kern="1200" dirty="0"/>
            <a:t>27 Grants, $5.9 million</a:t>
          </a:r>
        </a:p>
      </dsp:txBody>
      <dsp:txXfrm rot="-10800000">
        <a:off x="1020997" y="0"/>
        <a:ext cx="3792276" cy="1597554"/>
      </dsp:txXfrm>
    </dsp:sp>
    <dsp:sp modelId="{80ADAEB5-FE2A-4D2E-9CAF-418655C76146}">
      <dsp:nvSpPr>
        <dsp:cNvPr id="0" name=""/>
        <dsp:cNvSpPr/>
      </dsp:nvSpPr>
      <dsp:spPr>
        <a:xfrm rot="10800000">
          <a:off x="972378" y="1597554"/>
          <a:ext cx="3889514" cy="1597554"/>
        </a:xfrm>
        <a:prstGeom prst="trapezoid">
          <a:avLst>
            <a:gd name="adj" fmla="val 60867"/>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u="sng" kern="1200" dirty="0"/>
            <a:t>Qualified Grants</a:t>
          </a:r>
        </a:p>
        <a:p>
          <a:pPr marL="0" lvl="0" indent="0" algn="ctr" defTabSz="1111250">
            <a:lnSpc>
              <a:spcPct val="90000"/>
            </a:lnSpc>
            <a:spcBef>
              <a:spcPct val="0"/>
            </a:spcBef>
            <a:spcAft>
              <a:spcPts val="0"/>
            </a:spcAft>
            <a:buNone/>
          </a:pPr>
          <a:r>
            <a:rPr lang="en-US" sz="2500" b="0" u="none" kern="1200" dirty="0"/>
            <a:t>20 Grants, </a:t>
          </a:r>
        </a:p>
        <a:p>
          <a:pPr marL="0" lvl="0" indent="0" algn="ctr" defTabSz="1111250">
            <a:lnSpc>
              <a:spcPct val="90000"/>
            </a:lnSpc>
            <a:spcBef>
              <a:spcPct val="0"/>
            </a:spcBef>
            <a:spcAft>
              <a:spcPts val="0"/>
            </a:spcAft>
            <a:buNone/>
          </a:pPr>
          <a:r>
            <a:rPr lang="en-US" sz="2500" b="0" u="none" kern="1200" dirty="0"/>
            <a:t>$4 million </a:t>
          </a:r>
        </a:p>
      </dsp:txBody>
      <dsp:txXfrm rot="-10800000">
        <a:off x="1653043" y="1597554"/>
        <a:ext cx="2528184" cy="1597554"/>
      </dsp:txXfrm>
    </dsp:sp>
    <dsp:sp modelId="{902CD438-F68F-4F7F-942A-3BA82B2BAE71}">
      <dsp:nvSpPr>
        <dsp:cNvPr id="0" name=""/>
        <dsp:cNvSpPr/>
      </dsp:nvSpPr>
      <dsp:spPr>
        <a:xfrm rot="10800000">
          <a:off x="1944757" y="3195108"/>
          <a:ext cx="1944757" cy="1597554"/>
        </a:xfrm>
        <a:prstGeom prst="trapezoid">
          <a:avLst>
            <a:gd name="adj" fmla="val 60867"/>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Grant/Project Match</a:t>
          </a:r>
        </a:p>
        <a:p>
          <a:pPr marL="0" lvl="0" indent="0" algn="ctr" defTabSz="1111250">
            <a:lnSpc>
              <a:spcPct val="90000"/>
            </a:lnSpc>
            <a:spcBef>
              <a:spcPct val="0"/>
            </a:spcBef>
            <a:spcAft>
              <a:spcPts val="0"/>
            </a:spcAft>
            <a:buNone/>
          </a:pPr>
          <a:r>
            <a:rPr lang="en-US" sz="2500" b="0" kern="1200" dirty="0">
              <a:highlight>
                <a:srgbClr val="FFFF00"/>
              </a:highlight>
            </a:rPr>
            <a:t>8 Grants, </a:t>
          </a:r>
        </a:p>
        <a:p>
          <a:pPr marL="0" lvl="0" indent="0" algn="ctr" defTabSz="1111250">
            <a:lnSpc>
              <a:spcPct val="90000"/>
            </a:lnSpc>
            <a:spcBef>
              <a:spcPct val="0"/>
            </a:spcBef>
            <a:spcAft>
              <a:spcPts val="0"/>
            </a:spcAft>
            <a:buNone/>
          </a:pPr>
          <a:r>
            <a:rPr lang="en-US" sz="2500" b="0" kern="1200" dirty="0">
              <a:highlight>
                <a:srgbClr val="FFFF00"/>
              </a:highlight>
            </a:rPr>
            <a:t>$1.6 million</a:t>
          </a:r>
        </a:p>
      </dsp:txBody>
      <dsp:txXfrm rot="-10800000">
        <a:off x="1944757" y="3195108"/>
        <a:ext cx="1944757" cy="1597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F7E5-3081-473B-9B76-DD2011A1B282}">
      <dsp:nvSpPr>
        <dsp:cNvPr id="0" name=""/>
        <dsp:cNvSpPr/>
      </dsp:nvSpPr>
      <dsp:spPr>
        <a:xfrm>
          <a:off x="4655939" y="276"/>
          <a:ext cx="1660921" cy="1660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Population</a:t>
          </a:r>
        </a:p>
      </dsp:txBody>
      <dsp:txXfrm>
        <a:off x="4899175" y="243512"/>
        <a:ext cx="1174449" cy="1174449"/>
      </dsp:txXfrm>
    </dsp:sp>
    <dsp:sp modelId="{7281DCE7-EB11-4AA7-9B12-9CA086DA1374}">
      <dsp:nvSpPr>
        <dsp:cNvPr id="0" name=""/>
        <dsp:cNvSpPr/>
      </dsp:nvSpPr>
      <dsp:spPr>
        <a:xfrm rot="2237393">
          <a:off x="6297683" y="1419705"/>
          <a:ext cx="660371" cy="5605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314871" y="1480875"/>
        <a:ext cx="492203" cy="336337"/>
      </dsp:txXfrm>
    </dsp:sp>
    <dsp:sp modelId="{4A8995AF-D76A-4DD6-8BE8-3EB18D270726}">
      <dsp:nvSpPr>
        <dsp:cNvPr id="0" name=""/>
        <dsp:cNvSpPr/>
      </dsp:nvSpPr>
      <dsp:spPr>
        <a:xfrm>
          <a:off x="6968617" y="1761420"/>
          <a:ext cx="1660921" cy="1660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Property Values</a:t>
          </a:r>
        </a:p>
      </dsp:txBody>
      <dsp:txXfrm>
        <a:off x="7211853" y="2004656"/>
        <a:ext cx="1174449" cy="1174449"/>
      </dsp:txXfrm>
    </dsp:sp>
    <dsp:sp modelId="{A26AA057-9153-401F-BB55-15D79F6CFEF0}">
      <dsp:nvSpPr>
        <dsp:cNvPr id="0" name=""/>
        <dsp:cNvSpPr/>
      </dsp:nvSpPr>
      <dsp:spPr>
        <a:xfrm rot="8557179">
          <a:off x="6326517" y="3183681"/>
          <a:ext cx="662228" cy="5605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6477416" y="3244745"/>
        <a:ext cx="494060" cy="336337"/>
      </dsp:txXfrm>
    </dsp:sp>
    <dsp:sp modelId="{B911DC5B-9456-47E5-8A16-7684B2292029}">
      <dsp:nvSpPr>
        <dsp:cNvPr id="0" name=""/>
        <dsp:cNvSpPr/>
      </dsp:nvSpPr>
      <dsp:spPr>
        <a:xfrm>
          <a:off x="4655939" y="3528339"/>
          <a:ext cx="1660921" cy="1660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Tax Revenue</a:t>
          </a:r>
        </a:p>
      </dsp:txBody>
      <dsp:txXfrm>
        <a:off x="4899175" y="3771575"/>
        <a:ext cx="1174449" cy="1174449"/>
      </dsp:txXfrm>
    </dsp:sp>
    <dsp:sp modelId="{4199D9E4-3CCC-479F-B983-45F2D744C735}">
      <dsp:nvSpPr>
        <dsp:cNvPr id="0" name=""/>
        <dsp:cNvSpPr/>
      </dsp:nvSpPr>
      <dsp:spPr>
        <a:xfrm rot="13006877">
          <a:off x="3915797" y="3178874"/>
          <a:ext cx="734403" cy="5605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067226" y="3341332"/>
        <a:ext cx="566235" cy="336337"/>
      </dsp:txXfrm>
    </dsp:sp>
    <dsp:sp modelId="{079F8675-0247-4748-A580-08CF9E9B92C2}">
      <dsp:nvSpPr>
        <dsp:cNvPr id="0" name=""/>
        <dsp:cNvSpPr/>
      </dsp:nvSpPr>
      <dsp:spPr>
        <a:xfrm>
          <a:off x="2215843" y="1704157"/>
          <a:ext cx="1660921" cy="1660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Best-in-Class City Services</a:t>
          </a:r>
        </a:p>
      </dsp:txBody>
      <dsp:txXfrm>
        <a:off x="2459079" y="1947393"/>
        <a:ext cx="1174449" cy="1174449"/>
      </dsp:txXfrm>
    </dsp:sp>
    <dsp:sp modelId="{98CE2CBB-05C2-4EF4-BA7F-44ED58CD7A72}">
      <dsp:nvSpPr>
        <dsp:cNvPr id="0" name=""/>
        <dsp:cNvSpPr/>
      </dsp:nvSpPr>
      <dsp:spPr>
        <a:xfrm rot="19504440">
          <a:off x="3901650" y="1413692"/>
          <a:ext cx="697053" cy="5605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16794" y="1573944"/>
        <a:ext cx="528885" cy="336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F7E5-3081-473B-9B76-DD2011A1B282}">
      <dsp:nvSpPr>
        <dsp:cNvPr id="0" name=""/>
        <dsp:cNvSpPr/>
      </dsp:nvSpPr>
      <dsp:spPr>
        <a:xfrm>
          <a:off x="4702819" y="512"/>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Population</a:t>
          </a:r>
        </a:p>
      </dsp:txBody>
      <dsp:txXfrm>
        <a:off x="4932324" y="230017"/>
        <a:ext cx="1108150" cy="1108150"/>
      </dsp:txXfrm>
    </dsp:sp>
    <dsp:sp modelId="{7281DCE7-EB11-4AA7-9B12-9CA086DA1374}">
      <dsp:nvSpPr>
        <dsp:cNvPr id="0" name=""/>
        <dsp:cNvSpPr/>
      </dsp:nvSpPr>
      <dsp:spPr>
        <a:xfrm rot="1527981">
          <a:off x="6400701" y="1106088"/>
          <a:ext cx="634172"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08410" y="1177757"/>
        <a:ext cx="475497" cy="317350"/>
      </dsp:txXfrm>
    </dsp:sp>
    <dsp:sp modelId="{4A8995AF-D76A-4DD6-8BE8-3EB18D270726}">
      <dsp:nvSpPr>
        <dsp:cNvPr id="0" name=""/>
        <dsp:cNvSpPr/>
      </dsp:nvSpPr>
      <dsp:spPr>
        <a:xfrm>
          <a:off x="7198004" y="118885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Property Values</a:t>
          </a:r>
        </a:p>
      </dsp:txBody>
      <dsp:txXfrm>
        <a:off x="7427509" y="1418360"/>
        <a:ext cx="1108150" cy="1108150"/>
      </dsp:txXfrm>
    </dsp:sp>
    <dsp:sp modelId="{A26AA057-9153-401F-BB55-15D79F6CFEF0}">
      <dsp:nvSpPr>
        <dsp:cNvPr id="0" name=""/>
        <dsp:cNvSpPr/>
      </dsp:nvSpPr>
      <dsp:spPr>
        <a:xfrm rot="7107291">
          <a:off x="7012851" y="2908654"/>
          <a:ext cx="636086"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129990" y="2944684"/>
        <a:ext cx="477411" cy="317350"/>
      </dsp:txXfrm>
    </dsp:sp>
    <dsp:sp modelId="{B911DC5B-9456-47E5-8A16-7684B2292029}">
      <dsp:nvSpPr>
        <dsp:cNvPr id="0" name=""/>
        <dsp:cNvSpPr/>
      </dsp:nvSpPr>
      <dsp:spPr>
        <a:xfrm>
          <a:off x="5879469"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Tax Revenue</a:t>
          </a:r>
        </a:p>
      </dsp:txBody>
      <dsp:txXfrm>
        <a:off x="6108974" y="3851370"/>
        <a:ext cx="1108150" cy="1108150"/>
      </dsp:txXfrm>
    </dsp:sp>
    <dsp:sp modelId="{4199D9E4-3CCC-479F-B983-45F2D744C735}">
      <dsp:nvSpPr>
        <dsp:cNvPr id="0" name=""/>
        <dsp:cNvSpPr/>
      </dsp:nvSpPr>
      <dsp:spPr>
        <a:xfrm rot="10800000">
          <a:off x="5289865" y="4140987"/>
          <a:ext cx="41665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414861" y="4246770"/>
        <a:ext cx="291657" cy="317350"/>
      </dsp:txXfrm>
    </dsp:sp>
    <dsp:sp modelId="{6C8D39FA-581B-498A-A1F3-209E09FEFA9C}">
      <dsp:nvSpPr>
        <dsp:cNvPr id="0" name=""/>
        <dsp:cNvSpPr/>
      </dsp:nvSpPr>
      <dsp:spPr>
        <a:xfrm>
          <a:off x="3526170"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Other Revenue</a:t>
          </a:r>
        </a:p>
      </dsp:txBody>
      <dsp:txXfrm>
        <a:off x="3755675" y="3851370"/>
        <a:ext cx="1108150" cy="1108150"/>
      </dsp:txXfrm>
    </dsp:sp>
    <dsp:sp modelId="{FBD0228C-4BD2-4ED4-9298-9D8CDA61D933}">
      <dsp:nvSpPr>
        <dsp:cNvPr id="0" name=""/>
        <dsp:cNvSpPr/>
      </dsp:nvSpPr>
      <dsp:spPr>
        <a:xfrm rot="14419263">
          <a:off x="3244036" y="2894858"/>
          <a:ext cx="71108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362657" y="3069570"/>
        <a:ext cx="552408" cy="317350"/>
      </dsp:txXfrm>
    </dsp:sp>
    <dsp:sp modelId="{079F8675-0247-4748-A580-08CF9E9B92C2}">
      <dsp:nvSpPr>
        <dsp:cNvPr id="0" name=""/>
        <dsp:cNvSpPr/>
      </dsp:nvSpPr>
      <dsp:spPr>
        <a:xfrm>
          <a:off x="2085895" y="1094637"/>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Best-in-Class City Services</a:t>
          </a:r>
        </a:p>
      </dsp:txBody>
      <dsp:txXfrm>
        <a:off x="2315400" y="1324142"/>
        <a:ext cx="1108150" cy="1108150"/>
      </dsp:txXfrm>
    </dsp:sp>
    <dsp:sp modelId="{98CE2CBB-05C2-4EF4-BA7F-44ED58CD7A72}">
      <dsp:nvSpPr>
        <dsp:cNvPr id="0" name=""/>
        <dsp:cNvSpPr/>
      </dsp:nvSpPr>
      <dsp:spPr>
        <a:xfrm rot="20238624">
          <a:off x="3824012" y="1074040"/>
          <a:ext cx="672719"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30152" y="1210427"/>
        <a:ext cx="514044" cy="317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F7E5-3081-473B-9B76-DD2011A1B282}">
      <dsp:nvSpPr>
        <dsp:cNvPr id="0" name=""/>
        <dsp:cNvSpPr/>
      </dsp:nvSpPr>
      <dsp:spPr>
        <a:xfrm>
          <a:off x="4702819" y="512"/>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Population</a:t>
          </a:r>
        </a:p>
      </dsp:txBody>
      <dsp:txXfrm>
        <a:off x="4932324" y="230017"/>
        <a:ext cx="1108150" cy="1108150"/>
      </dsp:txXfrm>
    </dsp:sp>
    <dsp:sp modelId="{7281DCE7-EB11-4AA7-9B12-9CA086DA1374}">
      <dsp:nvSpPr>
        <dsp:cNvPr id="0" name=""/>
        <dsp:cNvSpPr/>
      </dsp:nvSpPr>
      <dsp:spPr>
        <a:xfrm rot="1527981">
          <a:off x="6400701" y="1106088"/>
          <a:ext cx="634172"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08410" y="1177757"/>
        <a:ext cx="475497" cy="317350"/>
      </dsp:txXfrm>
    </dsp:sp>
    <dsp:sp modelId="{4A8995AF-D76A-4DD6-8BE8-3EB18D270726}">
      <dsp:nvSpPr>
        <dsp:cNvPr id="0" name=""/>
        <dsp:cNvSpPr/>
      </dsp:nvSpPr>
      <dsp:spPr>
        <a:xfrm>
          <a:off x="7198004" y="118885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Property Values</a:t>
          </a:r>
        </a:p>
      </dsp:txBody>
      <dsp:txXfrm>
        <a:off x="7427509" y="1418360"/>
        <a:ext cx="1108150" cy="1108150"/>
      </dsp:txXfrm>
    </dsp:sp>
    <dsp:sp modelId="{A26AA057-9153-401F-BB55-15D79F6CFEF0}">
      <dsp:nvSpPr>
        <dsp:cNvPr id="0" name=""/>
        <dsp:cNvSpPr/>
      </dsp:nvSpPr>
      <dsp:spPr>
        <a:xfrm rot="7107291">
          <a:off x="7012851" y="2908654"/>
          <a:ext cx="636086"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129990" y="2944684"/>
        <a:ext cx="477411" cy="317350"/>
      </dsp:txXfrm>
    </dsp:sp>
    <dsp:sp modelId="{B911DC5B-9456-47E5-8A16-7684B2292029}">
      <dsp:nvSpPr>
        <dsp:cNvPr id="0" name=""/>
        <dsp:cNvSpPr/>
      </dsp:nvSpPr>
      <dsp:spPr>
        <a:xfrm>
          <a:off x="5879469"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Other Revenue</a:t>
          </a:r>
        </a:p>
      </dsp:txBody>
      <dsp:txXfrm>
        <a:off x="6108974" y="3851370"/>
        <a:ext cx="1108150" cy="1108150"/>
      </dsp:txXfrm>
    </dsp:sp>
    <dsp:sp modelId="{4199D9E4-3CCC-479F-B983-45F2D744C735}">
      <dsp:nvSpPr>
        <dsp:cNvPr id="0" name=""/>
        <dsp:cNvSpPr/>
      </dsp:nvSpPr>
      <dsp:spPr>
        <a:xfrm rot="10800000">
          <a:off x="5289865" y="4140987"/>
          <a:ext cx="41665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414861" y="4246770"/>
        <a:ext cx="291657" cy="317350"/>
      </dsp:txXfrm>
    </dsp:sp>
    <dsp:sp modelId="{6C8D39FA-581B-498A-A1F3-209E09FEFA9C}">
      <dsp:nvSpPr>
        <dsp:cNvPr id="0" name=""/>
        <dsp:cNvSpPr/>
      </dsp:nvSpPr>
      <dsp:spPr>
        <a:xfrm>
          <a:off x="3526170"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Tax Revenue</a:t>
          </a:r>
        </a:p>
      </dsp:txBody>
      <dsp:txXfrm>
        <a:off x="3755675" y="3851370"/>
        <a:ext cx="1108150" cy="1108150"/>
      </dsp:txXfrm>
    </dsp:sp>
    <dsp:sp modelId="{FBD0228C-4BD2-4ED4-9298-9D8CDA61D933}">
      <dsp:nvSpPr>
        <dsp:cNvPr id="0" name=""/>
        <dsp:cNvSpPr/>
      </dsp:nvSpPr>
      <dsp:spPr>
        <a:xfrm rot="14419263">
          <a:off x="3244036" y="2894858"/>
          <a:ext cx="71108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362657" y="3069570"/>
        <a:ext cx="552408" cy="317350"/>
      </dsp:txXfrm>
    </dsp:sp>
    <dsp:sp modelId="{079F8675-0247-4748-A580-08CF9E9B92C2}">
      <dsp:nvSpPr>
        <dsp:cNvPr id="0" name=""/>
        <dsp:cNvSpPr/>
      </dsp:nvSpPr>
      <dsp:spPr>
        <a:xfrm>
          <a:off x="2085895" y="1094637"/>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Best-in-Class City Services</a:t>
          </a:r>
        </a:p>
      </dsp:txBody>
      <dsp:txXfrm>
        <a:off x="2315400" y="1324142"/>
        <a:ext cx="1108150" cy="1108150"/>
      </dsp:txXfrm>
    </dsp:sp>
    <dsp:sp modelId="{98CE2CBB-05C2-4EF4-BA7F-44ED58CD7A72}">
      <dsp:nvSpPr>
        <dsp:cNvPr id="0" name=""/>
        <dsp:cNvSpPr/>
      </dsp:nvSpPr>
      <dsp:spPr>
        <a:xfrm rot="20238624">
          <a:off x="3824012" y="1074040"/>
          <a:ext cx="672719"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30152" y="1210427"/>
        <a:ext cx="514044" cy="317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F7E5-3081-473B-9B76-DD2011A1B282}">
      <dsp:nvSpPr>
        <dsp:cNvPr id="0" name=""/>
        <dsp:cNvSpPr/>
      </dsp:nvSpPr>
      <dsp:spPr>
        <a:xfrm>
          <a:off x="4702819" y="512"/>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Population</a:t>
          </a:r>
        </a:p>
      </dsp:txBody>
      <dsp:txXfrm>
        <a:off x="4932324" y="230017"/>
        <a:ext cx="1108150" cy="1108150"/>
      </dsp:txXfrm>
    </dsp:sp>
    <dsp:sp modelId="{7281DCE7-EB11-4AA7-9B12-9CA086DA1374}">
      <dsp:nvSpPr>
        <dsp:cNvPr id="0" name=""/>
        <dsp:cNvSpPr/>
      </dsp:nvSpPr>
      <dsp:spPr>
        <a:xfrm rot="1527981">
          <a:off x="6400701" y="1106088"/>
          <a:ext cx="634172"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08410" y="1177757"/>
        <a:ext cx="475497" cy="317350"/>
      </dsp:txXfrm>
    </dsp:sp>
    <dsp:sp modelId="{4A8995AF-D76A-4DD6-8BE8-3EB18D270726}">
      <dsp:nvSpPr>
        <dsp:cNvPr id="0" name=""/>
        <dsp:cNvSpPr/>
      </dsp:nvSpPr>
      <dsp:spPr>
        <a:xfrm>
          <a:off x="7198004" y="118885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Property Values</a:t>
          </a:r>
        </a:p>
      </dsp:txBody>
      <dsp:txXfrm>
        <a:off x="7427509" y="1418360"/>
        <a:ext cx="1108150" cy="1108150"/>
      </dsp:txXfrm>
    </dsp:sp>
    <dsp:sp modelId="{A26AA057-9153-401F-BB55-15D79F6CFEF0}">
      <dsp:nvSpPr>
        <dsp:cNvPr id="0" name=""/>
        <dsp:cNvSpPr/>
      </dsp:nvSpPr>
      <dsp:spPr>
        <a:xfrm rot="7107291">
          <a:off x="7012851" y="2908654"/>
          <a:ext cx="636086"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129990" y="2944684"/>
        <a:ext cx="477411" cy="317350"/>
      </dsp:txXfrm>
    </dsp:sp>
    <dsp:sp modelId="{B911DC5B-9456-47E5-8A16-7684B2292029}">
      <dsp:nvSpPr>
        <dsp:cNvPr id="0" name=""/>
        <dsp:cNvSpPr/>
      </dsp:nvSpPr>
      <dsp:spPr>
        <a:xfrm>
          <a:off x="5879469"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Other Revenue</a:t>
          </a:r>
        </a:p>
      </dsp:txBody>
      <dsp:txXfrm>
        <a:off x="6108974" y="3851370"/>
        <a:ext cx="1108150" cy="1108150"/>
      </dsp:txXfrm>
    </dsp:sp>
    <dsp:sp modelId="{4199D9E4-3CCC-479F-B983-45F2D744C735}">
      <dsp:nvSpPr>
        <dsp:cNvPr id="0" name=""/>
        <dsp:cNvSpPr/>
      </dsp:nvSpPr>
      <dsp:spPr>
        <a:xfrm rot="10800000">
          <a:off x="5289865" y="4140987"/>
          <a:ext cx="41665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414861" y="4246770"/>
        <a:ext cx="291657" cy="317350"/>
      </dsp:txXfrm>
    </dsp:sp>
    <dsp:sp modelId="{6C8D39FA-581B-498A-A1F3-209E09FEFA9C}">
      <dsp:nvSpPr>
        <dsp:cNvPr id="0" name=""/>
        <dsp:cNvSpPr/>
      </dsp:nvSpPr>
      <dsp:spPr>
        <a:xfrm>
          <a:off x="3526170"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Tax Revenue</a:t>
          </a:r>
        </a:p>
      </dsp:txBody>
      <dsp:txXfrm>
        <a:off x="3755675" y="3851370"/>
        <a:ext cx="1108150" cy="1108150"/>
      </dsp:txXfrm>
    </dsp:sp>
    <dsp:sp modelId="{FBD0228C-4BD2-4ED4-9298-9D8CDA61D933}">
      <dsp:nvSpPr>
        <dsp:cNvPr id="0" name=""/>
        <dsp:cNvSpPr/>
      </dsp:nvSpPr>
      <dsp:spPr>
        <a:xfrm rot="14419263">
          <a:off x="3244036" y="2894858"/>
          <a:ext cx="71108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362657" y="3069570"/>
        <a:ext cx="552408" cy="317350"/>
      </dsp:txXfrm>
    </dsp:sp>
    <dsp:sp modelId="{079F8675-0247-4748-A580-08CF9E9B92C2}">
      <dsp:nvSpPr>
        <dsp:cNvPr id="0" name=""/>
        <dsp:cNvSpPr/>
      </dsp:nvSpPr>
      <dsp:spPr>
        <a:xfrm>
          <a:off x="2085895" y="1094637"/>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Best-in-Class City Services</a:t>
          </a:r>
        </a:p>
      </dsp:txBody>
      <dsp:txXfrm>
        <a:off x="2315400" y="1324142"/>
        <a:ext cx="1108150" cy="1108150"/>
      </dsp:txXfrm>
    </dsp:sp>
    <dsp:sp modelId="{98CE2CBB-05C2-4EF4-BA7F-44ED58CD7A72}">
      <dsp:nvSpPr>
        <dsp:cNvPr id="0" name=""/>
        <dsp:cNvSpPr/>
      </dsp:nvSpPr>
      <dsp:spPr>
        <a:xfrm rot="20238624">
          <a:off x="3824012" y="1074040"/>
          <a:ext cx="672719"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30152" y="1210427"/>
        <a:ext cx="514044" cy="317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F7E5-3081-473B-9B76-DD2011A1B282}">
      <dsp:nvSpPr>
        <dsp:cNvPr id="0" name=""/>
        <dsp:cNvSpPr/>
      </dsp:nvSpPr>
      <dsp:spPr>
        <a:xfrm>
          <a:off x="4702819" y="512"/>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Population</a:t>
          </a:r>
        </a:p>
      </dsp:txBody>
      <dsp:txXfrm>
        <a:off x="4932324" y="230017"/>
        <a:ext cx="1108150" cy="1108150"/>
      </dsp:txXfrm>
    </dsp:sp>
    <dsp:sp modelId="{7281DCE7-EB11-4AA7-9B12-9CA086DA1374}">
      <dsp:nvSpPr>
        <dsp:cNvPr id="0" name=""/>
        <dsp:cNvSpPr/>
      </dsp:nvSpPr>
      <dsp:spPr>
        <a:xfrm rot="1527981">
          <a:off x="6400701" y="1106088"/>
          <a:ext cx="634172"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08410" y="1177757"/>
        <a:ext cx="475497" cy="317350"/>
      </dsp:txXfrm>
    </dsp:sp>
    <dsp:sp modelId="{4A8995AF-D76A-4DD6-8BE8-3EB18D270726}">
      <dsp:nvSpPr>
        <dsp:cNvPr id="0" name=""/>
        <dsp:cNvSpPr/>
      </dsp:nvSpPr>
      <dsp:spPr>
        <a:xfrm>
          <a:off x="7198004" y="118885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Property Values</a:t>
          </a:r>
        </a:p>
      </dsp:txBody>
      <dsp:txXfrm>
        <a:off x="7427509" y="1418360"/>
        <a:ext cx="1108150" cy="1108150"/>
      </dsp:txXfrm>
    </dsp:sp>
    <dsp:sp modelId="{A26AA057-9153-401F-BB55-15D79F6CFEF0}">
      <dsp:nvSpPr>
        <dsp:cNvPr id="0" name=""/>
        <dsp:cNvSpPr/>
      </dsp:nvSpPr>
      <dsp:spPr>
        <a:xfrm rot="7107291">
          <a:off x="7012851" y="2908654"/>
          <a:ext cx="636086"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129990" y="2944684"/>
        <a:ext cx="477411" cy="317350"/>
      </dsp:txXfrm>
    </dsp:sp>
    <dsp:sp modelId="{B911DC5B-9456-47E5-8A16-7684B2292029}">
      <dsp:nvSpPr>
        <dsp:cNvPr id="0" name=""/>
        <dsp:cNvSpPr/>
      </dsp:nvSpPr>
      <dsp:spPr>
        <a:xfrm>
          <a:off x="5879469"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Other Revenue</a:t>
          </a:r>
        </a:p>
      </dsp:txBody>
      <dsp:txXfrm>
        <a:off x="6108974" y="3851370"/>
        <a:ext cx="1108150" cy="1108150"/>
      </dsp:txXfrm>
    </dsp:sp>
    <dsp:sp modelId="{4199D9E4-3CCC-479F-B983-45F2D744C735}">
      <dsp:nvSpPr>
        <dsp:cNvPr id="0" name=""/>
        <dsp:cNvSpPr/>
      </dsp:nvSpPr>
      <dsp:spPr>
        <a:xfrm rot="10800000">
          <a:off x="5289865" y="4140987"/>
          <a:ext cx="41665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414861" y="4246770"/>
        <a:ext cx="291657" cy="317350"/>
      </dsp:txXfrm>
    </dsp:sp>
    <dsp:sp modelId="{6C8D39FA-581B-498A-A1F3-209E09FEFA9C}">
      <dsp:nvSpPr>
        <dsp:cNvPr id="0" name=""/>
        <dsp:cNvSpPr/>
      </dsp:nvSpPr>
      <dsp:spPr>
        <a:xfrm>
          <a:off x="3526170"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Tax Revenue</a:t>
          </a:r>
        </a:p>
      </dsp:txBody>
      <dsp:txXfrm>
        <a:off x="3755675" y="3851370"/>
        <a:ext cx="1108150" cy="1108150"/>
      </dsp:txXfrm>
    </dsp:sp>
    <dsp:sp modelId="{FBD0228C-4BD2-4ED4-9298-9D8CDA61D933}">
      <dsp:nvSpPr>
        <dsp:cNvPr id="0" name=""/>
        <dsp:cNvSpPr/>
      </dsp:nvSpPr>
      <dsp:spPr>
        <a:xfrm rot="14419263">
          <a:off x="3244036" y="2894858"/>
          <a:ext cx="71108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362657" y="3069570"/>
        <a:ext cx="552408" cy="317350"/>
      </dsp:txXfrm>
    </dsp:sp>
    <dsp:sp modelId="{079F8675-0247-4748-A580-08CF9E9B92C2}">
      <dsp:nvSpPr>
        <dsp:cNvPr id="0" name=""/>
        <dsp:cNvSpPr/>
      </dsp:nvSpPr>
      <dsp:spPr>
        <a:xfrm>
          <a:off x="2085895" y="1094637"/>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Best-in-Class City Services</a:t>
          </a:r>
        </a:p>
      </dsp:txBody>
      <dsp:txXfrm>
        <a:off x="2315400" y="1324142"/>
        <a:ext cx="1108150" cy="1108150"/>
      </dsp:txXfrm>
    </dsp:sp>
    <dsp:sp modelId="{98CE2CBB-05C2-4EF4-BA7F-44ED58CD7A72}">
      <dsp:nvSpPr>
        <dsp:cNvPr id="0" name=""/>
        <dsp:cNvSpPr/>
      </dsp:nvSpPr>
      <dsp:spPr>
        <a:xfrm rot="20238624">
          <a:off x="3824012" y="1074040"/>
          <a:ext cx="672719"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30152" y="1210427"/>
        <a:ext cx="514044" cy="317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F7E5-3081-473B-9B76-DD2011A1B282}">
      <dsp:nvSpPr>
        <dsp:cNvPr id="0" name=""/>
        <dsp:cNvSpPr/>
      </dsp:nvSpPr>
      <dsp:spPr>
        <a:xfrm>
          <a:off x="4702819" y="512"/>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Population</a:t>
          </a:r>
        </a:p>
      </dsp:txBody>
      <dsp:txXfrm>
        <a:off x="4932324" y="230017"/>
        <a:ext cx="1108150" cy="1108150"/>
      </dsp:txXfrm>
    </dsp:sp>
    <dsp:sp modelId="{7281DCE7-EB11-4AA7-9B12-9CA086DA1374}">
      <dsp:nvSpPr>
        <dsp:cNvPr id="0" name=""/>
        <dsp:cNvSpPr/>
      </dsp:nvSpPr>
      <dsp:spPr>
        <a:xfrm rot="1527981">
          <a:off x="6400701" y="1106088"/>
          <a:ext cx="634172"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08410" y="1177757"/>
        <a:ext cx="475497" cy="317350"/>
      </dsp:txXfrm>
    </dsp:sp>
    <dsp:sp modelId="{4A8995AF-D76A-4DD6-8BE8-3EB18D270726}">
      <dsp:nvSpPr>
        <dsp:cNvPr id="0" name=""/>
        <dsp:cNvSpPr/>
      </dsp:nvSpPr>
      <dsp:spPr>
        <a:xfrm>
          <a:off x="7198004" y="118885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Property Values</a:t>
          </a:r>
        </a:p>
      </dsp:txBody>
      <dsp:txXfrm>
        <a:off x="7427509" y="1418360"/>
        <a:ext cx="1108150" cy="1108150"/>
      </dsp:txXfrm>
    </dsp:sp>
    <dsp:sp modelId="{A26AA057-9153-401F-BB55-15D79F6CFEF0}">
      <dsp:nvSpPr>
        <dsp:cNvPr id="0" name=""/>
        <dsp:cNvSpPr/>
      </dsp:nvSpPr>
      <dsp:spPr>
        <a:xfrm rot="7107291">
          <a:off x="7012851" y="2908654"/>
          <a:ext cx="636086"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129990" y="2944684"/>
        <a:ext cx="477411" cy="317350"/>
      </dsp:txXfrm>
    </dsp:sp>
    <dsp:sp modelId="{B911DC5B-9456-47E5-8A16-7684B2292029}">
      <dsp:nvSpPr>
        <dsp:cNvPr id="0" name=""/>
        <dsp:cNvSpPr/>
      </dsp:nvSpPr>
      <dsp:spPr>
        <a:xfrm>
          <a:off x="5879469"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Other Revenue</a:t>
          </a:r>
        </a:p>
      </dsp:txBody>
      <dsp:txXfrm>
        <a:off x="6108974" y="3851370"/>
        <a:ext cx="1108150" cy="1108150"/>
      </dsp:txXfrm>
    </dsp:sp>
    <dsp:sp modelId="{4199D9E4-3CCC-479F-B983-45F2D744C735}">
      <dsp:nvSpPr>
        <dsp:cNvPr id="0" name=""/>
        <dsp:cNvSpPr/>
      </dsp:nvSpPr>
      <dsp:spPr>
        <a:xfrm rot="10800000">
          <a:off x="5289865" y="4140987"/>
          <a:ext cx="41665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414861" y="4246770"/>
        <a:ext cx="291657" cy="317350"/>
      </dsp:txXfrm>
    </dsp:sp>
    <dsp:sp modelId="{6C8D39FA-581B-498A-A1F3-209E09FEFA9C}">
      <dsp:nvSpPr>
        <dsp:cNvPr id="0" name=""/>
        <dsp:cNvSpPr/>
      </dsp:nvSpPr>
      <dsp:spPr>
        <a:xfrm>
          <a:off x="3526170"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Tax Revenue</a:t>
          </a:r>
        </a:p>
      </dsp:txBody>
      <dsp:txXfrm>
        <a:off x="3755675" y="3851370"/>
        <a:ext cx="1108150" cy="1108150"/>
      </dsp:txXfrm>
    </dsp:sp>
    <dsp:sp modelId="{FBD0228C-4BD2-4ED4-9298-9D8CDA61D933}">
      <dsp:nvSpPr>
        <dsp:cNvPr id="0" name=""/>
        <dsp:cNvSpPr/>
      </dsp:nvSpPr>
      <dsp:spPr>
        <a:xfrm rot="14419263">
          <a:off x="3244036" y="2894858"/>
          <a:ext cx="71108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362657" y="3069570"/>
        <a:ext cx="552408" cy="317350"/>
      </dsp:txXfrm>
    </dsp:sp>
    <dsp:sp modelId="{079F8675-0247-4748-A580-08CF9E9B92C2}">
      <dsp:nvSpPr>
        <dsp:cNvPr id="0" name=""/>
        <dsp:cNvSpPr/>
      </dsp:nvSpPr>
      <dsp:spPr>
        <a:xfrm>
          <a:off x="2085895" y="1094637"/>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Best-in-Class City Services</a:t>
          </a:r>
        </a:p>
      </dsp:txBody>
      <dsp:txXfrm>
        <a:off x="2315400" y="1324142"/>
        <a:ext cx="1108150" cy="1108150"/>
      </dsp:txXfrm>
    </dsp:sp>
    <dsp:sp modelId="{98CE2CBB-05C2-4EF4-BA7F-44ED58CD7A72}">
      <dsp:nvSpPr>
        <dsp:cNvPr id="0" name=""/>
        <dsp:cNvSpPr/>
      </dsp:nvSpPr>
      <dsp:spPr>
        <a:xfrm rot="20238624">
          <a:off x="3824012" y="1074040"/>
          <a:ext cx="672719"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30152" y="1210427"/>
        <a:ext cx="514044" cy="3173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F7E5-3081-473B-9B76-DD2011A1B282}">
      <dsp:nvSpPr>
        <dsp:cNvPr id="0" name=""/>
        <dsp:cNvSpPr/>
      </dsp:nvSpPr>
      <dsp:spPr>
        <a:xfrm>
          <a:off x="4702819" y="512"/>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Population</a:t>
          </a:r>
        </a:p>
      </dsp:txBody>
      <dsp:txXfrm>
        <a:off x="4932324" y="230017"/>
        <a:ext cx="1108150" cy="1108150"/>
      </dsp:txXfrm>
    </dsp:sp>
    <dsp:sp modelId="{7281DCE7-EB11-4AA7-9B12-9CA086DA1374}">
      <dsp:nvSpPr>
        <dsp:cNvPr id="0" name=""/>
        <dsp:cNvSpPr/>
      </dsp:nvSpPr>
      <dsp:spPr>
        <a:xfrm rot="1527981">
          <a:off x="6400701" y="1106088"/>
          <a:ext cx="634172"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08410" y="1177757"/>
        <a:ext cx="475497" cy="317350"/>
      </dsp:txXfrm>
    </dsp:sp>
    <dsp:sp modelId="{4A8995AF-D76A-4DD6-8BE8-3EB18D270726}">
      <dsp:nvSpPr>
        <dsp:cNvPr id="0" name=""/>
        <dsp:cNvSpPr/>
      </dsp:nvSpPr>
      <dsp:spPr>
        <a:xfrm>
          <a:off x="7198004" y="118885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Property Values</a:t>
          </a:r>
        </a:p>
      </dsp:txBody>
      <dsp:txXfrm>
        <a:off x="7427509" y="1418360"/>
        <a:ext cx="1108150" cy="1108150"/>
      </dsp:txXfrm>
    </dsp:sp>
    <dsp:sp modelId="{A26AA057-9153-401F-BB55-15D79F6CFEF0}">
      <dsp:nvSpPr>
        <dsp:cNvPr id="0" name=""/>
        <dsp:cNvSpPr/>
      </dsp:nvSpPr>
      <dsp:spPr>
        <a:xfrm rot="7107291">
          <a:off x="7012851" y="2908654"/>
          <a:ext cx="636086"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129990" y="2944684"/>
        <a:ext cx="477411" cy="317350"/>
      </dsp:txXfrm>
    </dsp:sp>
    <dsp:sp modelId="{B911DC5B-9456-47E5-8A16-7684B2292029}">
      <dsp:nvSpPr>
        <dsp:cNvPr id="0" name=""/>
        <dsp:cNvSpPr/>
      </dsp:nvSpPr>
      <dsp:spPr>
        <a:xfrm>
          <a:off x="5879469"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Other Revenue</a:t>
          </a:r>
        </a:p>
      </dsp:txBody>
      <dsp:txXfrm>
        <a:off x="6108974" y="3851370"/>
        <a:ext cx="1108150" cy="1108150"/>
      </dsp:txXfrm>
    </dsp:sp>
    <dsp:sp modelId="{4199D9E4-3CCC-479F-B983-45F2D744C735}">
      <dsp:nvSpPr>
        <dsp:cNvPr id="0" name=""/>
        <dsp:cNvSpPr/>
      </dsp:nvSpPr>
      <dsp:spPr>
        <a:xfrm rot="10800000">
          <a:off x="5289865" y="4140987"/>
          <a:ext cx="41665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414861" y="4246770"/>
        <a:ext cx="291657" cy="317350"/>
      </dsp:txXfrm>
    </dsp:sp>
    <dsp:sp modelId="{6C8D39FA-581B-498A-A1F3-209E09FEFA9C}">
      <dsp:nvSpPr>
        <dsp:cNvPr id="0" name=""/>
        <dsp:cNvSpPr/>
      </dsp:nvSpPr>
      <dsp:spPr>
        <a:xfrm>
          <a:off x="3526170"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Tax Revenue</a:t>
          </a:r>
        </a:p>
      </dsp:txBody>
      <dsp:txXfrm>
        <a:off x="3755675" y="3851370"/>
        <a:ext cx="1108150" cy="1108150"/>
      </dsp:txXfrm>
    </dsp:sp>
    <dsp:sp modelId="{FBD0228C-4BD2-4ED4-9298-9D8CDA61D933}">
      <dsp:nvSpPr>
        <dsp:cNvPr id="0" name=""/>
        <dsp:cNvSpPr/>
      </dsp:nvSpPr>
      <dsp:spPr>
        <a:xfrm rot="14419263">
          <a:off x="3244036" y="2894858"/>
          <a:ext cx="71108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362657" y="3069570"/>
        <a:ext cx="552408" cy="317350"/>
      </dsp:txXfrm>
    </dsp:sp>
    <dsp:sp modelId="{079F8675-0247-4748-A580-08CF9E9B92C2}">
      <dsp:nvSpPr>
        <dsp:cNvPr id="0" name=""/>
        <dsp:cNvSpPr/>
      </dsp:nvSpPr>
      <dsp:spPr>
        <a:xfrm>
          <a:off x="2085895" y="1094637"/>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Best-in-Class City Services</a:t>
          </a:r>
        </a:p>
      </dsp:txBody>
      <dsp:txXfrm>
        <a:off x="2315400" y="1324142"/>
        <a:ext cx="1108150" cy="1108150"/>
      </dsp:txXfrm>
    </dsp:sp>
    <dsp:sp modelId="{98CE2CBB-05C2-4EF4-BA7F-44ED58CD7A72}">
      <dsp:nvSpPr>
        <dsp:cNvPr id="0" name=""/>
        <dsp:cNvSpPr/>
      </dsp:nvSpPr>
      <dsp:spPr>
        <a:xfrm rot="20238624">
          <a:off x="3824012" y="1074040"/>
          <a:ext cx="672719"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30152" y="1210427"/>
        <a:ext cx="514044" cy="3173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F7E5-3081-473B-9B76-DD2011A1B282}">
      <dsp:nvSpPr>
        <dsp:cNvPr id="0" name=""/>
        <dsp:cNvSpPr/>
      </dsp:nvSpPr>
      <dsp:spPr>
        <a:xfrm>
          <a:off x="4702819" y="512"/>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Population</a:t>
          </a:r>
        </a:p>
      </dsp:txBody>
      <dsp:txXfrm>
        <a:off x="4932324" y="230017"/>
        <a:ext cx="1108150" cy="1108150"/>
      </dsp:txXfrm>
    </dsp:sp>
    <dsp:sp modelId="{7281DCE7-EB11-4AA7-9B12-9CA086DA1374}">
      <dsp:nvSpPr>
        <dsp:cNvPr id="0" name=""/>
        <dsp:cNvSpPr/>
      </dsp:nvSpPr>
      <dsp:spPr>
        <a:xfrm rot="1527981">
          <a:off x="6400701" y="1106088"/>
          <a:ext cx="634172"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08410" y="1177757"/>
        <a:ext cx="475497" cy="317350"/>
      </dsp:txXfrm>
    </dsp:sp>
    <dsp:sp modelId="{4A8995AF-D76A-4DD6-8BE8-3EB18D270726}">
      <dsp:nvSpPr>
        <dsp:cNvPr id="0" name=""/>
        <dsp:cNvSpPr/>
      </dsp:nvSpPr>
      <dsp:spPr>
        <a:xfrm>
          <a:off x="7198004" y="118885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Property Values</a:t>
          </a:r>
        </a:p>
      </dsp:txBody>
      <dsp:txXfrm>
        <a:off x="7427509" y="1418360"/>
        <a:ext cx="1108150" cy="1108150"/>
      </dsp:txXfrm>
    </dsp:sp>
    <dsp:sp modelId="{A26AA057-9153-401F-BB55-15D79F6CFEF0}">
      <dsp:nvSpPr>
        <dsp:cNvPr id="0" name=""/>
        <dsp:cNvSpPr/>
      </dsp:nvSpPr>
      <dsp:spPr>
        <a:xfrm rot="7107291">
          <a:off x="7012851" y="2908654"/>
          <a:ext cx="636086"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129990" y="2944684"/>
        <a:ext cx="477411" cy="317350"/>
      </dsp:txXfrm>
    </dsp:sp>
    <dsp:sp modelId="{B911DC5B-9456-47E5-8A16-7684B2292029}">
      <dsp:nvSpPr>
        <dsp:cNvPr id="0" name=""/>
        <dsp:cNvSpPr/>
      </dsp:nvSpPr>
      <dsp:spPr>
        <a:xfrm>
          <a:off x="5879469"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Other Revenue</a:t>
          </a:r>
        </a:p>
      </dsp:txBody>
      <dsp:txXfrm>
        <a:off x="6108974" y="3851370"/>
        <a:ext cx="1108150" cy="1108150"/>
      </dsp:txXfrm>
    </dsp:sp>
    <dsp:sp modelId="{4199D9E4-3CCC-479F-B983-45F2D744C735}">
      <dsp:nvSpPr>
        <dsp:cNvPr id="0" name=""/>
        <dsp:cNvSpPr/>
      </dsp:nvSpPr>
      <dsp:spPr>
        <a:xfrm rot="10800000">
          <a:off x="5289865" y="4140987"/>
          <a:ext cx="41665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414861" y="4246770"/>
        <a:ext cx="291657" cy="317350"/>
      </dsp:txXfrm>
    </dsp:sp>
    <dsp:sp modelId="{6C8D39FA-581B-498A-A1F3-209E09FEFA9C}">
      <dsp:nvSpPr>
        <dsp:cNvPr id="0" name=""/>
        <dsp:cNvSpPr/>
      </dsp:nvSpPr>
      <dsp:spPr>
        <a:xfrm>
          <a:off x="3526170" y="3621865"/>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Tax Revenue</a:t>
          </a:r>
        </a:p>
      </dsp:txBody>
      <dsp:txXfrm>
        <a:off x="3755675" y="3851370"/>
        <a:ext cx="1108150" cy="1108150"/>
      </dsp:txXfrm>
    </dsp:sp>
    <dsp:sp modelId="{FBD0228C-4BD2-4ED4-9298-9D8CDA61D933}">
      <dsp:nvSpPr>
        <dsp:cNvPr id="0" name=""/>
        <dsp:cNvSpPr/>
      </dsp:nvSpPr>
      <dsp:spPr>
        <a:xfrm rot="14419263">
          <a:off x="3244036" y="2894858"/>
          <a:ext cx="711083"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362657" y="3069570"/>
        <a:ext cx="552408" cy="317350"/>
      </dsp:txXfrm>
    </dsp:sp>
    <dsp:sp modelId="{079F8675-0247-4748-A580-08CF9E9B92C2}">
      <dsp:nvSpPr>
        <dsp:cNvPr id="0" name=""/>
        <dsp:cNvSpPr/>
      </dsp:nvSpPr>
      <dsp:spPr>
        <a:xfrm>
          <a:off x="2085895" y="1094637"/>
          <a:ext cx="1567160" cy="1567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Best-in-Class City Services</a:t>
          </a:r>
        </a:p>
      </dsp:txBody>
      <dsp:txXfrm>
        <a:off x="2315400" y="1324142"/>
        <a:ext cx="1108150" cy="1108150"/>
      </dsp:txXfrm>
    </dsp:sp>
    <dsp:sp modelId="{98CE2CBB-05C2-4EF4-BA7F-44ED58CD7A72}">
      <dsp:nvSpPr>
        <dsp:cNvPr id="0" name=""/>
        <dsp:cNvSpPr/>
      </dsp:nvSpPr>
      <dsp:spPr>
        <a:xfrm rot="20238624">
          <a:off x="3824012" y="1074040"/>
          <a:ext cx="672719" cy="528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30152" y="1210427"/>
        <a:ext cx="514044" cy="3173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01219326-0DC1-4E1A-B010-5207ADB6FE1D}" type="datetimeFigureOut">
              <a:rPr lang="en-US" smtClean="0"/>
              <a:t>7/27/2023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4" tIns="46582" rIns="93164" bIns="46582" rtlCol="0" anchor="b"/>
          <a:lstStyle>
            <a:lvl1pPr algn="r">
              <a:defRPr sz="1200"/>
            </a:lvl1pPr>
          </a:lstStyle>
          <a:p>
            <a:fld id="{96EF5C8C-6C2C-47D6-B69E-B58BDBEA3204}" type="slidenum">
              <a:rPr lang="en-US" smtClean="0"/>
              <a:t>‹#›</a:t>
            </a:fld>
            <a:endParaRPr lang="en-US"/>
          </a:p>
        </p:txBody>
      </p:sp>
    </p:spTree>
    <p:extLst>
      <p:ext uri="{BB962C8B-B14F-4D97-AF65-F5344CB8AC3E}">
        <p14:creationId xmlns:p14="http://schemas.microsoft.com/office/powerpoint/2010/main" val="136955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F5C8C-6C2C-47D6-B69E-B58BDBEA3204}" type="slidenum">
              <a:rPr lang="en-US" smtClean="0"/>
              <a:t>1</a:t>
            </a:fld>
            <a:endParaRPr lang="en-US"/>
          </a:p>
        </p:txBody>
      </p:sp>
    </p:spTree>
    <p:extLst>
      <p:ext uri="{BB962C8B-B14F-4D97-AF65-F5344CB8AC3E}">
        <p14:creationId xmlns:p14="http://schemas.microsoft.com/office/powerpoint/2010/main" val="31662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phase is development of the City Administrator’s budget.  As part of this process…</a:t>
            </a:r>
          </a:p>
        </p:txBody>
      </p:sp>
      <p:sp>
        <p:nvSpPr>
          <p:cNvPr id="4" name="Slide Number Placeholder 3"/>
          <p:cNvSpPr>
            <a:spLocks noGrp="1"/>
          </p:cNvSpPr>
          <p:nvPr>
            <p:ph type="sldNum" sz="quarter" idx="5"/>
          </p:nvPr>
        </p:nvSpPr>
        <p:spPr/>
        <p:txBody>
          <a:bodyPr/>
          <a:lstStyle/>
          <a:p>
            <a:fld id="{3D7DD971-AAFD-4005-8708-3E243E067190}" type="slidenum">
              <a:rPr lang="en-US" smtClean="0"/>
              <a:t>10</a:t>
            </a:fld>
            <a:endParaRPr lang="en-US"/>
          </a:p>
        </p:txBody>
      </p:sp>
    </p:spTree>
    <p:extLst>
      <p:ext uri="{BB962C8B-B14F-4D97-AF65-F5344CB8AC3E}">
        <p14:creationId xmlns:p14="http://schemas.microsoft.com/office/powerpoint/2010/main" val="184369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the part of the budget process that we are doing tonight!...</a:t>
            </a:r>
          </a:p>
        </p:txBody>
      </p:sp>
      <p:sp>
        <p:nvSpPr>
          <p:cNvPr id="4" name="Slide Number Placeholder 3"/>
          <p:cNvSpPr>
            <a:spLocks noGrp="1"/>
          </p:cNvSpPr>
          <p:nvPr>
            <p:ph type="sldNum" sz="quarter" idx="5"/>
          </p:nvPr>
        </p:nvSpPr>
        <p:spPr/>
        <p:txBody>
          <a:bodyPr/>
          <a:lstStyle/>
          <a:p>
            <a:fld id="{3D7DD971-AAFD-4005-8708-3E243E067190}" type="slidenum">
              <a:rPr lang="en-US" smtClean="0"/>
              <a:t>11</a:t>
            </a:fld>
            <a:endParaRPr lang="en-US"/>
          </a:p>
        </p:txBody>
      </p:sp>
    </p:spTree>
    <p:extLst>
      <p:ext uri="{BB962C8B-B14F-4D97-AF65-F5344CB8AC3E}">
        <p14:creationId xmlns:p14="http://schemas.microsoft.com/office/powerpoint/2010/main" val="3952743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phase is Budget Approval.  This is one of the most important Council meetings of the year and is mandated to occur on the second Monday in May per City Charter.</a:t>
            </a:r>
          </a:p>
        </p:txBody>
      </p:sp>
      <p:sp>
        <p:nvSpPr>
          <p:cNvPr id="4" name="Slide Number Placeholder 3"/>
          <p:cNvSpPr>
            <a:spLocks noGrp="1"/>
          </p:cNvSpPr>
          <p:nvPr>
            <p:ph type="sldNum" sz="quarter" idx="5"/>
          </p:nvPr>
        </p:nvSpPr>
        <p:spPr/>
        <p:txBody>
          <a:bodyPr/>
          <a:lstStyle/>
          <a:p>
            <a:fld id="{3D7DD971-AAFD-4005-8708-3E243E067190}" type="slidenum">
              <a:rPr lang="en-US" smtClean="0"/>
              <a:t>12</a:t>
            </a:fld>
            <a:endParaRPr lang="en-US"/>
          </a:p>
        </p:txBody>
      </p:sp>
    </p:spTree>
    <p:extLst>
      <p:ext uri="{BB962C8B-B14F-4D97-AF65-F5344CB8AC3E}">
        <p14:creationId xmlns:p14="http://schemas.microsoft.com/office/powerpoint/2010/main" val="4270630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13</a:t>
            </a:fld>
            <a:endParaRPr lang="en-US"/>
          </a:p>
        </p:txBody>
      </p:sp>
    </p:spTree>
    <p:extLst>
      <p:ext uri="{BB962C8B-B14F-4D97-AF65-F5344CB8AC3E}">
        <p14:creationId xmlns:p14="http://schemas.microsoft.com/office/powerpoint/2010/main" val="2462278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Finance Department has issued the City Administrator's FY2024 Budget Book.  The budget book is 250 pages long – which can be intimidating!  I wanted to take some time to talk a little about what is in each section.</a:t>
            </a:r>
          </a:p>
          <a:p>
            <a:r>
              <a:rPr lang="en-US" dirty="0"/>
              <a:t>The letter of transmittal written by the City Administrator as an introduction to his annual budget.  It provides an explanation of what was or was not approved in the budget and why.  </a:t>
            </a:r>
          </a:p>
          <a:p>
            <a:r>
              <a:rPr lang="en-US" dirty="0"/>
              <a:t>The introduction provides a basic overview of the budget process in the City of Saco as well as definitions for common terminology.  I definitely recommend taking the time to read this helpful background information, even if you have been through a budget process in the past.</a:t>
            </a:r>
          </a:p>
          <a:p>
            <a:r>
              <a:rPr lang="en-US" dirty="0"/>
              <a:t>Section 1 contains an introduction to the City of Saco, including some important demographic info, as well as names and contact information for department heads and elected officials</a:t>
            </a:r>
          </a:p>
          <a:p>
            <a:r>
              <a:rPr lang="en-US" dirty="0"/>
              <a:t>Section 2 contains several tables that summarize the budget in different ways.  This is to provide different options for how the reader may want to analyze the data.  This year, it also includes the fee schedule.  This is also where the City summarizes its headcount.  The last table in this section provides a forecast for how the unassigned fund balance is expected to change.</a:t>
            </a:r>
          </a:p>
          <a:p>
            <a:r>
              <a:rPr lang="en-US" dirty="0"/>
              <a:t>Section 3 is the 5 year capital plan as required by City Charter.  This is also the section where the City reports on debt payments and new debt for the coming fiscal year.  </a:t>
            </a:r>
          </a:p>
          <a:p>
            <a:r>
              <a:rPr lang="en-US" dirty="0"/>
              <a:t>Section 4 contains the individual departmental budgets.  Each department has invested time in a thoughtful written introduction to talk about accomplishments from the past year and any ongoing departmental challenges.  I definitely recommend taking the time to read through these introductions in preparation for each departmental presentation over the coming weeks.  The narratives may spark questions or ideas you wish to discuss with the department heads at their scheduled budget presentation.  Each department section contains a summary budget, which shows all line items organized into the same 15 categories, to create some ability to compare departmental expenses between departments.  Increases approved in the departmental budget are mentioned here as well.  Finally, each departmental section has the line item detail support for the budget.</a:t>
            </a:r>
          </a:p>
          <a:p>
            <a:r>
              <a:rPr lang="en-US" dirty="0"/>
              <a:t>5. Other budgeting units – this section covers items that are not part of a City department such as Fringe Benefits, Contingency, Insurance, etc.  This is also where you can find a complete list of the City’s supported entities and review their annual funding request letters.  Please note that actual funding may vary from the entity’s request.  Since not all supported entities are given the opportunity to present to Council during the budget process, I recommend taking the time to read through these letters.  They provide some great context about the hard work that local organizations are doing in our community.</a:t>
            </a:r>
          </a:p>
          <a:p>
            <a:r>
              <a:rPr lang="en-US" dirty="0"/>
              <a:t>6. Other Governmental Funds.  The City maintains a number of governmental funds on its balance sheet for reporting revenues and expenditures related to specific non-tax funding mechanisms with special controls.  This section includes summary reports for only those funds that have expenses budgeted in the coming year.  A line item detail report at the end of the section reports all activity across all funds at the line item level.  This is also where the planned expenditures for ARPA are presented and where the Economic Development budget is presented, including all planned TIF expenditures.</a:t>
            </a:r>
          </a:p>
          <a:p>
            <a:r>
              <a:rPr lang="en-US" dirty="0"/>
              <a:t>7. WRRD.  WRRD Revenues and Expenditures are budgeted in a special kind of fund known as an Enterprise Fund.  This is because the amount that users pay into the WRRD is directly related to their actual usage.  For this reason, WRRD is budgeted and reported more like a private sector enterprise.  However, Council still approves the WRRD budget and rates on an annual basis.</a:t>
            </a:r>
          </a:p>
        </p:txBody>
      </p:sp>
      <p:sp>
        <p:nvSpPr>
          <p:cNvPr id="4" name="Slide Number Placeholder 3"/>
          <p:cNvSpPr>
            <a:spLocks noGrp="1"/>
          </p:cNvSpPr>
          <p:nvPr>
            <p:ph type="sldNum" sz="quarter" idx="5"/>
          </p:nvPr>
        </p:nvSpPr>
        <p:spPr/>
        <p:txBody>
          <a:bodyPr/>
          <a:lstStyle/>
          <a:p>
            <a:fld id="{3D7DD971-AAFD-4005-8708-3E243E067190}" type="slidenum">
              <a:rPr lang="en-US" smtClean="0"/>
              <a:t>14</a:t>
            </a:fld>
            <a:endParaRPr lang="en-US"/>
          </a:p>
        </p:txBody>
      </p:sp>
    </p:spTree>
    <p:extLst>
      <p:ext uri="{BB962C8B-B14F-4D97-AF65-F5344CB8AC3E}">
        <p14:creationId xmlns:p14="http://schemas.microsoft.com/office/powerpoint/2010/main" val="221471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15</a:t>
            </a:fld>
            <a:endParaRPr lang="en-US"/>
          </a:p>
        </p:txBody>
      </p:sp>
    </p:spTree>
    <p:extLst>
      <p:ext uri="{BB962C8B-B14F-4D97-AF65-F5344CB8AC3E}">
        <p14:creationId xmlns:p14="http://schemas.microsoft.com/office/powerpoint/2010/main" val="4133069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16</a:t>
            </a:fld>
            <a:endParaRPr lang="en-US"/>
          </a:p>
        </p:txBody>
      </p:sp>
    </p:spTree>
    <p:extLst>
      <p:ext uri="{BB962C8B-B14F-4D97-AF65-F5344CB8AC3E}">
        <p14:creationId xmlns:p14="http://schemas.microsoft.com/office/powerpoint/2010/main" val="4133069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17</a:t>
            </a:fld>
            <a:endParaRPr lang="en-US"/>
          </a:p>
        </p:txBody>
      </p:sp>
    </p:spTree>
    <p:extLst>
      <p:ext uri="{BB962C8B-B14F-4D97-AF65-F5344CB8AC3E}">
        <p14:creationId xmlns:p14="http://schemas.microsoft.com/office/powerpoint/2010/main" val="413306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18</a:t>
            </a:fld>
            <a:endParaRPr lang="en-US"/>
          </a:p>
        </p:txBody>
      </p:sp>
    </p:spTree>
    <p:extLst>
      <p:ext uri="{BB962C8B-B14F-4D97-AF65-F5344CB8AC3E}">
        <p14:creationId xmlns:p14="http://schemas.microsoft.com/office/powerpoint/2010/main" val="4133069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19</a:t>
            </a:fld>
            <a:endParaRPr lang="en-US"/>
          </a:p>
        </p:txBody>
      </p:sp>
    </p:spTree>
    <p:extLst>
      <p:ext uri="{BB962C8B-B14F-4D97-AF65-F5344CB8AC3E}">
        <p14:creationId xmlns:p14="http://schemas.microsoft.com/office/powerpoint/2010/main" val="413306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2</a:t>
            </a:fld>
            <a:endParaRPr lang="en-US"/>
          </a:p>
        </p:txBody>
      </p:sp>
    </p:spTree>
    <p:extLst>
      <p:ext uri="{BB962C8B-B14F-4D97-AF65-F5344CB8AC3E}">
        <p14:creationId xmlns:p14="http://schemas.microsoft.com/office/powerpoint/2010/main" val="603692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Arial" panose="020B0604020202020204" pitchFamily="34" charset="0"/>
                <a:ea typeface="Times New Roman" panose="02020603050405020304" pitchFamily="18" charset="0"/>
                <a:cs typeface="Times New Roman" panose="02020603050405020304" pitchFamily="18" charset="0"/>
              </a:rPr>
              <a:t>As I had mentioned before – 250 pages can be intimidating.  Here are some tips for how to read the budget book.</a:t>
            </a:r>
          </a:p>
          <a:p>
            <a:pPr marL="305968" indent="-305968">
              <a:buFont typeface="+mj-lt"/>
              <a:buAutoNum type="arabicPeriod"/>
            </a:pPr>
            <a:r>
              <a:rPr lang="en-US" u="sng" dirty="0">
                <a:latin typeface="Arial" panose="020B0604020202020204" pitchFamily="34" charset="0"/>
                <a:ea typeface="Times New Roman" panose="02020603050405020304" pitchFamily="18" charset="0"/>
                <a:cs typeface="Times New Roman" panose="02020603050405020304" pitchFamily="18" charset="0"/>
              </a:rPr>
              <a:t>Start with the total numbers at the bottom of each table</a:t>
            </a:r>
            <a:r>
              <a:rPr lang="en-US" dirty="0">
                <a:latin typeface="Arial" panose="020B0604020202020204" pitchFamily="34" charset="0"/>
                <a:ea typeface="Times New Roman" panose="02020603050405020304" pitchFamily="18" charset="0"/>
                <a:cs typeface="Times New Roman" panose="02020603050405020304" pitchFamily="18" charset="0"/>
              </a:rPr>
              <a:t>. This give you the “big picture” in terms of how much is changing from Fiscal Year 2022 to Fiscal Year 2023.</a:t>
            </a:r>
          </a:p>
          <a:p>
            <a:pPr marL="305968" indent="-305968">
              <a:buFont typeface="+mj-lt"/>
              <a:buAutoNum type="arabicPeriod"/>
            </a:pPr>
            <a:r>
              <a:rPr lang="en-US" u="sng" dirty="0">
                <a:latin typeface="Arial" panose="020B0604020202020204" pitchFamily="34" charset="0"/>
                <a:ea typeface="Times New Roman" panose="02020603050405020304" pitchFamily="18" charset="0"/>
                <a:cs typeface="Times New Roman" panose="02020603050405020304" pitchFamily="18" charset="0"/>
              </a:rPr>
              <a:t>Use the Charts/Graphs in each section as a guide</a:t>
            </a:r>
            <a:r>
              <a:rPr lang="en-US" dirty="0">
                <a:latin typeface="Arial" panose="020B0604020202020204" pitchFamily="34" charset="0"/>
                <a:ea typeface="Times New Roman" panose="02020603050405020304" pitchFamily="18" charset="0"/>
                <a:cs typeface="Times New Roman" panose="02020603050405020304" pitchFamily="18" charset="0"/>
              </a:rPr>
              <a:t> for understanding how the overall numbers have changed from year to year.  </a:t>
            </a:r>
          </a:p>
          <a:p>
            <a:pPr marL="305968" indent="-305968">
              <a:buFont typeface="+mj-lt"/>
              <a:buAutoNum type="arabicPeriod"/>
            </a:pPr>
            <a:r>
              <a:rPr lang="en-US" u="sng" dirty="0">
                <a:latin typeface="Arial" panose="020B0604020202020204" pitchFamily="34" charset="0"/>
                <a:ea typeface="Times New Roman" panose="02020603050405020304" pitchFamily="18" charset="0"/>
                <a:cs typeface="Times New Roman" panose="02020603050405020304" pitchFamily="18" charset="0"/>
              </a:rPr>
              <a:t>Look for numbers that are changing the most</a:t>
            </a:r>
            <a:r>
              <a:rPr lang="en-US" dirty="0">
                <a:latin typeface="Arial" panose="020B0604020202020204" pitchFamily="34" charset="0"/>
                <a:ea typeface="Times New Roman" panose="02020603050405020304" pitchFamily="18" charset="0"/>
                <a:cs typeface="Times New Roman" panose="02020603050405020304" pitchFamily="18" charset="0"/>
              </a:rPr>
              <a:t>.  What numbers are going up more than other numbers? These are the major “budget drivers” that are affecting the taxes for next year.</a:t>
            </a:r>
          </a:p>
          <a:p>
            <a:pPr marL="305968" indent="-305968">
              <a:buFont typeface="+mj-lt"/>
              <a:buAutoNum type="arabicPeriod"/>
            </a:pPr>
            <a:r>
              <a:rPr lang="en-US" u="sng" dirty="0">
                <a:latin typeface="Arial" panose="020B0604020202020204" pitchFamily="34" charset="0"/>
                <a:ea typeface="Times New Roman" panose="02020603050405020304" pitchFamily="18" charset="0"/>
                <a:cs typeface="Times New Roman" panose="02020603050405020304" pitchFamily="18" charset="0"/>
              </a:rPr>
              <a:t>Use a highlighter </a:t>
            </a:r>
            <a:r>
              <a:rPr lang="en-US" dirty="0">
                <a:latin typeface="Arial" panose="020B0604020202020204" pitchFamily="34" charset="0"/>
                <a:ea typeface="Times New Roman" panose="02020603050405020304" pitchFamily="18" charset="0"/>
                <a:cs typeface="Times New Roman" panose="02020603050405020304" pitchFamily="18" charset="0"/>
              </a:rPr>
              <a:t>to keep track of particular numbers or items that you are interested in learning more about. </a:t>
            </a:r>
          </a:p>
          <a:p>
            <a:pPr marL="305968" indent="-305968">
              <a:buFont typeface="+mj-lt"/>
              <a:buAutoNum type="arabicPeriod"/>
            </a:pPr>
            <a:r>
              <a:rPr lang="en-US" u="sng" dirty="0">
                <a:latin typeface="Arial" panose="020B0604020202020204" pitchFamily="34" charset="0"/>
                <a:ea typeface="Times New Roman" panose="02020603050405020304" pitchFamily="18" charset="0"/>
                <a:cs typeface="Times New Roman" panose="02020603050405020304" pitchFamily="18" charset="0"/>
              </a:rPr>
              <a:t>Write down your questions </a:t>
            </a:r>
            <a:r>
              <a:rPr lang="en-US" dirty="0">
                <a:latin typeface="Arial" panose="020B0604020202020204" pitchFamily="34" charset="0"/>
                <a:ea typeface="Times New Roman" panose="02020603050405020304" pitchFamily="18" charset="0"/>
                <a:cs typeface="Times New Roman" panose="02020603050405020304" pitchFamily="18" charset="0"/>
              </a:rPr>
              <a:t>in a notebook or write your questions directly on your copy of the City Administrator’s Budget Book.  Refer back to these questions during the departmental presentations or send your questions to budget@sacomaine.org.</a:t>
            </a:r>
          </a:p>
          <a:p>
            <a:endParaRPr lang="en-US" dirty="0"/>
          </a:p>
          <a:p>
            <a:r>
              <a:rPr lang="en-US" dirty="0"/>
              <a:t>I’m going to pause here and see if there are any questions about the format of the budget book or the budget process.</a:t>
            </a:r>
          </a:p>
        </p:txBody>
      </p:sp>
      <p:sp>
        <p:nvSpPr>
          <p:cNvPr id="4" name="Slide Number Placeholder 3"/>
          <p:cNvSpPr>
            <a:spLocks noGrp="1"/>
          </p:cNvSpPr>
          <p:nvPr>
            <p:ph type="sldNum" sz="quarter" idx="5"/>
          </p:nvPr>
        </p:nvSpPr>
        <p:spPr/>
        <p:txBody>
          <a:bodyPr/>
          <a:lstStyle/>
          <a:p>
            <a:fld id="{3D7DD971-AAFD-4005-8708-3E243E067190}" type="slidenum">
              <a:rPr lang="en-US" smtClean="0"/>
              <a:t>20</a:t>
            </a:fld>
            <a:endParaRPr lang="en-US"/>
          </a:p>
        </p:txBody>
      </p:sp>
    </p:spTree>
    <p:extLst>
      <p:ext uri="{BB962C8B-B14F-4D97-AF65-F5344CB8AC3E}">
        <p14:creationId xmlns:p14="http://schemas.microsoft.com/office/powerpoint/2010/main" val="2214716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covers the big picture, strategic planning, and economic context and then I will turn it over to Bryan to present the City Administrator’s budget in detail.</a:t>
            </a:r>
          </a:p>
        </p:txBody>
      </p:sp>
      <p:sp>
        <p:nvSpPr>
          <p:cNvPr id="4" name="Slide Number Placeholder 3"/>
          <p:cNvSpPr>
            <a:spLocks noGrp="1"/>
          </p:cNvSpPr>
          <p:nvPr>
            <p:ph type="sldNum" sz="quarter" idx="5"/>
          </p:nvPr>
        </p:nvSpPr>
        <p:spPr/>
        <p:txBody>
          <a:bodyPr/>
          <a:lstStyle/>
          <a:p>
            <a:fld id="{3D7DD971-AAFD-4005-8708-3E243E067190}" type="slidenum">
              <a:rPr lang="en-US" smtClean="0"/>
              <a:t>21</a:t>
            </a:fld>
            <a:endParaRPr lang="en-US"/>
          </a:p>
        </p:txBody>
      </p:sp>
    </p:spTree>
    <p:extLst>
      <p:ext uri="{BB962C8B-B14F-4D97-AF65-F5344CB8AC3E}">
        <p14:creationId xmlns:p14="http://schemas.microsoft.com/office/powerpoint/2010/main" val="4024743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86460"/>
            <a:r>
              <a:rPr lang="en-US" dirty="0"/>
              <a:t>I would like to kick off this year’s budget conversation, as I have the past few years with the Cycle of Sustainability. I developed the Cycle of Sustainability as a way to model the complex interdependency of population growth, property valuation, and tax rates on municipal service levels and financial health.  I find it to be a useful tool for visualizing strategic challenges to a healthy budget from year to year.  It creates shared language in understanding the role of budgeting in maintaining a strong community.  Those of you who have been on the Council for a couple of years could probably </a:t>
            </a:r>
            <a:r>
              <a:rPr lang="en-US" i="1" dirty="0"/>
              <a:t>give </a:t>
            </a:r>
            <a:r>
              <a:rPr lang="en-US" dirty="0"/>
              <a:t>this section of the presentation.  But, for those of you that are new and for those citizens tuning into a budget presentation for the first time, I would like to take a couple of minutes to walk through the model, step by step.</a:t>
            </a:r>
          </a:p>
          <a:p>
            <a:pPr defTabSz="786460"/>
            <a:endParaRPr lang="en-US" dirty="0"/>
          </a:p>
          <a:p>
            <a:pPr defTabSz="786460"/>
            <a:r>
              <a:rPr lang="en-US" dirty="0"/>
              <a:t>The model begins with best in class city services…</a:t>
            </a:r>
          </a:p>
        </p:txBody>
      </p:sp>
      <p:sp>
        <p:nvSpPr>
          <p:cNvPr id="4" name="Slide Number Placeholder 3"/>
          <p:cNvSpPr>
            <a:spLocks noGrp="1"/>
          </p:cNvSpPr>
          <p:nvPr>
            <p:ph type="sldNum" sz="quarter" idx="5"/>
          </p:nvPr>
        </p:nvSpPr>
        <p:spPr/>
        <p:txBody>
          <a:bodyPr/>
          <a:lstStyle/>
          <a:p>
            <a:fld id="{3D7DD971-AAFD-4005-8708-3E243E067190}" type="slidenum">
              <a:rPr lang="en-US" smtClean="0"/>
              <a:t>22</a:t>
            </a:fld>
            <a:endParaRPr lang="en-US"/>
          </a:p>
        </p:txBody>
      </p:sp>
    </p:spTree>
    <p:extLst>
      <p:ext uri="{BB962C8B-B14F-4D97-AF65-F5344CB8AC3E}">
        <p14:creationId xmlns:p14="http://schemas.microsoft.com/office/powerpoint/2010/main" val="4002252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Council prioritized how these best in-class-services should be managed through a strategic planning exercise that was approved earlier this month (March, 2023)</a:t>
            </a:r>
          </a:p>
        </p:txBody>
      </p:sp>
      <p:sp>
        <p:nvSpPr>
          <p:cNvPr id="4" name="Slide Number Placeholder 3"/>
          <p:cNvSpPr>
            <a:spLocks noGrp="1"/>
          </p:cNvSpPr>
          <p:nvPr>
            <p:ph type="sldNum" sz="quarter" idx="5"/>
          </p:nvPr>
        </p:nvSpPr>
        <p:spPr/>
        <p:txBody>
          <a:bodyPr/>
          <a:lstStyle/>
          <a:p>
            <a:fld id="{3D7DD971-AAFD-4005-8708-3E243E067190}" type="slidenum">
              <a:rPr lang="en-US" smtClean="0"/>
              <a:t>23</a:t>
            </a:fld>
            <a:endParaRPr lang="en-US"/>
          </a:p>
        </p:txBody>
      </p:sp>
    </p:spTree>
    <p:extLst>
      <p:ext uri="{BB962C8B-B14F-4D97-AF65-F5344CB8AC3E}">
        <p14:creationId xmlns:p14="http://schemas.microsoft.com/office/powerpoint/2010/main" val="2826400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Council Focus Areas prioritized Financial Stability, Schools &amp; Infrastructure, and Economic Opportunity.  The remaining focus areas were prioritized as you see on the wheel in order clockwise.</a:t>
            </a:r>
          </a:p>
        </p:txBody>
      </p:sp>
      <p:sp>
        <p:nvSpPr>
          <p:cNvPr id="4" name="Slide Number Placeholder 3"/>
          <p:cNvSpPr>
            <a:spLocks noGrp="1"/>
          </p:cNvSpPr>
          <p:nvPr>
            <p:ph type="sldNum" sz="quarter" idx="5"/>
          </p:nvPr>
        </p:nvSpPr>
        <p:spPr/>
        <p:txBody>
          <a:bodyPr/>
          <a:lstStyle/>
          <a:p>
            <a:fld id="{3D7DD971-AAFD-4005-8708-3E243E067190}" type="slidenum">
              <a:rPr lang="en-US" smtClean="0"/>
              <a:t>24</a:t>
            </a:fld>
            <a:endParaRPr lang="en-US"/>
          </a:p>
        </p:txBody>
      </p:sp>
    </p:spTree>
    <p:extLst>
      <p:ext uri="{BB962C8B-B14F-4D97-AF65-F5344CB8AC3E}">
        <p14:creationId xmlns:p14="http://schemas.microsoft.com/office/powerpoint/2010/main" val="3622423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council focus areas are not the only strategic planning tool in our toolbox.  We have just received State approval on the City’s comprehensive plan, with it’s top five and next five priorities.  We also are working through the 2</a:t>
            </a:r>
            <a:r>
              <a:rPr lang="en-US" baseline="30000" dirty="0"/>
              <a:t>nd</a:t>
            </a:r>
            <a:r>
              <a:rPr lang="en-US" dirty="0"/>
              <a:t> year of ARPA budgeting and now we have the results of the Citizen satisfaction survey.</a:t>
            </a:r>
          </a:p>
        </p:txBody>
      </p:sp>
      <p:sp>
        <p:nvSpPr>
          <p:cNvPr id="4" name="Slide Number Placeholder 3"/>
          <p:cNvSpPr>
            <a:spLocks noGrp="1"/>
          </p:cNvSpPr>
          <p:nvPr>
            <p:ph type="sldNum" sz="quarter" idx="5"/>
          </p:nvPr>
        </p:nvSpPr>
        <p:spPr/>
        <p:txBody>
          <a:bodyPr/>
          <a:lstStyle/>
          <a:p>
            <a:fld id="{3D7DD971-AAFD-4005-8708-3E243E067190}" type="slidenum">
              <a:rPr lang="en-US" smtClean="0"/>
              <a:t>25</a:t>
            </a:fld>
            <a:endParaRPr lang="en-US"/>
          </a:p>
        </p:txBody>
      </p:sp>
    </p:spTree>
    <p:extLst>
      <p:ext uri="{BB962C8B-B14F-4D97-AF65-F5344CB8AC3E}">
        <p14:creationId xmlns:p14="http://schemas.microsoft.com/office/powerpoint/2010/main" val="1109132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26</a:t>
            </a:fld>
            <a:endParaRPr lang="en-US"/>
          </a:p>
        </p:txBody>
      </p:sp>
    </p:spTree>
    <p:extLst>
      <p:ext uri="{BB962C8B-B14F-4D97-AF65-F5344CB8AC3E}">
        <p14:creationId xmlns:p14="http://schemas.microsoft.com/office/powerpoint/2010/main" val="897954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27</a:t>
            </a:fld>
            <a:endParaRPr lang="en-US"/>
          </a:p>
        </p:txBody>
      </p:sp>
    </p:spTree>
    <p:extLst>
      <p:ext uri="{BB962C8B-B14F-4D97-AF65-F5344CB8AC3E}">
        <p14:creationId xmlns:p14="http://schemas.microsoft.com/office/powerpoint/2010/main" val="3156303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28</a:t>
            </a:fld>
            <a:endParaRPr lang="en-US"/>
          </a:p>
        </p:txBody>
      </p:sp>
    </p:spTree>
    <p:extLst>
      <p:ext uri="{BB962C8B-B14F-4D97-AF65-F5344CB8AC3E}">
        <p14:creationId xmlns:p14="http://schemas.microsoft.com/office/powerpoint/2010/main" val="272191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29</a:t>
            </a:fld>
            <a:endParaRPr lang="en-US"/>
          </a:p>
        </p:txBody>
      </p:sp>
    </p:spTree>
    <p:extLst>
      <p:ext uri="{BB962C8B-B14F-4D97-AF65-F5344CB8AC3E}">
        <p14:creationId xmlns:p14="http://schemas.microsoft.com/office/powerpoint/2010/main" val="41303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3</a:t>
            </a:fld>
            <a:endParaRPr lang="en-US"/>
          </a:p>
        </p:txBody>
      </p:sp>
    </p:spTree>
    <p:extLst>
      <p:ext uri="{BB962C8B-B14F-4D97-AF65-F5344CB8AC3E}">
        <p14:creationId xmlns:p14="http://schemas.microsoft.com/office/powerpoint/2010/main" val="4264858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30</a:t>
            </a:fld>
            <a:endParaRPr lang="en-US"/>
          </a:p>
        </p:txBody>
      </p:sp>
    </p:spTree>
    <p:extLst>
      <p:ext uri="{BB962C8B-B14F-4D97-AF65-F5344CB8AC3E}">
        <p14:creationId xmlns:p14="http://schemas.microsoft.com/office/powerpoint/2010/main" val="2038763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as you can see in this chart, the Mil Rate has remained extremely stable over the past 10 years.</a:t>
            </a:r>
          </a:p>
        </p:txBody>
      </p:sp>
      <p:sp>
        <p:nvSpPr>
          <p:cNvPr id="4" name="Slide Number Placeholder 3"/>
          <p:cNvSpPr>
            <a:spLocks noGrp="1"/>
          </p:cNvSpPr>
          <p:nvPr>
            <p:ph type="sldNum" sz="quarter" idx="5"/>
          </p:nvPr>
        </p:nvSpPr>
        <p:spPr/>
        <p:txBody>
          <a:bodyPr/>
          <a:lstStyle/>
          <a:p>
            <a:fld id="{3D7DD971-AAFD-4005-8708-3E243E067190}" type="slidenum">
              <a:rPr lang="en-US" smtClean="0"/>
              <a:t>31</a:t>
            </a:fld>
            <a:endParaRPr lang="en-US"/>
          </a:p>
        </p:txBody>
      </p:sp>
    </p:spTree>
    <p:extLst>
      <p:ext uri="{BB962C8B-B14F-4D97-AF65-F5344CB8AC3E}">
        <p14:creationId xmlns:p14="http://schemas.microsoft.com/office/powerpoint/2010/main" val="2291488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32</a:t>
            </a:fld>
            <a:endParaRPr lang="en-US"/>
          </a:p>
        </p:txBody>
      </p:sp>
    </p:spTree>
    <p:extLst>
      <p:ext uri="{BB962C8B-B14F-4D97-AF65-F5344CB8AC3E}">
        <p14:creationId xmlns:p14="http://schemas.microsoft.com/office/powerpoint/2010/main" val="2099651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normal circumstances, property value increases would be an indication of how fast the municipal budget would grow.  However, we are looking at valuation increases of about 30%.  Inflation is putting pressure on citizens’ budgets at 5.5% year over year while wages regionally are up 5.90%.  In consideration of the pressure facing our Citizens, the City Administrator has put forward a budget that is just 2.56% increase on the net tax levy for our citizens.  In other words, the actual amount of taxes citizens will pay towards municipal services is up just 2.56%.  We are proud of this very responsible increase.  City cost increases overall are up over 5%, but those increase are offset by $1.7 million in new, non-tax revenues, most notably a record setting year for interest earnings.</a:t>
            </a:r>
          </a:p>
        </p:txBody>
      </p:sp>
      <p:sp>
        <p:nvSpPr>
          <p:cNvPr id="4" name="Slide Number Placeholder 3"/>
          <p:cNvSpPr>
            <a:spLocks noGrp="1"/>
          </p:cNvSpPr>
          <p:nvPr>
            <p:ph type="sldNum" sz="quarter" idx="5"/>
          </p:nvPr>
        </p:nvSpPr>
        <p:spPr/>
        <p:txBody>
          <a:bodyPr/>
          <a:lstStyle/>
          <a:p>
            <a:fld id="{96EF5C8C-6C2C-47D6-B69E-B58BDBEA3204}" type="slidenum">
              <a:rPr lang="en-US" smtClean="0"/>
              <a:t>33</a:t>
            </a:fld>
            <a:endParaRPr lang="en-US"/>
          </a:p>
        </p:txBody>
      </p:sp>
    </p:spTree>
    <p:extLst>
      <p:ext uri="{BB962C8B-B14F-4D97-AF65-F5344CB8AC3E}">
        <p14:creationId xmlns:p14="http://schemas.microsoft.com/office/powerpoint/2010/main" val="2470393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F5C8C-6C2C-47D6-B69E-B58BDBEA3204}" type="slidenum">
              <a:rPr lang="en-US" smtClean="0"/>
              <a:t>34</a:t>
            </a:fld>
            <a:endParaRPr lang="en-US"/>
          </a:p>
        </p:txBody>
      </p:sp>
    </p:spTree>
    <p:extLst>
      <p:ext uri="{BB962C8B-B14F-4D97-AF65-F5344CB8AC3E}">
        <p14:creationId xmlns:p14="http://schemas.microsoft.com/office/powerpoint/2010/main" val="1607537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35</a:t>
            </a:fld>
            <a:endParaRPr lang="en-US"/>
          </a:p>
        </p:txBody>
      </p:sp>
    </p:spTree>
    <p:extLst>
      <p:ext uri="{BB962C8B-B14F-4D97-AF65-F5344CB8AC3E}">
        <p14:creationId xmlns:p14="http://schemas.microsoft.com/office/powerpoint/2010/main" val="897954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36</a:t>
            </a:fld>
            <a:endParaRPr lang="en-US"/>
          </a:p>
        </p:txBody>
      </p:sp>
    </p:spTree>
    <p:extLst>
      <p:ext uri="{BB962C8B-B14F-4D97-AF65-F5344CB8AC3E}">
        <p14:creationId xmlns:p14="http://schemas.microsoft.com/office/powerpoint/2010/main" val="3278980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Personnel contributed 63% of cost increase for the year, but increases for existing staff were in line with inflation.</a:t>
            </a:r>
          </a:p>
          <a:p>
            <a:r>
              <a:rPr lang="en-US" dirty="0"/>
              <a:t>This chart is meant to illustrate unavoidable cost pressures for the City, and as such does not include City administrator approved increases</a:t>
            </a:r>
          </a:p>
        </p:txBody>
      </p:sp>
      <p:sp>
        <p:nvSpPr>
          <p:cNvPr id="4" name="Slide Number Placeholder 3"/>
          <p:cNvSpPr>
            <a:spLocks noGrp="1"/>
          </p:cNvSpPr>
          <p:nvPr>
            <p:ph type="sldNum" sz="quarter" idx="5"/>
          </p:nvPr>
        </p:nvSpPr>
        <p:spPr/>
        <p:txBody>
          <a:bodyPr/>
          <a:lstStyle/>
          <a:p>
            <a:fld id="{96EF5C8C-6C2C-47D6-B69E-B58BDBEA3204}" type="slidenum">
              <a:rPr lang="en-US" smtClean="0"/>
              <a:t>37</a:t>
            </a:fld>
            <a:endParaRPr lang="en-US"/>
          </a:p>
        </p:txBody>
      </p:sp>
    </p:spTree>
    <p:extLst>
      <p:ext uri="{BB962C8B-B14F-4D97-AF65-F5344CB8AC3E}">
        <p14:creationId xmlns:p14="http://schemas.microsoft.com/office/powerpoint/2010/main" val="2168069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38</a:t>
            </a:fld>
            <a:endParaRPr lang="en-US"/>
          </a:p>
        </p:txBody>
      </p:sp>
    </p:spTree>
    <p:extLst>
      <p:ext uri="{BB962C8B-B14F-4D97-AF65-F5344CB8AC3E}">
        <p14:creationId xmlns:p14="http://schemas.microsoft.com/office/powerpoint/2010/main" val="3748185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39</a:t>
            </a:fld>
            <a:endParaRPr lang="en-US"/>
          </a:p>
        </p:txBody>
      </p:sp>
    </p:spTree>
    <p:extLst>
      <p:ext uri="{BB962C8B-B14F-4D97-AF65-F5344CB8AC3E}">
        <p14:creationId xmlns:p14="http://schemas.microsoft.com/office/powerpoint/2010/main" val="274868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F5C8C-6C2C-47D6-B69E-B58BDBEA3204}" type="slidenum">
              <a:rPr lang="en-US" smtClean="0"/>
              <a:t>4</a:t>
            </a:fld>
            <a:endParaRPr lang="en-US"/>
          </a:p>
        </p:txBody>
      </p:sp>
    </p:spTree>
    <p:extLst>
      <p:ext uri="{BB962C8B-B14F-4D97-AF65-F5344CB8AC3E}">
        <p14:creationId xmlns:p14="http://schemas.microsoft.com/office/powerpoint/2010/main" val="74978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Office 365 due to Exchange server change, Paychex</a:t>
            </a:r>
          </a:p>
          <a:p>
            <a:r>
              <a:rPr lang="en-US" dirty="0"/>
              <a:t>Investment services up $28,800</a:t>
            </a:r>
          </a:p>
        </p:txBody>
      </p:sp>
      <p:sp>
        <p:nvSpPr>
          <p:cNvPr id="4" name="Slide Number Placeholder 3"/>
          <p:cNvSpPr>
            <a:spLocks noGrp="1"/>
          </p:cNvSpPr>
          <p:nvPr>
            <p:ph type="sldNum" sz="quarter" idx="5"/>
          </p:nvPr>
        </p:nvSpPr>
        <p:spPr/>
        <p:txBody>
          <a:bodyPr/>
          <a:lstStyle/>
          <a:p>
            <a:fld id="{3D7DD971-AAFD-4005-8708-3E243E067190}" type="slidenum">
              <a:rPr lang="en-US" smtClean="0"/>
              <a:t>40</a:t>
            </a:fld>
            <a:endParaRPr lang="en-US"/>
          </a:p>
        </p:txBody>
      </p:sp>
    </p:spTree>
    <p:extLst>
      <p:ext uri="{BB962C8B-B14F-4D97-AF65-F5344CB8AC3E}">
        <p14:creationId xmlns:p14="http://schemas.microsoft.com/office/powerpoint/2010/main" val="560070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41</a:t>
            </a:fld>
            <a:endParaRPr lang="en-US"/>
          </a:p>
        </p:txBody>
      </p:sp>
    </p:spTree>
    <p:extLst>
      <p:ext uri="{BB962C8B-B14F-4D97-AF65-F5344CB8AC3E}">
        <p14:creationId xmlns:p14="http://schemas.microsoft.com/office/powerpoint/2010/main" val="1528895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42</a:t>
            </a:fld>
            <a:endParaRPr lang="en-US"/>
          </a:p>
        </p:txBody>
      </p:sp>
    </p:spTree>
    <p:extLst>
      <p:ext uri="{BB962C8B-B14F-4D97-AF65-F5344CB8AC3E}">
        <p14:creationId xmlns:p14="http://schemas.microsoft.com/office/powerpoint/2010/main" val="108641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43</a:t>
            </a:fld>
            <a:endParaRPr lang="en-US"/>
          </a:p>
        </p:txBody>
      </p:sp>
    </p:spTree>
    <p:extLst>
      <p:ext uri="{BB962C8B-B14F-4D97-AF65-F5344CB8AC3E}">
        <p14:creationId xmlns:p14="http://schemas.microsoft.com/office/powerpoint/2010/main" val="4041434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44</a:t>
            </a:fld>
            <a:endParaRPr lang="en-US"/>
          </a:p>
        </p:txBody>
      </p:sp>
    </p:spTree>
    <p:extLst>
      <p:ext uri="{BB962C8B-B14F-4D97-AF65-F5344CB8AC3E}">
        <p14:creationId xmlns:p14="http://schemas.microsoft.com/office/powerpoint/2010/main" val="911617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Helpdesk support is up 25%</a:t>
            </a:r>
          </a:p>
        </p:txBody>
      </p:sp>
      <p:sp>
        <p:nvSpPr>
          <p:cNvPr id="4" name="Slide Number Placeholder 3"/>
          <p:cNvSpPr>
            <a:spLocks noGrp="1"/>
          </p:cNvSpPr>
          <p:nvPr>
            <p:ph type="sldNum" sz="quarter" idx="5"/>
          </p:nvPr>
        </p:nvSpPr>
        <p:spPr/>
        <p:txBody>
          <a:bodyPr/>
          <a:lstStyle/>
          <a:p>
            <a:fld id="{3D7DD971-AAFD-4005-8708-3E243E067190}" type="slidenum">
              <a:rPr lang="en-US" smtClean="0"/>
              <a:t>45</a:t>
            </a:fld>
            <a:endParaRPr lang="en-US"/>
          </a:p>
        </p:txBody>
      </p:sp>
    </p:spTree>
    <p:extLst>
      <p:ext uri="{BB962C8B-B14F-4D97-AF65-F5344CB8AC3E}">
        <p14:creationId xmlns:p14="http://schemas.microsoft.com/office/powerpoint/2010/main" val="15583292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46</a:t>
            </a:fld>
            <a:endParaRPr lang="en-US"/>
          </a:p>
        </p:txBody>
      </p:sp>
    </p:spTree>
    <p:extLst>
      <p:ext uri="{BB962C8B-B14F-4D97-AF65-F5344CB8AC3E}">
        <p14:creationId xmlns:p14="http://schemas.microsoft.com/office/powerpoint/2010/main" val="834006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47</a:t>
            </a:fld>
            <a:endParaRPr lang="en-US"/>
          </a:p>
        </p:txBody>
      </p:sp>
    </p:spTree>
    <p:extLst>
      <p:ext uri="{BB962C8B-B14F-4D97-AF65-F5344CB8AC3E}">
        <p14:creationId xmlns:p14="http://schemas.microsoft.com/office/powerpoint/2010/main" val="581656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48</a:t>
            </a:fld>
            <a:endParaRPr lang="en-US"/>
          </a:p>
        </p:txBody>
      </p:sp>
    </p:spTree>
    <p:extLst>
      <p:ext uri="{BB962C8B-B14F-4D97-AF65-F5344CB8AC3E}">
        <p14:creationId xmlns:p14="http://schemas.microsoft.com/office/powerpoint/2010/main" val="3266444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49</a:t>
            </a:fld>
            <a:endParaRPr lang="en-US"/>
          </a:p>
        </p:txBody>
      </p:sp>
    </p:spTree>
    <p:extLst>
      <p:ext uri="{BB962C8B-B14F-4D97-AF65-F5344CB8AC3E}">
        <p14:creationId xmlns:p14="http://schemas.microsoft.com/office/powerpoint/2010/main" val="65763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F5C8C-6C2C-47D6-B69E-B58BDBEA3204}" type="slidenum">
              <a:rPr lang="en-US" smtClean="0"/>
              <a:t>5</a:t>
            </a:fld>
            <a:endParaRPr lang="en-US"/>
          </a:p>
        </p:txBody>
      </p:sp>
    </p:spTree>
    <p:extLst>
      <p:ext uri="{BB962C8B-B14F-4D97-AF65-F5344CB8AC3E}">
        <p14:creationId xmlns:p14="http://schemas.microsoft.com/office/powerpoint/2010/main" val="768562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50</a:t>
            </a:fld>
            <a:endParaRPr lang="en-US"/>
          </a:p>
        </p:txBody>
      </p:sp>
    </p:spTree>
    <p:extLst>
      <p:ext uri="{BB962C8B-B14F-4D97-AF65-F5344CB8AC3E}">
        <p14:creationId xmlns:p14="http://schemas.microsoft.com/office/powerpoint/2010/main" val="40982738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51</a:t>
            </a:fld>
            <a:endParaRPr lang="en-US"/>
          </a:p>
        </p:txBody>
      </p:sp>
    </p:spTree>
    <p:extLst>
      <p:ext uri="{BB962C8B-B14F-4D97-AF65-F5344CB8AC3E}">
        <p14:creationId xmlns:p14="http://schemas.microsoft.com/office/powerpoint/2010/main" val="4140814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F5C8C-6C2C-47D6-B69E-B58BDBEA3204}" type="slidenum">
              <a:rPr lang="en-US" smtClean="0"/>
              <a:t>52</a:t>
            </a:fld>
            <a:endParaRPr lang="en-US"/>
          </a:p>
        </p:txBody>
      </p:sp>
    </p:spTree>
    <p:extLst>
      <p:ext uri="{BB962C8B-B14F-4D97-AF65-F5344CB8AC3E}">
        <p14:creationId xmlns:p14="http://schemas.microsoft.com/office/powerpoint/2010/main" val="3315971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F5C8C-6C2C-47D6-B69E-B58BDBEA3204}" type="slidenum">
              <a:rPr lang="en-US" smtClean="0"/>
              <a:t>53</a:t>
            </a:fld>
            <a:endParaRPr lang="en-US"/>
          </a:p>
        </p:txBody>
      </p:sp>
    </p:spTree>
    <p:extLst>
      <p:ext uri="{BB962C8B-B14F-4D97-AF65-F5344CB8AC3E}">
        <p14:creationId xmlns:p14="http://schemas.microsoft.com/office/powerpoint/2010/main" val="11555343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F5C8C-6C2C-47D6-B69E-B58BDBEA3204}" type="slidenum">
              <a:rPr lang="en-US" smtClean="0"/>
              <a:t>54</a:t>
            </a:fld>
            <a:endParaRPr lang="en-US"/>
          </a:p>
        </p:txBody>
      </p:sp>
    </p:spTree>
    <p:extLst>
      <p:ext uri="{BB962C8B-B14F-4D97-AF65-F5344CB8AC3E}">
        <p14:creationId xmlns:p14="http://schemas.microsoft.com/office/powerpoint/2010/main" val="37860012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55</a:t>
            </a:fld>
            <a:endParaRPr lang="en-US"/>
          </a:p>
        </p:txBody>
      </p:sp>
    </p:spTree>
    <p:extLst>
      <p:ext uri="{BB962C8B-B14F-4D97-AF65-F5344CB8AC3E}">
        <p14:creationId xmlns:p14="http://schemas.microsoft.com/office/powerpoint/2010/main" val="39211551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F5C8C-6C2C-47D6-B69E-B58BDBEA3204}" type="slidenum">
              <a:rPr lang="en-US" smtClean="0"/>
              <a:t>56</a:t>
            </a:fld>
            <a:endParaRPr lang="en-US"/>
          </a:p>
        </p:txBody>
      </p:sp>
    </p:spTree>
    <p:extLst>
      <p:ext uri="{BB962C8B-B14F-4D97-AF65-F5344CB8AC3E}">
        <p14:creationId xmlns:p14="http://schemas.microsoft.com/office/powerpoint/2010/main" val="259212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F5C8C-6C2C-47D6-B69E-B58BDBEA3204}" type="slidenum">
              <a:rPr lang="en-US" smtClean="0"/>
              <a:t>57</a:t>
            </a:fld>
            <a:endParaRPr lang="en-US"/>
          </a:p>
        </p:txBody>
      </p:sp>
    </p:spTree>
    <p:extLst>
      <p:ext uri="{BB962C8B-B14F-4D97-AF65-F5344CB8AC3E}">
        <p14:creationId xmlns:p14="http://schemas.microsoft.com/office/powerpoint/2010/main" val="12115973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F5C8C-6C2C-47D6-B69E-B58BDBEA3204}" type="slidenum">
              <a:rPr lang="en-US" smtClean="0"/>
              <a:t>58</a:t>
            </a:fld>
            <a:endParaRPr lang="en-US"/>
          </a:p>
        </p:txBody>
      </p:sp>
    </p:spTree>
    <p:extLst>
      <p:ext uri="{BB962C8B-B14F-4D97-AF65-F5344CB8AC3E}">
        <p14:creationId xmlns:p14="http://schemas.microsoft.com/office/powerpoint/2010/main" val="35480639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59</a:t>
            </a:fld>
            <a:endParaRPr lang="en-US"/>
          </a:p>
        </p:txBody>
      </p:sp>
    </p:spTree>
    <p:extLst>
      <p:ext uri="{BB962C8B-B14F-4D97-AF65-F5344CB8AC3E}">
        <p14:creationId xmlns:p14="http://schemas.microsoft.com/office/powerpoint/2010/main" val="216384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start out the presentation with the big picture, strategic planning, and economic context and then I will turn it over to Bryan to present the City Administrator’s budget in detail.</a:t>
            </a:r>
          </a:p>
        </p:txBody>
      </p:sp>
      <p:sp>
        <p:nvSpPr>
          <p:cNvPr id="4" name="Slide Number Placeholder 3"/>
          <p:cNvSpPr>
            <a:spLocks noGrp="1"/>
          </p:cNvSpPr>
          <p:nvPr>
            <p:ph type="sldNum" sz="quarter" idx="5"/>
          </p:nvPr>
        </p:nvSpPr>
        <p:spPr/>
        <p:txBody>
          <a:bodyPr/>
          <a:lstStyle/>
          <a:p>
            <a:fld id="{3D7DD971-AAFD-4005-8708-3E243E067190}" type="slidenum">
              <a:rPr lang="en-US" smtClean="0"/>
              <a:t>6</a:t>
            </a:fld>
            <a:endParaRPr lang="en-US"/>
          </a:p>
        </p:txBody>
      </p:sp>
    </p:spTree>
    <p:extLst>
      <p:ext uri="{BB962C8B-B14F-4D97-AF65-F5344CB8AC3E}">
        <p14:creationId xmlns:p14="http://schemas.microsoft.com/office/powerpoint/2010/main" val="25888163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60</a:t>
            </a:fld>
            <a:endParaRPr lang="en-US"/>
          </a:p>
        </p:txBody>
      </p:sp>
    </p:spTree>
    <p:extLst>
      <p:ext uri="{BB962C8B-B14F-4D97-AF65-F5344CB8AC3E}">
        <p14:creationId xmlns:p14="http://schemas.microsoft.com/office/powerpoint/2010/main" val="37414716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61</a:t>
            </a:fld>
            <a:endParaRPr lang="en-US"/>
          </a:p>
        </p:txBody>
      </p:sp>
    </p:spTree>
    <p:extLst>
      <p:ext uri="{BB962C8B-B14F-4D97-AF65-F5344CB8AC3E}">
        <p14:creationId xmlns:p14="http://schemas.microsoft.com/office/powerpoint/2010/main" val="4403149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62</a:t>
            </a:fld>
            <a:endParaRPr lang="en-US"/>
          </a:p>
        </p:txBody>
      </p:sp>
    </p:spTree>
    <p:extLst>
      <p:ext uri="{BB962C8B-B14F-4D97-AF65-F5344CB8AC3E}">
        <p14:creationId xmlns:p14="http://schemas.microsoft.com/office/powerpoint/2010/main" val="24261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details of this year’s annual budget…</a:t>
            </a:r>
          </a:p>
        </p:txBody>
      </p:sp>
      <p:sp>
        <p:nvSpPr>
          <p:cNvPr id="4" name="Slide Number Placeholder 3"/>
          <p:cNvSpPr>
            <a:spLocks noGrp="1"/>
          </p:cNvSpPr>
          <p:nvPr>
            <p:ph type="sldNum" sz="quarter" idx="5"/>
          </p:nvPr>
        </p:nvSpPr>
        <p:spPr/>
        <p:txBody>
          <a:bodyPr/>
          <a:lstStyle/>
          <a:p>
            <a:fld id="{3D7DD971-AAFD-4005-8708-3E243E067190}" type="slidenum">
              <a:rPr lang="en-US" smtClean="0"/>
              <a:t>7</a:t>
            </a:fld>
            <a:endParaRPr lang="en-US"/>
          </a:p>
        </p:txBody>
      </p:sp>
    </p:spTree>
    <p:extLst>
      <p:ext uri="{BB962C8B-B14F-4D97-AF65-F5344CB8AC3E}">
        <p14:creationId xmlns:p14="http://schemas.microsoft.com/office/powerpoint/2010/main" val="90221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Development process is broken down into 5 phases…</a:t>
            </a:r>
          </a:p>
        </p:txBody>
      </p:sp>
      <p:sp>
        <p:nvSpPr>
          <p:cNvPr id="4" name="Slide Number Placeholder 3"/>
          <p:cNvSpPr>
            <a:spLocks noGrp="1"/>
          </p:cNvSpPr>
          <p:nvPr>
            <p:ph type="sldNum" sz="quarter" idx="5"/>
          </p:nvPr>
        </p:nvSpPr>
        <p:spPr/>
        <p:txBody>
          <a:bodyPr/>
          <a:lstStyle/>
          <a:p>
            <a:fld id="{3D7DD971-AAFD-4005-8708-3E243E067190}" type="slidenum">
              <a:rPr lang="en-US" smtClean="0"/>
              <a:t>8</a:t>
            </a:fld>
            <a:endParaRPr lang="en-US"/>
          </a:p>
        </p:txBody>
      </p:sp>
    </p:spTree>
    <p:extLst>
      <p:ext uri="{BB962C8B-B14F-4D97-AF65-F5344CB8AC3E}">
        <p14:creationId xmlns:p14="http://schemas.microsoft.com/office/powerpoint/2010/main" val="12587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DD971-AAFD-4005-8708-3E243E067190}" type="slidenum">
              <a:rPr lang="en-US" smtClean="0"/>
              <a:t>9</a:t>
            </a:fld>
            <a:endParaRPr lang="en-US"/>
          </a:p>
        </p:txBody>
      </p:sp>
    </p:spTree>
    <p:extLst>
      <p:ext uri="{BB962C8B-B14F-4D97-AF65-F5344CB8AC3E}">
        <p14:creationId xmlns:p14="http://schemas.microsoft.com/office/powerpoint/2010/main" val="1507059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15000"/>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864" y="2035859"/>
            <a:ext cx="10820483" cy="1264161"/>
          </a:xfrm>
        </p:spPr>
        <p:txBody>
          <a:bodyPr anchor="ctr">
            <a:noAutofit/>
          </a:bodyPr>
          <a:lstStyle>
            <a:lvl1pPr algn="ctr">
              <a:defRPr sz="6000" baseline="0">
                <a:solidFill>
                  <a:schemeClr val="accent1">
                    <a:lumMod val="50000"/>
                  </a:schemeClr>
                </a:solidFill>
                <a:latin typeface="Georgia" panose="02040502050405020303" pitchFamily="18" charset="0"/>
                <a:cs typeface="Helvetica" panose="020B0604020202020204" pitchFamily="34" charset="0"/>
              </a:defRPr>
            </a:lvl1pPr>
          </a:lstStyle>
          <a:p>
            <a:r>
              <a:rPr lang="en-US" dirty="0"/>
              <a:t>Click to edit title style</a:t>
            </a:r>
          </a:p>
        </p:txBody>
      </p:sp>
      <p:sp>
        <p:nvSpPr>
          <p:cNvPr id="3" name="Subtitle 2"/>
          <p:cNvSpPr>
            <a:spLocks noGrp="1"/>
          </p:cNvSpPr>
          <p:nvPr>
            <p:ph type="subTitle" idx="1"/>
          </p:nvPr>
        </p:nvSpPr>
        <p:spPr>
          <a:xfrm>
            <a:off x="1451936" y="4069933"/>
            <a:ext cx="9042337" cy="1264160"/>
          </a:xfrm>
        </p:spPr>
        <p:txBody>
          <a:bodyPr anchor="ctr"/>
          <a:lstStyle>
            <a:lvl1pPr marL="0" indent="0" algn="ctr">
              <a:buNone/>
              <a:defRPr sz="2400" baseline="0">
                <a:solidFill>
                  <a:schemeClr val="accent1">
                    <a:lumMod val="50000"/>
                  </a:schemeClr>
                </a:solidFill>
                <a:latin typeface="Helvetica" panose="020B0604020202020204" pitchFamily="34"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7597276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36563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414D-A49E-4DB6-AFB0-F32C2F02B97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162284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414D-A49E-4DB6-AFB0-F32C2F02B970}"/>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AF9DB71B-05D7-4B94-B265-B1CDE29F341B}"/>
              </a:ext>
            </a:extLst>
          </p:cNvPr>
          <p:cNvSpPr>
            <a:spLocks noGrp="1"/>
          </p:cNvSpPr>
          <p:nvPr>
            <p:ph sz="quarter" idx="10"/>
          </p:nvPr>
        </p:nvSpPr>
        <p:spPr>
          <a:xfrm>
            <a:off x="838201" y="1288475"/>
            <a:ext cx="10515599" cy="4862944"/>
          </a:xfrm>
        </p:spPr>
        <p:txBody>
          <a:bodyPr/>
          <a:lstStyle>
            <a:lvl1pPr>
              <a:spcAft>
                <a:spcPts val="0"/>
              </a:spcAf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251888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anose="02040502050405020303" pitchFamily="18"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accent1"/>
                </a:solidFill>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995944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Georgia" panose="02040502050405020303" pitchFamily="18" charset="0"/>
                <a:cs typeface="Helvetica"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94619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anose="02040502050405020303" pitchFamily="18"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1A1FEF69-A245-4199-A3B6-932A2266527C}"/>
              </a:ext>
            </a:extLst>
          </p:cNvPr>
          <p:cNvPicPr>
            <a:picLocks noChangeAspect="1"/>
          </p:cNvPicPr>
          <p:nvPr/>
        </p:nvPicPr>
        <p:blipFill>
          <a:blip r:embed="rId2"/>
          <a:stretch>
            <a:fillRect/>
          </a:stretch>
        </p:blipFill>
        <p:spPr>
          <a:xfrm>
            <a:off x="9985057" y="5437509"/>
            <a:ext cx="2206943" cy="1420491"/>
          </a:xfrm>
          <a:prstGeom prst="rect">
            <a:avLst/>
          </a:prstGeom>
        </p:spPr>
      </p:pic>
    </p:spTree>
    <p:extLst>
      <p:ext uri="{BB962C8B-B14F-4D97-AF65-F5344CB8AC3E}">
        <p14:creationId xmlns:p14="http://schemas.microsoft.com/office/powerpoint/2010/main" val="143988143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Georgia" panose="02040502050405020303" pitchFamily="18" charset="0"/>
                <a:cs typeface="Helvetica" panose="020B0604020202020204" pitchFamily="34" charset="0"/>
              </a:defRPr>
            </a:lvl1pPr>
          </a:lstStyle>
          <a:p>
            <a:r>
              <a:rPr lang="en-US"/>
              <a:t>Click to edit Master title style</a:t>
            </a:r>
            <a:endParaRPr lang="en-US" dirty="0"/>
          </a:p>
        </p:txBody>
      </p:sp>
      <p:sp>
        <p:nvSpPr>
          <p:cNvPr id="4" name="Content Placeholder 3"/>
          <p:cNvSpPr>
            <a:spLocks noGrp="1"/>
          </p:cNvSpPr>
          <p:nvPr>
            <p:ph sz="half" idx="2"/>
          </p:nvPr>
        </p:nvSpPr>
        <p:spPr>
          <a:xfrm>
            <a:off x="839788" y="2505075"/>
            <a:ext cx="5157787" cy="3684588"/>
          </a:xfrm>
        </p:spPr>
        <p:txBody>
          <a:bodyPr/>
          <a:lstStyle>
            <a:lvl1pPr>
              <a:defRPr u="none">
                <a:latin typeface="Helvetica" panose="020B0604020202020204" pitchFamily="34" charset="0"/>
                <a:cs typeface="Helvetica" panose="020B0604020202020204" pitchFamily="34" charset="0"/>
              </a:defRPr>
            </a:lvl1pPr>
            <a:lvl2pPr>
              <a:defRPr u="none">
                <a:latin typeface="Helvetica" panose="020B0604020202020204" pitchFamily="34" charset="0"/>
                <a:cs typeface="Helvetica" panose="020B0604020202020204" pitchFamily="34" charset="0"/>
              </a:defRPr>
            </a:lvl2pPr>
            <a:lvl3pPr>
              <a:defRPr u="none">
                <a:latin typeface="Helvetica" panose="020B0604020202020204" pitchFamily="34" charset="0"/>
                <a:cs typeface="Helvetica" panose="020B0604020202020204" pitchFamily="34" charset="0"/>
              </a:defRPr>
            </a:lvl3pPr>
            <a:lvl4pPr>
              <a:defRPr u="none">
                <a:latin typeface="Helvetica" panose="020B0604020202020204" pitchFamily="34" charset="0"/>
                <a:cs typeface="Helvetica" panose="020B0604020202020204" pitchFamily="34" charset="0"/>
              </a:defRPr>
            </a:lvl4pPr>
            <a:lvl5pPr>
              <a:defRPr u="none">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C2BD3EC-8B0D-4261-98EA-FEF9E894C2C4}"/>
              </a:ext>
            </a:extLst>
          </p:cNvPr>
          <p:cNvPicPr>
            <a:picLocks noChangeAspect="1"/>
          </p:cNvPicPr>
          <p:nvPr/>
        </p:nvPicPr>
        <p:blipFill>
          <a:blip r:embed="rId2"/>
          <a:stretch>
            <a:fillRect/>
          </a:stretch>
        </p:blipFill>
        <p:spPr>
          <a:xfrm>
            <a:off x="9985057" y="5437509"/>
            <a:ext cx="2206943" cy="1420491"/>
          </a:xfrm>
          <a:prstGeom prst="rect">
            <a:avLst/>
          </a:prstGeom>
        </p:spPr>
      </p:pic>
    </p:spTree>
    <p:extLst>
      <p:ext uri="{BB962C8B-B14F-4D97-AF65-F5344CB8AC3E}">
        <p14:creationId xmlns:p14="http://schemas.microsoft.com/office/powerpoint/2010/main" val="155929347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anose="02040502050405020303" pitchFamily="18" charset="0"/>
                <a:cs typeface="Helvetica"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6857323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10434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Georgia" panose="02040502050405020303" pitchFamily="18"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atin typeface="Helvetica" panose="020B0604020202020204" pitchFamily="34" charset="0"/>
                <a:cs typeface="Helvetica" panose="020B0604020202020204" pitchFamily="34" charset="0"/>
              </a:defRPr>
            </a:lvl1pPr>
            <a:lvl2pPr>
              <a:defRPr sz="2800">
                <a:latin typeface="Helvetica" panose="020B0604020202020204" pitchFamily="34" charset="0"/>
                <a:cs typeface="Helvetica" panose="020B0604020202020204" pitchFamily="34" charset="0"/>
              </a:defRPr>
            </a:lvl2pPr>
            <a:lvl3pPr>
              <a:defRPr sz="2400">
                <a:latin typeface="Helvetica" panose="020B0604020202020204" pitchFamily="34" charset="0"/>
                <a:cs typeface="Helvetica" panose="020B0604020202020204" pitchFamily="34" charset="0"/>
              </a:defRPr>
            </a:lvl3pPr>
            <a:lvl4pPr>
              <a:defRPr sz="2000">
                <a:latin typeface="Helvetica" panose="020B0604020202020204" pitchFamily="34" charset="0"/>
                <a:cs typeface="Helvetica" panose="020B0604020202020204" pitchFamily="34" charset="0"/>
              </a:defRPr>
            </a:lvl4pPr>
            <a:lvl5pPr>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5A035504-0649-4213-9A78-E0DB5124E3D5}"/>
              </a:ext>
            </a:extLst>
          </p:cNvPr>
          <p:cNvPicPr>
            <a:picLocks noChangeAspect="1"/>
          </p:cNvPicPr>
          <p:nvPr/>
        </p:nvPicPr>
        <p:blipFill>
          <a:blip r:embed="rId2"/>
          <a:stretch>
            <a:fillRect/>
          </a:stretch>
        </p:blipFill>
        <p:spPr>
          <a:xfrm>
            <a:off x="9985057" y="5437509"/>
            <a:ext cx="2206943" cy="1420491"/>
          </a:xfrm>
          <a:prstGeom prst="rect">
            <a:avLst/>
          </a:prstGeom>
        </p:spPr>
      </p:pic>
    </p:spTree>
    <p:extLst>
      <p:ext uri="{BB962C8B-B14F-4D97-AF65-F5344CB8AC3E}">
        <p14:creationId xmlns:p14="http://schemas.microsoft.com/office/powerpoint/2010/main" val="370600162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Georgia" panose="02040502050405020303" pitchFamily="18" charset="0"/>
                <a:cs typeface="Helvetica"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Helvetica" panose="020B0604020202020204" pitchFamily="34" charset="0"/>
                <a:cs typeface="Helvetica"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1EFD117-E439-47A1-B8C0-62B2F4ED4B8E}"/>
              </a:ext>
            </a:extLst>
          </p:cNvPr>
          <p:cNvPicPr>
            <a:picLocks noChangeAspect="1"/>
          </p:cNvPicPr>
          <p:nvPr/>
        </p:nvPicPr>
        <p:blipFill>
          <a:blip r:embed="rId2"/>
          <a:stretch>
            <a:fillRect/>
          </a:stretch>
        </p:blipFill>
        <p:spPr>
          <a:xfrm>
            <a:off x="9985057" y="5437509"/>
            <a:ext cx="2206943" cy="1420491"/>
          </a:xfrm>
          <a:prstGeom prst="rect">
            <a:avLst/>
          </a:prstGeom>
        </p:spPr>
      </p:pic>
    </p:spTree>
    <p:extLst>
      <p:ext uri="{BB962C8B-B14F-4D97-AF65-F5344CB8AC3E}">
        <p14:creationId xmlns:p14="http://schemas.microsoft.com/office/powerpoint/2010/main" val="332847650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16073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mailto:budget@sacomain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en.wikipedia.org/wiki/File:CoffeeCup.svg"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22.xml"/><Relationship Id="rId16" Type="http://schemas.openxmlformats.org/officeDocument/2006/relationships/image" Target="../media/image18.svg"/><Relationship Id="rId1" Type="http://schemas.openxmlformats.org/officeDocument/2006/relationships/slideLayout" Target="../slideLayouts/slideLayout11.xml"/><Relationship Id="rId6" Type="http://schemas.openxmlformats.org/officeDocument/2006/relationships/diagramColors" Target="../diagrams/colors2.xml"/><Relationship Id="rId11" Type="http://schemas.openxmlformats.org/officeDocument/2006/relationships/image" Target="../media/image13.png"/><Relationship Id="rId5" Type="http://schemas.openxmlformats.org/officeDocument/2006/relationships/diagramQuickStyle" Target="../diagrams/quickStyle2.xml"/><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diagramLayout" Target="../diagrams/layout2.xml"/><Relationship Id="rId9" Type="http://schemas.openxmlformats.org/officeDocument/2006/relationships/image" Target="../media/image11.png"/><Relationship Id="rId14" Type="http://schemas.openxmlformats.org/officeDocument/2006/relationships/image" Target="../media/image16.sv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chart" Target="../charts/chart3.xml"/><Relationship Id="rId21" Type="http://schemas.openxmlformats.org/officeDocument/2006/relationships/image" Target="../media/image21.png"/><Relationship Id="rId7" Type="http://schemas.openxmlformats.org/officeDocument/2006/relationships/diagramColors" Target="../diagrams/colors3.xml"/><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26.xml"/><Relationship Id="rId16" Type="http://schemas.openxmlformats.org/officeDocument/2006/relationships/image" Target="../media/image18.svg"/><Relationship Id="rId20" Type="http://schemas.openxmlformats.org/officeDocument/2006/relationships/image" Target="../media/image23.svg"/><Relationship Id="rId1" Type="http://schemas.openxmlformats.org/officeDocument/2006/relationships/slideLayout" Target="../slideLayouts/slideLayout11.xml"/><Relationship Id="rId6" Type="http://schemas.openxmlformats.org/officeDocument/2006/relationships/diagramQuickStyle" Target="../diagrams/quickStyle3.xml"/><Relationship Id="rId11" Type="http://schemas.openxmlformats.org/officeDocument/2006/relationships/image" Target="../media/image13.png"/><Relationship Id="rId5" Type="http://schemas.openxmlformats.org/officeDocument/2006/relationships/diagramLayout" Target="../diagrams/layout3.xml"/><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2.png"/><Relationship Id="rId4" Type="http://schemas.openxmlformats.org/officeDocument/2006/relationships/diagramData" Target="../diagrams/data3.xml"/><Relationship Id="rId9" Type="http://schemas.openxmlformats.org/officeDocument/2006/relationships/image" Target="../media/image11.png"/><Relationship Id="rId14" Type="http://schemas.openxmlformats.org/officeDocument/2006/relationships/image" Target="../media/image16.sv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chart" Target="../charts/chart4.xml"/><Relationship Id="rId21" Type="http://schemas.openxmlformats.org/officeDocument/2006/relationships/image" Target="../media/image22.png"/><Relationship Id="rId7" Type="http://schemas.openxmlformats.org/officeDocument/2006/relationships/diagramQuickStyle" Target="../diagrams/quickStyle4.xml"/><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27.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diagramLayout" Target="../diagrams/layout4.xml"/><Relationship Id="rId11" Type="http://schemas.openxmlformats.org/officeDocument/2006/relationships/image" Target="../media/image12.svg"/><Relationship Id="rId5" Type="http://schemas.openxmlformats.org/officeDocument/2006/relationships/diagramData" Target="../diagrams/data4.xml"/><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chart" Target="../charts/chart5.xml"/><Relationship Id="rId9" Type="http://schemas.microsoft.com/office/2007/relationships/diagramDrawing" Target="../diagrams/drawing4.xml"/><Relationship Id="rId14" Type="http://schemas.openxmlformats.org/officeDocument/2006/relationships/image" Target="../media/image15.png"/><Relationship Id="rId22" Type="http://schemas.openxmlformats.org/officeDocument/2006/relationships/image" Target="../media/image23.sv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chart" Target="../charts/chart6.xml"/><Relationship Id="rId21" Type="http://schemas.openxmlformats.org/officeDocument/2006/relationships/image" Target="../media/image22.png"/><Relationship Id="rId7" Type="http://schemas.openxmlformats.org/officeDocument/2006/relationships/diagramQuickStyle" Target="../diagrams/quickStyle5.xml"/><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28.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diagramLayout" Target="../diagrams/layout5.xml"/><Relationship Id="rId11" Type="http://schemas.openxmlformats.org/officeDocument/2006/relationships/image" Target="../media/image12.svg"/><Relationship Id="rId5" Type="http://schemas.openxmlformats.org/officeDocument/2006/relationships/diagramData" Target="../diagrams/data5.xml"/><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chart" Target="../charts/chart7.xml"/><Relationship Id="rId9" Type="http://schemas.microsoft.com/office/2007/relationships/diagramDrawing" Target="../diagrams/drawing5.xml"/><Relationship Id="rId14" Type="http://schemas.openxmlformats.org/officeDocument/2006/relationships/image" Target="../media/image15.png"/><Relationship Id="rId22" Type="http://schemas.openxmlformats.org/officeDocument/2006/relationships/image" Target="../media/image23.sv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chart" Target="../charts/chart8.xml"/><Relationship Id="rId21" Type="http://schemas.openxmlformats.org/officeDocument/2006/relationships/image" Target="../media/image22.png"/><Relationship Id="rId7" Type="http://schemas.openxmlformats.org/officeDocument/2006/relationships/diagramQuickStyle" Target="../diagrams/quickStyle6.xml"/><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29.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diagramLayout" Target="../diagrams/layout6.xml"/><Relationship Id="rId11" Type="http://schemas.openxmlformats.org/officeDocument/2006/relationships/image" Target="../media/image12.svg"/><Relationship Id="rId5" Type="http://schemas.openxmlformats.org/officeDocument/2006/relationships/diagramData" Target="../diagrams/data6.xml"/><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chart" Target="../charts/chart9.xml"/><Relationship Id="rId9" Type="http://schemas.microsoft.com/office/2007/relationships/diagramDrawing" Target="../diagrams/drawing6.xml"/><Relationship Id="rId14" Type="http://schemas.openxmlformats.org/officeDocument/2006/relationships/image" Target="../media/image15.png"/><Relationship Id="rId22" Type="http://schemas.openxmlformats.org/officeDocument/2006/relationships/image" Target="../media/image2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chart" Target="../charts/chart10.xml"/><Relationship Id="rId21" Type="http://schemas.openxmlformats.org/officeDocument/2006/relationships/image" Target="../media/image22.png"/><Relationship Id="rId7" Type="http://schemas.openxmlformats.org/officeDocument/2006/relationships/diagramQuickStyle" Target="../diagrams/quickStyle7.xml"/><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30.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diagramLayout" Target="../diagrams/layout7.xml"/><Relationship Id="rId11" Type="http://schemas.openxmlformats.org/officeDocument/2006/relationships/image" Target="../media/image12.svg"/><Relationship Id="rId5" Type="http://schemas.openxmlformats.org/officeDocument/2006/relationships/diagramData" Target="../diagrams/data7.xml"/><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chart" Target="../charts/chart11.xml"/><Relationship Id="rId9" Type="http://schemas.microsoft.com/office/2007/relationships/diagramDrawing" Target="../diagrams/drawing7.xml"/><Relationship Id="rId14" Type="http://schemas.openxmlformats.org/officeDocument/2006/relationships/image" Target="../media/image15.png"/><Relationship Id="rId22" Type="http://schemas.openxmlformats.org/officeDocument/2006/relationships/image" Target="../media/image23.sv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chart" Target="../charts/chart12.xml"/><Relationship Id="rId21" Type="http://schemas.openxmlformats.org/officeDocument/2006/relationships/image" Target="../media/image22.png"/><Relationship Id="rId7" Type="http://schemas.openxmlformats.org/officeDocument/2006/relationships/diagramQuickStyle" Target="../diagrams/quickStyle8.xml"/><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3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diagramLayout" Target="../diagrams/layout8.xml"/><Relationship Id="rId11" Type="http://schemas.openxmlformats.org/officeDocument/2006/relationships/image" Target="../media/image12.svg"/><Relationship Id="rId5" Type="http://schemas.openxmlformats.org/officeDocument/2006/relationships/diagramData" Target="../diagrams/data8.xml"/><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chart" Target="../charts/chart13.xml"/><Relationship Id="rId9" Type="http://schemas.microsoft.com/office/2007/relationships/diagramDrawing" Target="../diagrams/drawing8.xml"/><Relationship Id="rId14" Type="http://schemas.openxmlformats.org/officeDocument/2006/relationships/image" Target="../media/image15.png"/><Relationship Id="rId22" Type="http://schemas.openxmlformats.org/officeDocument/2006/relationships/image" Target="../media/image23.sv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hyperlink" Target="https://www.bls.gov/regions/new-england/me_portland_mn.h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chart" Target="../charts/chart14.xml"/><Relationship Id="rId21" Type="http://schemas.openxmlformats.org/officeDocument/2006/relationships/image" Target="../media/image22.png"/><Relationship Id="rId7" Type="http://schemas.openxmlformats.org/officeDocument/2006/relationships/diagramQuickStyle" Target="../diagrams/quickStyle9.xml"/><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35.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diagramLayout" Target="../diagrams/layout9.xml"/><Relationship Id="rId11" Type="http://schemas.openxmlformats.org/officeDocument/2006/relationships/image" Target="../media/image12.svg"/><Relationship Id="rId5" Type="http://schemas.openxmlformats.org/officeDocument/2006/relationships/diagramData" Target="../diagrams/data9.xml"/><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chart" Target="../charts/chart15.xml"/><Relationship Id="rId9" Type="http://schemas.microsoft.com/office/2007/relationships/diagramDrawing" Target="../diagrams/drawing9.xml"/><Relationship Id="rId14" Type="http://schemas.openxmlformats.org/officeDocument/2006/relationships/image" Target="../media/image15.png"/><Relationship Id="rId22" Type="http://schemas.openxmlformats.org/officeDocument/2006/relationships/image" Target="../media/image23.svg"/></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0.xml"/><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chart" Target="../charts/chart16.xml"/><Relationship Id="rId21" Type="http://schemas.openxmlformats.org/officeDocument/2006/relationships/image" Target="../media/image22.png"/><Relationship Id="rId7" Type="http://schemas.openxmlformats.org/officeDocument/2006/relationships/diagramQuickStyle" Target="../diagrams/quickStyle10.xml"/><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36.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diagramLayout" Target="../diagrams/layout10.xml"/><Relationship Id="rId11" Type="http://schemas.openxmlformats.org/officeDocument/2006/relationships/image" Target="../media/image12.svg"/><Relationship Id="rId5" Type="http://schemas.openxmlformats.org/officeDocument/2006/relationships/diagramData" Target="../diagrams/data10.xml"/><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chart" Target="../charts/chart17.xml"/><Relationship Id="rId9" Type="http://schemas.microsoft.com/office/2007/relationships/diagramDrawing" Target="../diagrams/drawing10.xml"/><Relationship Id="rId14" Type="http://schemas.openxmlformats.org/officeDocument/2006/relationships/image" Target="../media/image15.png"/><Relationship Id="rId22" Type="http://schemas.openxmlformats.org/officeDocument/2006/relationships/image" Target="../media/image23.sv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A9D0-4860-2682-8F4C-45E42B88D9EE}"/>
              </a:ext>
            </a:extLst>
          </p:cNvPr>
          <p:cNvSpPr>
            <a:spLocks noGrp="1"/>
          </p:cNvSpPr>
          <p:nvPr>
            <p:ph type="ctrTitle"/>
          </p:nvPr>
        </p:nvSpPr>
        <p:spPr/>
        <p:txBody>
          <a:bodyPr/>
          <a:lstStyle/>
          <a:p>
            <a:r>
              <a:rPr lang="en-US" dirty="0"/>
              <a:t>FY2024 Budget Presentation</a:t>
            </a:r>
          </a:p>
        </p:txBody>
      </p:sp>
      <p:sp>
        <p:nvSpPr>
          <p:cNvPr id="3" name="Subtitle 2">
            <a:extLst>
              <a:ext uri="{FF2B5EF4-FFF2-40B4-BE49-F238E27FC236}">
                <a16:creationId xmlns:a16="http://schemas.microsoft.com/office/drawing/2014/main" id="{E72FAE1E-DFEC-5052-0B97-EC84C713353F}"/>
              </a:ext>
            </a:extLst>
          </p:cNvPr>
          <p:cNvSpPr>
            <a:spLocks noGrp="1"/>
          </p:cNvSpPr>
          <p:nvPr>
            <p:ph type="subTitle" idx="1"/>
          </p:nvPr>
        </p:nvSpPr>
        <p:spPr/>
        <p:txBody>
          <a:bodyPr/>
          <a:lstStyle/>
          <a:p>
            <a:r>
              <a:rPr lang="en-US" dirty="0"/>
              <a:t>March 27, 2023</a:t>
            </a:r>
          </a:p>
        </p:txBody>
      </p:sp>
    </p:spTree>
    <p:extLst>
      <p:ext uri="{BB962C8B-B14F-4D97-AF65-F5344CB8AC3E}">
        <p14:creationId xmlns:p14="http://schemas.microsoft.com/office/powerpoint/2010/main" val="96384230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4760-ABF7-4D7C-9D77-06D3200DB598}"/>
              </a:ext>
            </a:extLst>
          </p:cNvPr>
          <p:cNvSpPr>
            <a:spLocks noGrp="1"/>
          </p:cNvSpPr>
          <p:nvPr>
            <p:ph type="title"/>
          </p:nvPr>
        </p:nvSpPr>
        <p:spPr/>
        <p:txBody>
          <a:bodyPr/>
          <a:lstStyle/>
          <a:p>
            <a:r>
              <a:rPr lang="en-US" dirty="0"/>
              <a:t>Phase 2: City Administrator’s Budget</a:t>
            </a:r>
          </a:p>
        </p:txBody>
      </p:sp>
      <p:sp>
        <p:nvSpPr>
          <p:cNvPr id="3" name="Content Placeholder 2">
            <a:extLst>
              <a:ext uri="{FF2B5EF4-FFF2-40B4-BE49-F238E27FC236}">
                <a16:creationId xmlns:a16="http://schemas.microsoft.com/office/drawing/2014/main" id="{6229009F-430B-4BE0-911A-E90148970EDF}"/>
              </a:ext>
            </a:extLst>
          </p:cNvPr>
          <p:cNvSpPr>
            <a:spLocks noGrp="1"/>
          </p:cNvSpPr>
          <p:nvPr>
            <p:ph sz="quarter" idx="10"/>
          </p:nvPr>
        </p:nvSpPr>
        <p:spPr/>
        <p:txBody>
          <a:bodyPr/>
          <a:lstStyle/>
          <a:p>
            <a:r>
              <a:rPr lang="en-US" dirty="0"/>
              <a:t>Departments may submit requests to expand services or increase department size</a:t>
            </a:r>
          </a:p>
          <a:p>
            <a:r>
              <a:rPr lang="en-US" dirty="0"/>
              <a:t>City Administrator reviews these requests and determines his Final Budget</a:t>
            </a:r>
          </a:p>
          <a:p>
            <a:endParaRPr lang="en-US" dirty="0"/>
          </a:p>
        </p:txBody>
      </p:sp>
      <p:sp>
        <p:nvSpPr>
          <p:cNvPr id="5" name="TextBox 4">
            <a:extLst>
              <a:ext uri="{FF2B5EF4-FFF2-40B4-BE49-F238E27FC236}">
                <a16:creationId xmlns:a16="http://schemas.microsoft.com/office/drawing/2014/main" id="{302FFCDA-CB67-4E87-8BF1-145DD7E8D791}"/>
              </a:ext>
            </a:extLst>
          </p:cNvPr>
          <p:cNvSpPr txBox="1"/>
          <p:nvPr/>
        </p:nvSpPr>
        <p:spPr>
          <a:xfrm>
            <a:off x="2011244" y="3459480"/>
            <a:ext cx="6902531" cy="2554545"/>
          </a:xfrm>
          <a:prstGeom prst="rect">
            <a:avLst/>
          </a:prstGeom>
          <a:noFill/>
        </p:spPr>
        <p:txBody>
          <a:bodyPr wrap="none" rtlCol="0">
            <a:spAutoFit/>
          </a:bodyPr>
          <a:lstStyle/>
          <a:p>
            <a:r>
              <a:rPr lang="en-US" sz="4000" i="1" dirty="0"/>
              <a:t>    Maintenance of Effort Budget</a:t>
            </a:r>
          </a:p>
          <a:p>
            <a:r>
              <a:rPr lang="en-US" sz="4000" i="1" dirty="0"/>
              <a:t>+ Increases </a:t>
            </a:r>
          </a:p>
          <a:p>
            <a:r>
              <a:rPr lang="en-US" sz="4000" i="1" dirty="0"/>
              <a:t>- Other Changes</a:t>
            </a:r>
          </a:p>
          <a:p>
            <a:r>
              <a:rPr lang="en-US" sz="4000" i="1" dirty="0">
                <a:highlight>
                  <a:srgbClr val="FFFF00"/>
                </a:highlight>
              </a:rPr>
              <a:t>City Administrator’s Budget</a:t>
            </a:r>
          </a:p>
        </p:txBody>
      </p:sp>
      <p:cxnSp>
        <p:nvCxnSpPr>
          <p:cNvPr id="6" name="Straight Connector 5">
            <a:extLst>
              <a:ext uri="{FF2B5EF4-FFF2-40B4-BE49-F238E27FC236}">
                <a16:creationId xmlns:a16="http://schemas.microsoft.com/office/drawing/2014/main" id="{9146C73B-B251-41C2-9EF4-D3112E09225E}"/>
              </a:ext>
            </a:extLst>
          </p:cNvPr>
          <p:cNvCxnSpPr/>
          <p:nvPr/>
        </p:nvCxnSpPr>
        <p:spPr>
          <a:xfrm>
            <a:off x="1877825" y="5290456"/>
            <a:ext cx="741317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3469160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79C3-4757-4E32-8C58-7E032B5DCBC6}"/>
              </a:ext>
            </a:extLst>
          </p:cNvPr>
          <p:cNvSpPr>
            <a:spLocks noGrp="1"/>
          </p:cNvSpPr>
          <p:nvPr>
            <p:ph type="title"/>
          </p:nvPr>
        </p:nvSpPr>
        <p:spPr/>
        <p:txBody>
          <a:bodyPr/>
          <a:lstStyle/>
          <a:p>
            <a:r>
              <a:rPr lang="en-US" dirty="0"/>
              <a:t>Phase 3: Budget Presentation</a:t>
            </a:r>
          </a:p>
        </p:txBody>
      </p:sp>
      <p:sp>
        <p:nvSpPr>
          <p:cNvPr id="3" name="Content Placeholder 2">
            <a:extLst>
              <a:ext uri="{FF2B5EF4-FFF2-40B4-BE49-F238E27FC236}">
                <a16:creationId xmlns:a16="http://schemas.microsoft.com/office/drawing/2014/main" id="{1C08C4C0-9140-4B4B-B93F-B2D011154689}"/>
              </a:ext>
            </a:extLst>
          </p:cNvPr>
          <p:cNvSpPr>
            <a:spLocks noGrp="1"/>
          </p:cNvSpPr>
          <p:nvPr>
            <p:ph sz="quarter" idx="10"/>
          </p:nvPr>
        </p:nvSpPr>
        <p:spPr>
          <a:xfrm>
            <a:off x="838201" y="1288474"/>
            <a:ext cx="10515599" cy="5280105"/>
          </a:xfrm>
        </p:spPr>
        <p:txBody>
          <a:bodyPr>
            <a:normAutofit/>
          </a:bodyPr>
          <a:lstStyle/>
          <a:p>
            <a:r>
              <a:rPr lang="en-US" dirty="0"/>
              <a:t>Finance compiles the City Administrator’s Budget Book </a:t>
            </a:r>
          </a:p>
          <a:p>
            <a:r>
              <a:rPr lang="en-US" dirty="0"/>
              <a:t>City Administrator and Finance Director present the Budget to Council</a:t>
            </a:r>
          </a:p>
          <a:p>
            <a:r>
              <a:rPr lang="en-US" dirty="0"/>
              <a:t>School Superintendent and Finance Director present School Budget</a:t>
            </a:r>
          </a:p>
          <a:p>
            <a:endParaRPr lang="en-US" dirty="0"/>
          </a:p>
          <a:p>
            <a:endParaRPr lang="en-US" dirty="0"/>
          </a:p>
          <a:p>
            <a:r>
              <a:rPr lang="en-US" dirty="0"/>
              <a:t>Departments present their individual budgets to Council</a:t>
            </a:r>
          </a:p>
          <a:p>
            <a:r>
              <a:rPr lang="en-US" dirty="0"/>
              <a:t>The Public can view the presentations and offer public comment during the formal public hearing</a:t>
            </a:r>
          </a:p>
          <a:p>
            <a:r>
              <a:rPr lang="en-US" dirty="0"/>
              <a:t>Council works with Finance to draft Amendments</a:t>
            </a:r>
          </a:p>
          <a:p>
            <a:endParaRPr lang="en-US" dirty="0"/>
          </a:p>
        </p:txBody>
      </p:sp>
      <p:sp>
        <p:nvSpPr>
          <p:cNvPr id="8" name="Title 1">
            <a:extLst>
              <a:ext uri="{FF2B5EF4-FFF2-40B4-BE49-F238E27FC236}">
                <a16:creationId xmlns:a16="http://schemas.microsoft.com/office/drawing/2014/main" id="{F5B3C19A-F13D-4ED5-B1BE-8EF3ECE450F8}"/>
              </a:ext>
            </a:extLst>
          </p:cNvPr>
          <p:cNvSpPr txBox="1">
            <a:spLocks/>
          </p:cNvSpPr>
          <p:nvPr/>
        </p:nvSpPr>
        <p:spPr>
          <a:xfrm>
            <a:off x="838199" y="3764560"/>
            <a:ext cx="10515600" cy="923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Georgia" panose="02040502050405020303" pitchFamily="18" charset="0"/>
                <a:ea typeface="+mj-ea"/>
                <a:cs typeface="+mj-cs"/>
              </a:defRPr>
            </a:lvl1pPr>
          </a:lstStyle>
          <a:p>
            <a:pPr fontAlgn="auto">
              <a:spcAft>
                <a:spcPts val="0"/>
              </a:spcAft>
            </a:pPr>
            <a:r>
              <a:rPr lang="en-US" dirty="0">
                <a:solidFill>
                  <a:schemeClr val="tx1"/>
                </a:solidFill>
              </a:rPr>
              <a:t>Phase 4: Budget Deliberation</a:t>
            </a:r>
          </a:p>
        </p:txBody>
      </p:sp>
    </p:spTree>
    <p:extLst>
      <p:ext uri="{BB962C8B-B14F-4D97-AF65-F5344CB8AC3E}">
        <p14:creationId xmlns:p14="http://schemas.microsoft.com/office/powerpoint/2010/main" val="402759985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3B87-11A5-486A-998E-455298AFCEDA}"/>
              </a:ext>
            </a:extLst>
          </p:cNvPr>
          <p:cNvSpPr>
            <a:spLocks noGrp="1"/>
          </p:cNvSpPr>
          <p:nvPr>
            <p:ph type="title"/>
          </p:nvPr>
        </p:nvSpPr>
        <p:spPr/>
        <p:txBody>
          <a:bodyPr>
            <a:normAutofit/>
          </a:bodyPr>
          <a:lstStyle/>
          <a:p>
            <a:r>
              <a:rPr lang="en-US" dirty="0"/>
              <a:t>Phase 5: Budget Approval</a:t>
            </a:r>
          </a:p>
        </p:txBody>
      </p:sp>
      <p:sp>
        <p:nvSpPr>
          <p:cNvPr id="3" name="Content Placeholder 2">
            <a:extLst>
              <a:ext uri="{FF2B5EF4-FFF2-40B4-BE49-F238E27FC236}">
                <a16:creationId xmlns:a16="http://schemas.microsoft.com/office/drawing/2014/main" id="{B4D15144-C217-4DBD-8572-EBB72A8EA5C8}"/>
              </a:ext>
            </a:extLst>
          </p:cNvPr>
          <p:cNvSpPr>
            <a:spLocks noGrp="1"/>
          </p:cNvSpPr>
          <p:nvPr>
            <p:ph sz="quarter" idx="10"/>
          </p:nvPr>
        </p:nvSpPr>
        <p:spPr/>
        <p:txBody>
          <a:bodyPr/>
          <a:lstStyle/>
          <a:p>
            <a:r>
              <a:rPr lang="en-US" dirty="0"/>
              <a:t>Council reviews and votes on the Fee Schedule</a:t>
            </a:r>
          </a:p>
          <a:p>
            <a:r>
              <a:rPr lang="en-US" dirty="0"/>
              <a:t>Council reviews and votes on the Capital Plan</a:t>
            </a:r>
          </a:p>
          <a:p>
            <a:r>
              <a:rPr lang="en-US" dirty="0"/>
              <a:t>Council reviews and votes on the School Budget</a:t>
            </a:r>
          </a:p>
          <a:p>
            <a:r>
              <a:rPr lang="en-US" dirty="0"/>
              <a:t>Council reviews and vote on the Municipal Budget</a:t>
            </a:r>
          </a:p>
          <a:p>
            <a:pPr lvl="1"/>
            <a:r>
              <a:rPr lang="en-US" dirty="0"/>
              <a:t>Amendments proposed and approved by line item</a:t>
            </a:r>
          </a:p>
          <a:p>
            <a:r>
              <a:rPr lang="en-US" dirty="0"/>
              <a:t>Finance enters the final budget into financial system</a:t>
            </a:r>
          </a:p>
          <a:p>
            <a:r>
              <a:rPr lang="en-US" dirty="0"/>
              <a:t>Finance compiles the final Approved Budget Book</a:t>
            </a:r>
          </a:p>
          <a:p>
            <a:endParaRPr lang="en-US" dirty="0"/>
          </a:p>
        </p:txBody>
      </p:sp>
    </p:spTree>
    <p:extLst>
      <p:ext uri="{BB962C8B-B14F-4D97-AF65-F5344CB8AC3E}">
        <p14:creationId xmlns:p14="http://schemas.microsoft.com/office/powerpoint/2010/main" val="158547087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0171-BBB1-4DA0-86CA-A950CA5A709D}"/>
              </a:ext>
            </a:extLst>
          </p:cNvPr>
          <p:cNvSpPr>
            <a:spLocks noGrp="1"/>
          </p:cNvSpPr>
          <p:nvPr>
            <p:ph type="title"/>
          </p:nvPr>
        </p:nvSpPr>
        <p:spPr/>
        <p:txBody>
          <a:bodyPr/>
          <a:lstStyle/>
          <a:p>
            <a:r>
              <a:rPr lang="en-US" dirty="0"/>
              <a:t>Budget Process</a:t>
            </a:r>
          </a:p>
        </p:txBody>
      </p:sp>
      <p:graphicFrame>
        <p:nvGraphicFramePr>
          <p:cNvPr id="6" name="Content Placeholder 5">
            <a:extLst>
              <a:ext uri="{FF2B5EF4-FFF2-40B4-BE49-F238E27FC236}">
                <a16:creationId xmlns:a16="http://schemas.microsoft.com/office/drawing/2014/main" id="{02601D4C-D648-4BFC-97A8-2975200D664A}"/>
              </a:ext>
            </a:extLst>
          </p:cNvPr>
          <p:cNvGraphicFramePr>
            <a:graphicFrameLocks noGrp="1"/>
          </p:cNvGraphicFramePr>
          <p:nvPr>
            <p:ph idx="1"/>
            <p:extLst>
              <p:ext uri="{D42A27DB-BD31-4B8C-83A1-F6EECF244321}">
                <p14:modId xmlns:p14="http://schemas.microsoft.com/office/powerpoint/2010/main" val="1623428586"/>
              </p:ext>
            </p:extLst>
          </p:nvPr>
        </p:nvGraphicFramePr>
        <p:xfrm>
          <a:off x="838200" y="1289050"/>
          <a:ext cx="10515600" cy="4887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99758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9386A-C243-49C4-A8EC-B396C696897F}"/>
              </a:ext>
            </a:extLst>
          </p:cNvPr>
          <p:cNvSpPr>
            <a:spLocks noGrp="1"/>
          </p:cNvSpPr>
          <p:nvPr>
            <p:ph type="title"/>
          </p:nvPr>
        </p:nvSpPr>
        <p:spPr/>
        <p:txBody>
          <a:bodyPr/>
          <a:lstStyle/>
          <a:p>
            <a:r>
              <a:rPr lang="en-US" dirty="0"/>
              <a:t>How to Read the Budget Book</a:t>
            </a:r>
          </a:p>
        </p:txBody>
      </p:sp>
      <p:sp>
        <p:nvSpPr>
          <p:cNvPr id="5" name="Content Placeholder 4">
            <a:extLst>
              <a:ext uri="{FF2B5EF4-FFF2-40B4-BE49-F238E27FC236}">
                <a16:creationId xmlns:a16="http://schemas.microsoft.com/office/drawing/2014/main" id="{6C8DA10C-EB01-4E1C-A287-A355AAB39160}"/>
              </a:ext>
            </a:extLst>
          </p:cNvPr>
          <p:cNvSpPr>
            <a:spLocks noGrp="1"/>
          </p:cNvSpPr>
          <p:nvPr>
            <p:ph idx="1"/>
          </p:nvPr>
        </p:nvSpPr>
        <p:spPr/>
        <p:txBody>
          <a:bodyPr>
            <a:normAutofit lnSpcReduction="10000"/>
          </a:bodyPr>
          <a:lstStyle/>
          <a:p>
            <a:r>
              <a:rPr lang="en-US" dirty="0"/>
              <a:t>Letter of Transmittal</a:t>
            </a:r>
          </a:p>
          <a:p>
            <a:r>
              <a:rPr lang="en-US" dirty="0"/>
              <a:t>Introduction</a:t>
            </a:r>
          </a:p>
          <a:p>
            <a:pPr marL="514350" indent="-514350">
              <a:buFont typeface="+mj-lt"/>
              <a:buAutoNum type="arabicPeriod"/>
            </a:pPr>
            <a:r>
              <a:rPr lang="en-US" dirty="0"/>
              <a:t>City of Saco Introduction</a:t>
            </a:r>
          </a:p>
          <a:p>
            <a:pPr marL="514350" indent="-514350">
              <a:buFont typeface="+mj-lt"/>
              <a:buAutoNum type="arabicPeriod"/>
            </a:pPr>
            <a:r>
              <a:rPr lang="en-US" dirty="0"/>
              <a:t>Fiscal Summary</a:t>
            </a:r>
          </a:p>
          <a:p>
            <a:pPr marL="514350" indent="-514350">
              <a:buFont typeface="+mj-lt"/>
              <a:buAutoNum type="arabicPeriod"/>
            </a:pPr>
            <a:r>
              <a:rPr lang="en-US" dirty="0"/>
              <a:t>Capital Program</a:t>
            </a:r>
          </a:p>
          <a:p>
            <a:pPr marL="514350" indent="-514350">
              <a:buFont typeface="+mj-lt"/>
              <a:buAutoNum type="arabicPeriod"/>
            </a:pPr>
            <a:r>
              <a:rPr lang="en-US" dirty="0"/>
              <a:t>Department Budgets</a:t>
            </a:r>
          </a:p>
          <a:p>
            <a:pPr marL="514350" indent="-514350">
              <a:buFont typeface="+mj-lt"/>
              <a:buAutoNum type="arabicPeriod"/>
            </a:pPr>
            <a:r>
              <a:rPr lang="en-US" dirty="0"/>
              <a:t>Other Budgeting Units</a:t>
            </a:r>
          </a:p>
          <a:p>
            <a:pPr marL="514350" indent="-514350">
              <a:buFont typeface="+mj-lt"/>
              <a:buAutoNum type="arabicPeriod"/>
            </a:pPr>
            <a:r>
              <a:rPr lang="en-US" dirty="0"/>
              <a:t>Other Governmental Funds</a:t>
            </a:r>
          </a:p>
          <a:p>
            <a:pPr marL="514350" indent="-514350">
              <a:buFont typeface="+mj-lt"/>
              <a:buAutoNum type="arabicPeriod"/>
            </a:pPr>
            <a:r>
              <a:rPr lang="en-US" dirty="0"/>
              <a:t>Water Resource &amp; Recovery Department</a:t>
            </a:r>
          </a:p>
        </p:txBody>
      </p:sp>
    </p:spTree>
    <p:extLst>
      <p:ext uri="{BB962C8B-B14F-4D97-AF65-F5344CB8AC3E}">
        <p14:creationId xmlns:p14="http://schemas.microsoft.com/office/powerpoint/2010/main" val="240245889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4997-B306-496C-A1B8-375DC6E8B256}"/>
              </a:ext>
            </a:extLst>
          </p:cNvPr>
          <p:cNvSpPr>
            <a:spLocks noGrp="1"/>
          </p:cNvSpPr>
          <p:nvPr>
            <p:ph type="title"/>
          </p:nvPr>
        </p:nvSpPr>
        <p:spPr/>
        <p:txBody>
          <a:bodyPr/>
          <a:lstStyle/>
          <a:p>
            <a:r>
              <a:rPr lang="en-US" dirty="0"/>
              <a:t>Explanation of Budget Columns</a:t>
            </a:r>
          </a:p>
        </p:txBody>
      </p:sp>
      <p:pic>
        <p:nvPicPr>
          <p:cNvPr id="5" name="Picture 4">
            <a:extLst>
              <a:ext uri="{FF2B5EF4-FFF2-40B4-BE49-F238E27FC236}">
                <a16:creationId xmlns:a16="http://schemas.microsoft.com/office/drawing/2014/main" id="{EAF9912E-5F29-3ABC-422E-39C25828BD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449" y="3182964"/>
            <a:ext cx="11251004" cy="411456"/>
          </a:xfrm>
          <a:prstGeom prst="rect">
            <a:avLst/>
          </a:prstGeom>
          <a:ln>
            <a:noFill/>
          </a:ln>
          <a:effectLst>
            <a:outerShdw blurRad="50800" dist="38100" dir="2700000" algn="tl" rotWithShape="0">
              <a:prstClr val="black">
                <a:alpha val="40000"/>
              </a:prstClr>
            </a:outerShdw>
          </a:effectLst>
        </p:spPr>
      </p:pic>
      <p:sp>
        <p:nvSpPr>
          <p:cNvPr id="8" name="Speech Bubble: Rectangle 7">
            <a:extLst>
              <a:ext uri="{FF2B5EF4-FFF2-40B4-BE49-F238E27FC236}">
                <a16:creationId xmlns:a16="http://schemas.microsoft.com/office/drawing/2014/main" id="{A6B1EC6A-114B-40C8-9E00-CAAA8848EE42}"/>
              </a:ext>
            </a:extLst>
          </p:cNvPr>
          <p:cNvSpPr/>
          <p:nvPr/>
        </p:nvSpPr>
        <p:spPr>
          <a:xfrm>
            <a:off x="268448" y="4435129"/>
            <a:ext cx="4026715" cy="494515"/>
          </a:xfrm>
          <a:prstGeom prst="wedgeRectCallout">
            <a:avLst>
              <a:gd name="adj1" fmla="val 11825"/>
              <a:gd name="adj2" fmla="val -142448"/>
            </a:avLst>
          </a:prstGeom>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History of Actual Expenditures</a:t>
            </a:r>
          </a:p>
        </p:txBody>
      </p:sp>
      <p:sp>
        <p:nvSpPr>
          <p:cNvPr id="3" name="Rectangle 2">
            <a:extLst>
              <a:ext uri="{FF2B5EF4-FFF2-40B4-BE49-F238E27FC236}">
                <a16:creationId xmlns:a16="http://schemas.microsoft.com/office/drawing/2014/main" id="{C0BFE524-FCDE-45E8-A1DB-0DC1F39E3DB5}"/>
              </a:ext>
            </a:extLst>
          </p:cNvPr>
          <p:cNvSpPr/>
          <p:nvPr/>
        </p:nvSpPr>
        <p:spPr>
          <a:xfrm>
            <a:off x="268449" y="2895313"/>
            <a:ext cx="3640612" cy="102345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28777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90602C-FE1B-1941-CE33-00617BA486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449" y="3182964"/>
            <a:ext cx="11251004" cy="411456"/>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794997-B306-496C-A1B8-375DC6E8B256}"/>
              </a:ext>
            </a:extLst>
          </p:cNvPr>
          <p:cNvSpPr>
            <a:spLocks noGrp="1"/>
          </p:cNvSpPr>
          <p:nvPr>
            <p:ph type="title"/>
          </p:nvPr>
        </p:nvSpPr>
        <p:spPr/>
        <p:txBody>
          <a:bodyPr/>
          <a:lstStyle/>
          <a:p>
            <a:r>
              <a:rPr lang="en-US" dirty="0"/>
              <a:t>Explanation of Budget Columns</a:t>
            </a:r>
          </a:p>
        </p:txBody>
      </p:sp>
      <p:sp>
        <p:nvSpPr>
          <p:cNvPr id="7" name="Rectangle 6">
            <a:extLst>
              <a:ext uri="{FF2B5EF4-FFF2-40B4-BE49-F238E27FC236}">
                <a16:creationId xmlns:a16="http://schemas.microsoft.com/office/drawing/2014/main" id="{19967837-2FC7-46DA-90F7-41D5A71E9C49}"/>
              </a:ext>
            </a:extLst>
          </p:cNvPr>
          <p:cNvSpPr/>
          <p:nvPr/>
        </p:nvSpPr>
        <p:spPr>
          <a:xfrm>
            <a:off x="4005470" y="2928250"/>
            <a:ext cx="2058065" cy="92334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8">
            <a:extLst>
              <a:ext uri="{FF2B5EF4-FFF2-40B4-BE49-F238E27FC236}">
                <a16:creationId xmlns:a16="http://schemas.microsoft.com/office/drawing/2014/main" id="{51247615-240D-40CD-B18E-264D310886EC}"/>
              </a:ext>
            </a:extLst>
          </p:cNvPr>
          <p:cNvSpPr/>
          <p:nvPr/>
        </p:nvSpPr>
        <p:spPr>
          <a:xfrm>
            <a:off x="2125980" y="4419325"/>
            <a:ext cx="4026715" cy="494515"/>
          </a:xfrm>
          <a:prstGeom prst="wedgeRectCallout">
            <a:avLst>
              <a:gd name="adj1" fmla="val 6076"/>
              <a:gd name="adj2" fmla="val -217736"/>
            </a:avLst>
          </a:prstGeom>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Year to Date Actual Expenditures </a:t>
            </a:r>
          </a:p>
        </p:txBody>
      </p:sp>
      <p:sp>
        <p:nvSpPr>
          <p:cNvPr id="10" name="Speech Bubble: Rectangle 9">
            <a:extLst>
              <a:ext uri="{FF2B5EF4-FFF2-40B4-BE49-F238E27FC236}">
                <a16:creationId xmlns:a16="http://schemas.microsoft.com/office/drawing/2014/main" id="{65E1D6B9-7789-4C26-87D4-1E9A537EEE94}"/>
              </a:ext>
            </a:extLst>
          </p:cNvPr>
          <p:cNvSpPr/>
          <p:nvPr/>
        </p:nvSpPr>
        <p:spPr>
          <a:xfrm>
            <a:off x="5640088" y="1814163"/>
            <a:ext cx="4026715" cy="494515"/>
          </a:xfrm>
          <a:prstGeom prst="wedgeRectCallout">
            <a:avLst>
              <a:gd name="adj1" fmla="val -50634"/>
              <a:gd name="adj2" fmla="val 201626"/>
            </a:avLst>
          </a:prstGeom>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FY2023 Approved Budget</a:t>
            </a:r>
          </a:p>
        </p:txBody>
      </p:sp>
    </p:spTree>
    <p:extLst>
      <p:ext uri="{BB962C8B-B14F-4D97-AF65-F5344CB8AC3E}">
        <p14:creationId xmlns:p14="http://schemas.microsoft.com/office/powerpoint/2010/main" val="117576638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B3FA49-75C3-F513-076A-3901A7917F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449" y="3182964"/>
            <a:ext cx="11251004" cy="411456"/>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794997-B306-496C-A1B8-375DC6E8B256}"/>
              </a:ext>
            </a:extLst>
          </p:cNvPr>
          <p:cNvSpPr>
            <a:spLocks noGrp="1"/>
          </p:cNvSpPr>
          <p:nvPr>
            <p:ph type="title"/>
          </p:nvPr>
        </p:nvSpPr>
        <p:spPr/>
        <p:txBody>
          <a:bodyPr/>
          <a:lstStyle/>
          <a:p>
            <a:r>
              <a:rPr lang="en-US" dirty="0"/>
              <a:t>Explanation of Budget Columns</a:t>
            </a:r>
          </a:p>
        </p:txBody>
      </p:sp>
      <p:sp>
        <p:nvSpPr>
          <p:cNvPr id="7" name="Rectangle 6">
            <a:extLst>
              <a:ext uri="{FF2B5EF4-FFF2-40B4-BE49-F238E27FC236}">
                <a16:creationId xmlns:a16="http://schemas.microsoft.com/office/drawing/2014/main" id="{19967837-2FC7-46DA-90F7-41D5A71E9C49}"/>
              </a:ext>
            </a:extLst>
          </p:cNvPr>
          <p:cNvSpPr/>
          <p:nvPr/>
        </p:nvSpPr>
        <p:spPr>
          <a:xfrm>
            <a:off x="7941365" y="2928250"/>
            <a:ext cx="1222513" cy="80555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8">
            <a:extLst>
              <a:ext uri="{FF2B5EF4-FFF2-40B4-BE49-F238E27FC236}">
                <a16:creationId xmlns:a16="http://schemas.microsoft.com/office/drawing/2014/main" id="{51247615-240D-40CD-B18E-264D310886EC}"/>
              </a:ext>
            </a:extLst>
          </p:cNvPr>
          <p:cNvSpPr/>
          <p:nvPr/>
        </p:nvSpPr>
        <p:spPr>
          <a:xfrm>
            <a:off x="5919061" y="4566456"/>
            <a:ext cx="4026715" cy="1926419"/>
          </a:xfrm>
          <a:prstGeom prst="wedgeRectCallout">
            <a:avLst>
              <a:gd name="adj1" fmla="val 7023"/>
              <a:gd name="adj2" fmla="val -99225"/>
            </a:avLst>
          </a:prstGeom>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r>
              <a:rPr lang="en-US" sz="1800" i="1" dirty="0"/>
              <a:t>FY2023 Approved Budget</a:t>
            </a:r>
          </a:p>
          <a:p>
            <a:r>
              <a:rPr lang="en-US" i="1" dirty="0"/>
              <a:t>+ Year 2 of Capital Plan</a:t>
            </a:r>
            <a:endParaRPr lang="en-US" sz="1800" i="1" dirty="0"/>
          </a:p>
          <a:p>
            <a:r>
              <a:rPr lang="en-US" sz="1800" i="1" dirty="0"/>
              <a:t>+ Contracted Increases</a:t>
            </a:r>
          </a:p>
          <a:p>
            <a:r>
              <a:rPr lang="en-US" sz="1800" i="1" dirty="0"/>
              <a:t>+ Cost of Living Increases</a:t>
            </a:r>
          </a:p>
          <a:p>
            <a:r>
              <a:rPr lang="en-US" sz="1800" i="1" dirty="0"/>
              <a:t>-  One Time Expenses</a:t>
            </a:r>
          </a:p>
          <a:p>
            <a:r>
              <a:rPr lang="en-US" sz="1800" i="1" dirty="0"/>
              <a:t>-  Other Savings</a:t>
            </a:r>
          </a:p>
          <a:p>
            <a:r>
              <a:rPr lang="en-US" sz="1800" i="1" dirty="0">
                <a:highlight>
                  <a:srgbClr val="FFFF00"/>
                </a:highlight>
              </a:rPr>
              <a:t>Maintenance of Effort Budget</a:t>
            </a:r>
          </a:p>
        </p:txBody>
      </p:sp>
      <p:cxnSp>
        <p:nvCxnSpPr>
          <p:cNvPr id="4" name="Straight Connector 3">
            <a:extLst>
              <a:ext uri="{FF2B5EF4-FFF2-40B4-BE49-F238E27FC236}">
                <a16:creationId xmlns:a16="http://schemas.microsoft.com/office/drawing/2014/main" id="{B594F502-7C45-46DD-988B-AA3322B59202}"/>
              </a:ext>
            </a:extLst>
          </p:cNvPr>
          <p:cNvCxnSpPr/>
          <p:nvPr/>
        </p:nvCxnSpPr>
        <p:spPr>
          <a:xfrm>
            <a:off x="5980607" y="6205802"/>
            <a:ext cx="362494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9373585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BDDE7C-306D-35CA-2E70-E762715516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449" y="3262476"/>
            <a:ext cx="11251004" cy="411456"/>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794997-B306-496C-A1B8-375DC6E8B256}"/>
              </a:ext>
            </a:extLst>
          </p:cNvPr>
          <p:cNvSpPr>
            <a:spLocks noGrp="1"/>
          </p:cNvSpPr>
          <p:nvPr>
            <p:ph type="title"/>
          </p:nvPr>
        </p:nvSpPr>
        <p:spPr/>
        <p:txBody>
          <a:bodyPr/>
          <a:lstStyle/>
          <a:p>
            <a:r>
              <a:rPr lang="en-US" dirty="0"/>
              <a:t>Explanation of Budget Columns</a:t>
            </a:r>
          </a:p>
        </p:txBody>
      </p:sp>
      <p:sp>
        <p:nvSpPr>
          <p:cNvPr id="13" name="Speech Bubble: Rectangle 12">
            <a:extLst>
              <a:ext uri="{FF2B5EF4-FFF2-40B4-BE49-F238E27FC236}">
                <a16:creationId xmlns:a16="http://schemas.microsoft.com/office/drawing/2014/main" id="{4462E498-96FE-43FD-9660-1DCE20A977C9}"/>
              </a:ext>
            </a:extLst>
          </p:cNvPr>
          <p:cNvSpPr/>
          <p:nvPr/>
        </p:nvSpPr>
        <p:spPr>
          <a:xfrm>
            <a:off x="4379053" y="4681837"/>
            <a:ext cx="5754848" cy="792323"/>
          </a:xfrm>
          <a:prstGeom prst="wedgeRectCallout">
            <a:avLst>
              <a:gd name="adj1" fmla="val -14089"/>
              <a:gd name="adj2" fmla="val -168725"/>
            </a:avLst>
          </a:prstGeom>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Dollar Difference between FY2023 Approved and Maintenance of Effort</a:t>
            </a:r>
          </a:p>
        </p:txBody>
      </p:sp>
      <p:sp>
        <p:nvSpPr>
          <p:cNvPr id="14" name="Rectangle 13">
            <a:extLst>
              <a:ext uri="{FF2B5EF4-FFF2-40B4-BE49-F238E27FC236}">
                <a16:creationId xmlns:a16="http://schemas.microsoft.com/office/drawing/2014/main" id="{E18A1923-D5C8-46C0-96A4-610AA1AA66E2}"/>
              </a:ext>
            </a:extLst>
          </p:cNvPr>
          <p:cNvSpPr/>
          <p:nvPr/>
        </p:nvSpPr>
        <p:spPr>
          <a:xfrm>
            <a:off x="6096000" y="3291840"/>
            <a:ext cx="1783080" cy="41068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a:extLst>
              <a:ext uri="{FF2B5EF4-FFF2-40B4-BE49-F238E27FC236}">
                <a16:creationId xmlns:a16="http://schemas.microsoft.com/office/drawing/2014/main" id="{570CAD41-DA0A-49B0-9DB6-BA8EC9379E7E}"/>
              </a:ext>
            </a:extLst>
          </p:cNvPr>
          <p:cNvSpPr/>
          <p:nvPr/>
        </p:nvSpPr>
        <p:spPr>
          <a:xfrm>
            <a:off x="5842931" y="1551504"/>
            <a:ext cx="5754848" cy="792323"/>
          </a:xfrm>
          <a:prstGeom prst="wedgeRectCallout">
            <a:avLst>
              <a:gd name="adj1" fmla="val -19330"/>
              <a:gd name="adj2" fmla="val 142920"/>
            </a:avLst>
          </a:prstGeom>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Percent Difference between FY2023 Approved and Maintenance of Effort</a:t>
            </a:r>
          </a:p>
        </p:txBody>
      </p:sp>
      <p:cxnSp>
        <p:nvCxnSpPr>
          <p:cNvPr id="17" name="Connector: Elbow 16">
            <a:extLst>
              <a:ext uri="{FF2B5EF4-FFF2-40B4-BE49-F238E27FC236}">
                <a16:creationId xmlns:a16="http://schemas.microsoft.com/office/drawing/2014/main" id="{CCA7E794-BB91-4AF4-A4DF-F63F4739D703}"/>
              </a:ext>
            </a:extLst>
          </p:cNvPr>
          <p:cNvCxnSpPr>
            <a:cxnSpLocks/>
            <a:stCxn id="14" idx="0"/>
          </p:cNvCxnSpPr>
          <p:nvPr/>
        </p:nvCxnSpPr>
        <p:spPr>
          <a:xfrm rot="16200000" flipV="1">
            <a:off x="6188780" y="2493080"/>
            <a:ext cx="151852" cy="1445668"/>
          </a:xfrm>
          <a:prstGeom prst="bentConnector2">
            <a:avLst/>
          </a:prstGeom>
          <a:ln w="57150">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18" name="Connector: Elbow 17">
            <a:extLst>
              <a:ext uri="{FF2B5EF4-FFF2-40B4-BE49-F238E27FC236}">
                <a16:creationId xmlns:a16="http://schemas.microsoft.com/office/drawing/2014/main" id="{AE40823D-9DB4-45AD-BB58-35C8FFDE5E42}"/>
              </a:ext>
            </a:extLst>
          </p:cNvPr>
          <p:cNvCxnSpPr>
            <a:cxnSpLocks/>
            <a:stCxn id="14" idx="0"/>
          </p:cNvCxnSpPr>
          <p:nvPr/>
        </p:nvCxnSpPr>
        <p:spPr>
          <a:xfrm rot="5400000" flipH="1" flipV="1">
            <a:off x="7562068" y="2562300"/>
            <a:ext cx="155012" cy="1304068"/>
          </a:xfrm>
          <a:prstGeom prst="bentConnector2">
            <a:avLst/>
          </a:prstGeom>
          <a:ln w="57150">
            <a:solidFill>
              <a:schemeClr val="accent5"/>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9941699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E67A81-BC5D-4AE3-9E00-4F49AC186EAF}"/>
              </a:ext>
            </a:extLst>
          </p:cNvPr>
          <p:cNvPicPr>
            <a:picLocks noChangeAspect="1"/>
          </p:cNvPicPr>
          <p:nvPr/>
        </p:nvPicPr>
        <p:blipFill>
          <a:blip r:embed="rId3"/>
          <a:stretch>
            <a:fillRect/>
          </a:stretch>
        </p:blipFill>
        <p:spPr>
          <a:xfrm>
            <a:off x="343151" y="3270233"/>
            <a:ext cx="10999560" cy="41068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E794997-B306-496C-A1B8-375DC6E8B256}"/>
              </a:ext>
            </a:extLst>
          </p:cNvPr>
          <p:cNvSpPr>
            <a:spLocks noGrp="1"/>
          </p:cNvSpPr>
          <p:nvPr>
            <p:ph type="title"/>
          </p:nvPr>
        </p:nvSpPr>
        <p:spPr/>
        <p:txBody>
          <a:bodyPr/>
          <a:lstStyle/>
          <a:p>
            <a:r>
              <a:rPr lang="en-US" dirty="0"/>
              <a:t>Explanation of Budget Columns</a:t>
            </a:r>
          </a:p>
        </p:txBody>
      </p:sp>
      <p:sp>
        <p:nvSpPr>
          <p:cNvPr id="9" name="Speech Bubble: Rectangle 8">
            <a:extLst>
              <a:ext uri="{FF2B5EF4-FFF2-40B4-BE49-F238E27FC236}">
                <a16:creationId xmlns:a16="http://schemas.microsoft.com/office/drawing/2014/main" id="{51247615-240D-40CD-B18E-264D310886EC}"/>
              </a:ext>
            </a:extLst>
          </p:cNvPr>
          <p:cNvSpPr/>
          <p:nvPr/>
        </p:nvSpPr>
        <p:spPr>
          <a:xfrm>
            <a:off x="6450784" y="4505255"/>
            <a:ext cx="5139236" cy="1164025"/>
          </a:xfrm>
          <a:prstGeom prst="wedgeRectCallout">
            <a:avLst>
              <a:gd name="adj1" fmla="val 19662"/>
              <a:gd name="adj2" fmla="val -117346"/>
            </a:avLst>
          </a:prstGeom>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r>
              <a:rPr lang="en-US" sz="1800" i="1" dirty="0"/>
              <a:t>   Maintenance of Effort Budget</a:t>
            </a:r>
          </a:p>
          <a:p>
            <a:r>
              <a:rPr lang="en-US" sz="1800" i="1" dirty="0"/>
              <a:t>+ Increases </a:t>
            </a:r>
          </a:p>
          <a:p>
            <a:r>
              <a:rPr lang="en-US" sz="1800" i="1" dirty="0"/>
              <a:t>- Other Changes</a:t>
            </a:r>
          </a:p>
          <a:p>
            <a:r>
              <a:rPr lang="en-US" sz="1800" i="1" dirty="0">
                <a:highlight>
                  <a:srgbClr val="FFFF00"/>
                </a:highlight>
              </a:rPr>
              <a:t>City Administrator’s Budget</a:t>
            </a:r>
          </a:p>
        </p:txBody>
      </p:sp>
      <p:cxnSp>
        <p:nvCxnSpPr>
          <p:cNvPr id="10" name="Straight Connector 9">
            <a:extLst>
              <a:ext uri="{FF2B5EF4-FFF2-40B4-BE49-F238E27FC236}">
                <a16:creationId xmlns:a16="http://schemas.microsoft.com/office/drawing/2014/main" id="{F619BC41-0AE5-4C1B-81F4-F91EE9B936CD}"/>
              </a:ext>
            </a:extLst>
          </p:cNvPr>
          <p:cNvCxnSpPr/>
          <p:nvPr/>
        </p:nvCxnSpPr>
        <p:spPr>
          <a:xfrm>
            <a:off x="6535776" y="5334001"/>
            <a:ext cx="3624943" cy="0"/>
          </a:xfrm>
          <a:prstGeom prst="line">
            <a:avLst/>
          </a:prstGeom>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6756F7CE-CC10-D481-13DE-D7EB900E3D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449" y="3262476"/>
            <a:ext cx="11251004" cy="411456"/>
          </a:xfrm>
          <a:prstGeom prst="rect">
            <a:avLst/>
          </a:prstGeom>
          <a:ln>
            <a:no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19967837-2FC7-46DA-90F7-41D5A71E9C49}"/>
              </a:ext>
            </a:extLst>
          </p:cNvPr>
          <p:cNvSpPr/>
          <p:nvPr/>
        </p:nvSpPr>
        <p:spPr>
          <a:xfrm>
            <a:off x="7921487" y="3077790"/>
            <a:ext cx="3795439" cy="71697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1137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2D8E-F756-4DF0-89DD-10A7C31E7B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0C20F5B-463C-4815-AD7D-F483B508A609}"/>
              </a:ext>
            </a:extLst>
          </p:cNvPr>
          <p:cNvSpPr>
            <a:spLocks noGrp="1"/>
          </p:cNvSpPr>
          <p:nvPr>
            <p:ph sz="quarter" idx="10"/>
          </p:nvPr>
        </p:nvSpPr>
        <p:spPr/>
        <p:txBody>
          <a:bodyPr/>
          <a:lstStyle/>
          <a:p>
            <a:r>
              <a:rPr lang="en-US" dirty="0"/>
              <a:t>FY2023 Budget Update</a:t>
            </a:r>
          </a:p>
          <a:p>
            <a:r>
              <a:rPr lang="en-US" dirty="0"/>
              <a:t>General Budget Process Review</a:t>
            </a:r>
          </a:p>
          <a:p>
            <a:r>
              <a:rPr lang="en-US" dirty="0"/>
              <a:t>FY2024 Budget Context</a:t>
            </a:r>
          </a:p>
          <a:p>
            <a:r>
              <a:rPr lang="en-US" dirty="0"/>
              <a:t>City Administrator’s Presentation</a:t>
            </a:r>
          </a:p>
        </p:txBody>
      </p:sp>
    </p:spTree>
    <p:extLst>
      <p:ext uri="{BB962C8B-B14F-4D97-AF65-F5344CB8AC3E}">
        <p14:creationId xmlns:p14="http://schemas.microsoft.com/office/powerpoint/2010/main" val="425772088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9386A-C243-49C4-A8EC-B396C696897F}"/>
              </a:ext>
            </a:extLst>
          </p:cNvPr>
          <p:cNvSpPr>
            <a:spLocks noGrp="1"/>
          </p:cNvSpPr>
          <p:nvPr>
            <p:ph type="title"/>
          </p:nvPr>
        </p:nvSpPr>
        <p:spPr/>
        <p:txBody>
          <a:bodyPr/>
          <a:lstStyle/>
          <a:p>
            <a:r>
              <a:rPr lang="en-US" dirty="0"/>
              <a:t>How to Read This Budget Book</a:t>
            </a:r>
          </a:p>
        </p:txBody>
      </p:sp>
      <p:sp>
        <p:nvSpPr>
          <p:cNvPr id="5" name="Content Placeholder 4">
            <a:extLst>
              <a:ext uri="{FF2B5EF4-FFF2-40B4-BE49-F238E27FC236}">
                <a16:creationId xmlns:a16="http://schemas.microsoft.com/office/drawing/2014/main" id="{6C8DA10C-EB01-4E1C-A287-A355AAB39160}"/>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Start with the total numbers at the bottom of each table. </a:t>
            </a:r>
          </a:p>
          <a:p>
            <a:pPr marL="342900" marR="0" lvl="0" indent="-342900">
              <a:spcBef>
                <a:spcPts val="0"/>
              </a:spcBef>
              <a:spcAft>
                <a:spcPts val="0"/>
              </a:spcAft>
              <a:buFont typeface="+mj-lt"/>
              <a:buAutoNum type="arabicPeriod"/>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Use the Charts/Graphs in each section as a guide.</a:t>
            </a:r>
          </a:p>
          <a:p>
            <a:pPr marL="342900" marR="0" lvl="0" indent="-342900">
              <a:spcBef>
                <a:spcPts val="0"/>
              </a:spcBef>
              <a:spcAft>
                <a:spcPts val="0"/>
              </a:spcAft>
              <a:buFont typeface="+mj-lt"/>
              <a:buAutoNum type="arabicPeriod"/>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Look for numbers that are changing the most. </a:t>
            </a:r>
          </a:p>
          <a:p>
            <a:pPr marL="342900" marR="0" lvl="0" indent="-342900">
              <a:spcBef>
                <a:spcPts val="0"/>
              </a:spcBef>
              <a:spcAft>
                <a:spcPts val="0"/>
              </a:spcAft>
              <a:buFont typeface="+mj-lt"/>
              <a:buAutoNum type="arabicPeriod"/>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Use a highlighter. </a:t>
            </a:r>
          </a:p>
          <a:p>
            <a:pPr marL="342900" marR="0" lvl="0" indent="-342900">
              <a:spcBef>
                <a:spcPts val="0"/>
              </a:spcBef>
              <a:spcAft>
                <a:spcPts val="0"/>
              </a:spcAft>
              <a:buFont typeface="+mj-lt"/>
              <a:buAutoNum type="arabicPeriod"/>
            </a:pPr>
            <a:r>
              <a:rPr lang="en-US" sz="3200" u="sng" dirty="0">
                <a:effectLst/>
                <a:latin typeface="Arial" panose="020B0604020202020204" pitchFamily="34" charset="0"/>
                <a:ea typeface="Times New Roman" panose="02020603050405020304" pitchFamily="18" charset="0"/>
                <a:cs typeface="Times New Roman" panose="02020603050405020304" pitchFamily="18" charset="0"/>
              </a:rPr>
              <a:t>Write down your questions.</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  You can send your questions to </a:t>
            </a:r>
            <a:r>
              <a:rPr lang="en-US" sz="3200" dirty="0">
                <a:effectLst/>
                <a:latin typeface="Arial" panose="020B0604020202020204" pitchFamily="34" charset="0"/>
                <a:ea typeface="Times New Roman" panose="02020603050405020304" pitchFamily="18" charset="0"/>
                <a:cs typeface="Times New Roman" panose="02020603050405020304" pitchFamily="18" charset="0"/>
                <a:hlinkClick r:id="rId3"/>
              </a:rPr>
              <a:t>budget@sacomaine.org</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ctr">
              <a:spcBef>
                <a:spcPts val="0"/>
              </a:spcBef>
              <a:spcAft>
                <a:spcPts val="0"/>
              </a:spcAft>
              <a:buNone/>
            </a:pPr>
            <a:r>
              <a:rPr lang="en-US" sz="3200" dirty="0">
                <a:latin typeface="Arial" panose="020B0604020202020204" pitchFamily="34" charset="0"/>
                <a:ea typeface="Times New Roman" panose="02020603050405020304" pitchFamily="18" charset="0"/>
                <a:cs typeface="Times New Roman" panose="02020603050405020304" pitchFamily="18" charset="0"/>
              </a:rPr>
              <a:t>(Have a cup of coffee or tea handy!)</a:t>
            </a: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descr="A cup of tea with a banana on top&#10;&#10;Description automatically generated with low confidence">
            <a:extLst>
              <a:ext uri="{FF2B5EF4-FFF2-40B4-BE49-F238E27FC236}">
                <a16:creationId xmlns:a16="http://schemas.microsoft.com/office/drawing/2014/main" id="{556F527A-0D8A-454D-8041-178DCC6087D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55479" y="4197849"/>
            <a:ext cx="2295025" cy="2295025"/>
          </a:xfrm>
          <a:prstGeom prst="rect">
            <a:avLst/>
          </a:prstGeom>
        </p:spPr>
      </p:pic>
    </p:spTree>
    <p:extLst>
      <p:ext uri="{BB962C8B-B14F-4D97-AF65-F5344CB8AC3E}">
        <p14:creationId xmlns:p14="http://schemas.microsoft.com/office/powerpoint/2010/main" val="1359837055"/>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7F7C-A9A2-4FE3-BF7B-D2CE1ABD6815}"/>
              </a:ext>
            </a:extLst>
          </p:cNvPr>
          <p:cNvSpPr>
            <a:spLocks noGrp="1"/>
          </p:cNvSpPr>
          <p:nvPr>
            <p:ph type="title"/>
          </p:nvPr>
        </p:nvSpPr>
        <p:spPr/>
        <p:txBody>
          <a:bodyPr/>
          <a:lstStyle/>
          <a:p>
            <a:r>
              <a:rPr lang="en-US" dirty="0">
                <a:latin typeface="Georgia"/>
                <a:cs typeface="Helvetica"/>
              </a:rPr>
              <a:t>The Context</a:t>
            </a:r>
          </a:p>
        </p:txBody>
      </p:sp>
      <p:sp>
        <p:nvSpPr>
          <p:cNvPr id="3" name="Text Placeholder 2">
            <a:extLst>
              <a:ext uri="{FF2B5EF4-FFF2-40B4-BE49-F238E27FC236}">
                <a16:creationId xmlns:a16="http://schemas.microsoft.com/office/drawing/2014/main" id="{93A5951F-DD15-4AD2-A66A-E017D9DF4D6F}"/>
              </a:ext>
            </a:extLst>
          </p:cNvPr>
          <p:cNvSpPr>
            <a:spLocks noGrp="1"/>
          </p:cNvSpPr>
          <p:nvPr>
            <p:ph type="body" idx="1"/>
          </p:nvPr>
        </p:nvSpPr>
        <p:spPr/>
        <p:txBody>
          <a:bodyPr/>
          <a:lstStyle/>
          <a:p>
            <a:r>
              <a:rPr lang="en-US" dirty="0"/>
              <a:t>Fiscal Year 2024 Budget</a:t>
            </a:r>
          </a:p>
        </p:txBody>
      </p:sp>
    </p:spTree>
    <p:extLst>
      <p:ext uri="{BB962C8B-B14F-4D97-AF65-F5344CB8AC3E}">
        <p14:creationId xmlns:p14="http://schemas.microsoft.com/office/powerpoint/2010/main" val="138441286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C378-41A0-47CF-95D2-82B4DBE7D61A}"/>
              </a:ext>
            </a:extLst>
          </p:cNvPr>
          <p:cNvSpPr>
            <a:spLocks noGrp="1"/>
          </p:cNvSpPr>
          <p:nvPr>
            <p:ph type="title"/>
          </p:nvPr>
        </p:nvSpPr>
        <p:spPr/>
        <p:txBody>
          <a:bodyPr>
            <a:normAutofit/>
          </a:bodyPr>
          <a:lstStyle/>
          <a:p>
            <a:r>
              <a:rPr lang="en-US" dirty="0"/>
              <a:t>Cycle of Sustainability</a:t>
            </a:r>
          </a:p>
        </p:txBody>
      </p:sp>
      <p:graphicFrame>
        <p:nvGraphicFramePr>
          <p:cNvPr id="4" name="Content Placeholder 3">
            <a:extLst>
              <a:ext uri="{FF2B5EF4-FFF2-40B4-BE49-F238E27FC236}">
                <a16:creationId xmlns:a16="http://schemas.microsoft.com/office/drawing/2014/main" id="{6FAB28F7-88E9-4488-B52B-AC74C2649004}"/>
              </a:ext>
            </a:extLst>
          </p:cNvPr>
          <p:cNvGraphicFramePr>
            <a:graphicFrameLocks noGrp="1"/>
          </p:cNvGraphicFramePr>
          <p:nvPr>
            <p:ph idx="4294967295"/>
            <p:extLst>
              <p:ext uri="{D42A27DB-BD31-4B8C-83A1-F6EECF244321}">
                <p14:modId xmlns:p14="http://schemas.microsoft.com/office/powerpoint/2010/main" val="3031396142"/>
              </p:ext>
            </p:extLst>
          </p:nvPr>
        </p:nvGraphicFramePr>
        <p:xfrm>
          <a:off x="801756" y="1463675"/>
          <a:ext cx="10972800" cy="518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469FCC43-B6DF-4D10-980B-93FA90FE33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3643" y="1725570"/>
            <a:ext cx="723193" cy="950180"/>
          </a:xfrm>
          <a:prstGeom prst="rect">
            <a:avLst/>
          </a:prstGeom>
        </p:spPr>
      </p:pic>
      <p:pic>
        <p:nvPicPr>
          <p:cNvPr id="7" name="Picture 6">
            <a:extLst>
              <a:ext uri="{FF2B5EF4-FFF2-40B4-BE49-F238E27FC236}">
                <a16:creationId xmlns:a16="http://schemas.microsoft.com/office/drawing/2014/main" id="{9E87F29A-C031-4A09-9C67-63BCAE619C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5695" y="3500525"/>
            <a:ext cx="723193" cy="950180"/>
          </a:xfrm>
          <a:prstGeom prst="rect">
            <a:avLst/>
          </a:prstGeom>
        </p:spPr>
      </p:pic>
      <p:pic>
        <p:nvPicPr>
          <p:cNvPr id="8" name="Picture 7">
            <a:extLst>
              <a:ext uri="{FF2B5EF4-FFF2-40B4-BE49-F238E27FC236}">
                <a16:creationId xmlns:a16="http://schemas.microsoft.com/office/drawing/2014/main" id="{DBE06544-3422-4161-823F-177AD2CF92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3643" y="5376545"/>
            <a:ext cx="723193" cy="950180"/>
          </a:xfrm>
          <a:prstGeom prst="rect">
            <a:avLst/>
          </a:prstGeom>
        </p:spPr>
      </p:pic>
      <p:sp>
        <p:nvSpPr>
          <p:cNvPr id="3" name="Speech Bubble: Rectangle 2">
            <a:extLst>
              <a:ext uri="{FF2B5EF4-FFF2-40B4-BE49-F238E27FC236}">
                <a16:creationId xmlns:a16="http://schemas.microsoft.com/office/drawing/2014/main" id="{F7151E8F-4328-489D-BBF3-6057D972B586}"/>
              </a:ext>
            </a:extLst>
          </p:cNvPr>
          <p:cNvSpPr/>
          <p:nvPr/>
        </p:nvSpPr>
        <p:spPr>
          <a:xfrm>
            <a:off x="813601" y="1835374"/>
            <a:ext cx="2767054" cy="1025718"/>
          </a:xfrm>
          <a:prstGeom prst="wedgeRectCallout">
            <a:avLst>
              <a:gd name="adj1" fmla="val 39912"/>
              <a:gd name="adj2" fmla="val 876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Strong Infrastructure, Safe Neighborhoods, Great Schools, </a:t>
            </a:r>
            <a:r>
              <a:rPr lang="en-US" sz="1600" dirty="0" err="1"/>
              <a:t>etc</a:t>
            </a:r>
            <a:endParaRPr lang="en-US" sz="1600" dirty="0"/>
          </a:p>
        </p:txBody>
      </p:sp>
      <p:pic>
        <p:nvPicPr>
          <p:cNvPr id="13" name="Graphic 12" descr="Schoolhouse">
            <a:extLst>
              <a:ext uri="{FF2B5EF4-FFF2-40B4-BE49-F238E27FC236}">
                <a16:creationId xmlns:a16="http://schemas.microsoft.com/office/drawing/2014/main" id="{47CF5F78-4842-466A-8FD8-28EDEC22F20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97159" y="3235516"/>
            <a:ext cx="897190" cy="897190"/>
          </a:xfrm>
          <a:prstGeom prst="rect">
            <a:avLst/>
          </a:prstGeom>
        </p:spPr>
      </p:pic>
      <p:pic>
        <p:nvPicPr>
          <p:cNvPr id="15" name="Graphic 14" descr="Group">
            <a:extLst>
              <a:ext uri="{FF2B5EF4-FFF2-40B4-BE49-F238E27FC236}">
                <a16:creationId xmlns:a16="http://schemas.microsoft.com/office/drawing/2014/main" id="{DABFED3D-3E64-4E74-8D9F-492E8B99F64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91438" y="1611456"/>
            <a:ext cx="914400" cy="914400"/>
          </a:xfrm>
          <a:prstGeom prst="rect">
            <a:avLst/>
          </a:prstGeom>
        </p:spPr>
      </p:pic>
      <p:pic>
        <p:nvPicPr>
          <p:cNvPr id="25" name="Graphic 24" descr="Store">
            <a:extLst>
              <a:ext uri="{FF2B5EF4-FFF2-40B4-BE49-F238E27FC236}">
                <a16:creationId xmlns:a16="http://schemas.microsoft.com/office/drawing/2014/main" id="{117BB0D4-3370-4271-BDEE-CCF61BFC186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72278" y="3420887"/>
            <a:ext cx="711819" cy="711819"/>
          </a:xfrm>
          <a:prstGeom prst="rect">
            <a:avLst/>
          </a:prstGeom>
        </p:spPr>
      </p:pic>
      <p:pic>
        <p:nvPicPr>
          <p:cNvPr id="27" name="Graphic 26" descr="Home">
            <a:extLst>
              <a:ext uri="{FF2B5EF4-FFF2-40B4-BE49-F238E27FC236}">
                <a16:creationId xmlns:a16="http://schemas.microsoft.com/office/drawing/2014/main" id="{E87B49F7-2451-4784-BD2C-135FDB94DD2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599585" y="3420887"/>
            <a:ext cx="711819" cy="711819"/>
          </a:xfrm>
          <a:prstGeom prst="rect">
            <a:avLst/>
          </a:prstGeom>
        </p:spPr>
      </p:pic>
      <p:pic>
        <p:nvPicPr>
          <p:cNvPr id="29" name="Graphic 28" descr="Money">
            <a:extLst>
              <a:ext uri="{FF2B5EF4-FFF2-40B4-BE49-F238E27FC236}">
                <a16:creationId xmlns:a16="http://schemas.microsoft.com/office/drawing/2014/main" id="{A6B6182B-7E23-46C3-8355-27846946AA1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12536" y="5050565"/>
            <a:ext cx="914400" cy="914400"/>
          </a:xfrm>
          <a:prstGeom prst="rect">
            <a:avLst/>
          </a:prstGeom>
        </p:spPr>
      </p:pic>
      <p:pic>
        <p:nvPicPr>
          <p:cNvPr id="18" name="Picture 17">
            <a:extLst>
              <a:ext uri="{FF2B5EF4-FFF2-40B4-BE49-F238E27FC236}">
                <a16:creationId xmlns:a16="http://schemas.microsoft.com/office/drawing/2014/main" id="{B6357481-9F68-45F6-8A44-98AA80EC0F1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407101" y="3536536"/>
            <a:ext cx="569629" cy="1042799"/>
          </a:xfrm>
          <a:prstGeom prst="rect">
            <a:avLst/>
          </a:prstGeom>
        </p:spPr>
      </p:pic>
      <p:sp>
        <p:nvSpPr>
          <p:cNvPr id="5" name="Freeform: Shape 4">
            <a:extLst>
              <a:ext uri="{FF2B5EF4-FFF2-40B4-BE49-F238E27FC236}">
                <a16:creationId xmlns:a16="http://schemas.microsoft.com/office/drawing/2014/main" id="{40D93A26-9499-4F58-BFC6-83DF3F7B5AC6}"/>
              </a:ext>
            </a:extLst>
          </p:cNvPr>
          <p:cNvSpPr/>
          <p:nvPr/>
        </p:nvSpPr>
        <p:spPr>
          <a:xfrm>
            <a:off x="3922776" y="4535424"/>
            <a:ext cx="4416552" cy="2249424"/>
          </a:xfrm>
          <a:custGeom>
            <a:avLst/>
            <a:gdLst>
              <a:gd name="connsiteX0" fmla="*/ 658368 w 4416552"/>
              <a:gd name="connsiteY0" fmla="*/ 91440 h 2249424"/>
              <a:gd name="connsiteX1" fmla="*/ 3785616 w 4416552"/>
              <a:gd name="connsiteY1" fmla="*/ 0 h 2249424"/>
              <a:gd name="connsiteX2" fmla="*/ 4416552 w 4416552"/>
              <a:gd name="connsiteY2" fmla="*/ 2249424 h 2249424"/>
              <a:gd name="connsiteX3" fmla="*/ 0 w 4416552"/>
              <a:gd name="connsiteY3" fmla="*/ 2203704 h 2249424"/>
              <a:gd name="connsiteX4" fmla="*/ 658368 w 4416552"/>
              <a:gd name="connsiteY4" fmla="*/ 91440 h 224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552" h="2249424">
                <a:moveTo>
                  <a:pt x="658368" y="91440"/>
                </a:moveTo>
                <a:lnTo>
                  <a:pt x="3785616" y="0"/>
                </a:lnTo>
                <a:lnTo>
                  <a:pt x="4416552" y="2249424"/>
                </a:lnTo>
                <a:lnTo>
                  <a:pt x="0" y="2203704"/>
                </a:lnTo>
                <a:lnTo>
                  <a:pt x="658368" y="91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B30CF42-3311-4334-8B8D-A013CEB4FAC3}"/>
              </a:ext>
            </a:extLst>
          </p:cNvPr>
          <p:cNvSpPr/>
          <p:nvPr/>
        </p:nvSpPr>
        <p:spPr>
          <a:xfrm rot="19015454">
            <a:off x="5576734" y="2730535"/>
            <a:ext cx="4416552" cy="2887004"/>
          </a:xfrm>
          <a:custGeom>
            <a:avLst/>
            <a:gdLst>
              <a:gd name="connsiteX0" fmla="*/ 658368 w 4416552"/>
              <a:gd name="connsiteY0" fmla="*/ 91440 h 2249424"/>
              <a:gd name="connsiteX1" fmla="*/ 3785616 w 4416552"/>
              <a:gd name="connsiteY1" fmla="*/ 0 h 2249424"/>
              <a:gd name="connsiteX2" fmla="*/ 4416552 w 4416552"/>
              <a:gd name="connsiteY2" fmla="*/ 2249424 h 2249424"/>
              <a:gd name="connsiteX3" fmla="*/ 0 w 4416552"/>
              <a:gd name="connsiteY3" fmla="*/ 2203704 h 2249424"/>
              <a:gd name="connsiteX4" fmla="*/ 658368 w 4416552"/>
              <a:gd name="connsiteY4" fmla="*/ 91440 h 224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552" h="2249424">
                <a:moveTo>
                  <a:pt x="658368" y="91440"/>
                </a:moveTo>
                <a:lnTo>
                  <a:pt x="3785616" y="0"/>
                </a:lnTo>
                <a:lnTo>
                  <a:pt x="4416552" y="2249424"/>
                </a:lnTo>
                <a:lnTo>
                  <a:pt x="0" y="2203704"/>
                </a:lnTo>
                <a:lnTo>
                  <a:pt x="658368" y="91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2A68D7D-2231-4472-BACB-A0F66B519FF1}"/>
              </a:ext>
            </a:extLst>
          </p:cNvPr>
          <p:cNvSpPr/>
          <p:nvPr/>
        </p:nvSpPr>
        <p:spPr>
          <a:xfrm rot="10800000">
            <a:off x="3964045" y="1414939"/>
            <a:ext cx="4559310" cy="2121596"/>
          </a:xfrm>
          <a:custGeom>
            <a:avLst/>
            <a:gdLst>
              <a:gd name="connsiteX0" fmla="*/ 658368 w 4416552"/>
              <a:gd name="connsiteY0" fmla="*/ 91440 h 2249424"/>
              <a:gd name="connsiteX1" fmla="*/ 3785616 w 4416552"/>
              <a:gd name="connsiteY1" fmla="*/ 0 h 2249424"/>
              <a:gd name="connsiteX2" fmla="*/ 4416552 w 4416552"/>
              <a:gd name="connsiteY2" fmla="*/ 2249424 h 2249424"/>
              <a:gd name="connsiteX3" fmla="*/ 0 w 4416552"/>
              <a:gd name="connsiteY3" fmla="*/ 2203704 h 2249424"/>
              <a:gd name="connsiteX4" fmla="*/ 658368 w 4416552"/>
              <a:gd name="connsiteY4" fmla="*/ 91440 h 224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552" h="2249424">
                <a:moveTo>
                  <a:pt x="658368" y="91440"/>
                </a:moveTo>
                <a:lnTo>
                  <a:pt x="3785616" y="0"/>
                </a:lnTo>
                <a:lnTo>
                  <a:pt x="4416552" y="2249424"/>
                </a:lnTo>
                <a:lnTo>
                  <a:pt x="0" y="2203704"/>
                </a:lnTo>
                <a:lnTo>
                  <a:pt x="658368" y="91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78689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7536C6A6-C420-4517-B482-EC3C268C6604}"/>
              </a:ext>
            </a:extLst>
          </p:cNvPr>
          <p:cNvGraphicFramePr/>
          <p:nvPr>
            <p:extLst>
              <p:ext uri="{D42A27DB-BD31-4B8C-83A1-F6EECF244321}">
                <p14:modId xmlns:p14="http://schemas.microsoft.com/office/powerpoint/2010/main" val="3521243267"/>
              </p:ext>
            </p:extLst>
          </p:nvPr>
        </p:nvGraphicFramePr>
        <p:xfrm>
          <a:off x="1955800" y="971550"/>
          <a:ext cx="8128000" cy="573559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570FD9B-ADD3-4E94-B64C-527DCA7E9ED3}"/>
              </a:ext>
            </a:extLst>
          </p:cNvPr>
          <p:cNvSpPr>
            <a:spLocks noGrp="1"/>
          </p:cNvSpPr>
          <p:nvPr>
            <p:ph type="title"/>
          </p:nvPr>
        </p:nvSpPr>
        <p:spPr/>
        <p:txBody>
          <a:bodyPr/>
          <a:lstStyle/>
          <a:p>
            <a:r>
              <a:rPr lang="en-US" dirty="0"/>
              <a:t>Council Focus Areas</a:t>
            </a:r>
          </a:p>
        </p:txBody>
      </p:sp>
      <p:grpSp>
        <p:nvGrpSpPr>
          <p:cNvPr id="3" name="Group 2">
            <a:extLst>
              <a:ext uri="{FF2B5EF4-FFF2-40B4-BE49-F238E27FC236}">
                <a16:creationId xmlns:a16="http://schemas.microsoft.com/office/drawing/2014/main" id="{87C8E572-99BF-4C2F-84AE-6D932AD070C2}"/>
              </a:ext>
            </a:extLst>
          </p:cNvPr>
          <p:cNvGrpSpPr/>
          <p:nvPr/>
        </p:nvGrpSpPr>
        <p:grpSpPr>
          <a:xfrm>
            <a:off x="4998839" y="3077018"/>
            <a:ext cx="1660921" cy="1660921"/>
            <a:chOff x="2215843" y="1704157"/>
            <a:chExt cx="1660921" cy="1660921"/>
          </a:xfrm>
        </p:grpSpPr>
        <p:sp>
          <p:nvSpPr>
            <p:cNvPr id="4" name="Oval 3">
              <a:extLst>
                <a:ext uri="{FF2B5EF4-FFF2-40B4-BE49-F238E27FC236}">
                  <a16:creationId xmlns:a16="http://schemas.microsoft.com/office/drawing/2014/main" id="{A9F22B17-AEAD-461D-BD86-D18026977722}"/>
                </a:ext>
              </a:extLst>
            </p:cNvPr>
            <p:cNvSpPr/>
            <p:nvPr/>
          </p:nvSpPr>
          <p:spPr>
            <a:xfrm>
              <a:off x="2215843" y="1704157"/>
              <a:ext cx="1660921" cy="166092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A92FEAA5-6EC3-47B7-B586-62C80E80113C}"/>
                </a:ext>
              </a:extLst>
            </p:cNvPr>
            <p:cNvSpPr txBox="1"/>
            <p:nvPr/>
          </p:nvSpPr>
          <p:spPr>
            <a:xfrm>
              <a:off x="2459079" y="1947393"/>
              <a:ext cx="1174449" cy="117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Best-in-Class City Services</a:t>
              </a:r>
            </a:p>
          </p:txBody>
        </p:sp>
      </p:grpSp>
      <p:pic>
        <p:nvPicPr>
          <p:cNvPr id="6" name="Graphic 5" descr="Schoolhouse">
            <a:extLst>
              <a:ext uri="{FF2B5EF4-FFF2-40B4-BE49-F238E27FC236}">
                <a16:creationId xmlns:a16="http://schemas.microsoft.com/office/drawing/2014/main" id="{33068758-1D87-46D5-A71A-6CD32975E1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0704" y="3169246"/>
            <a:ext cx="897190" cy="897190"/>
          </a:xfrm>
          <a:prstGeom prst="rect">
            <a:avLst/>
          </a:prstGeom>
        </p:spPr>
      </p:pic>
      <p:pic>
        <p:nvPicPr>
          <p:cNvPr id="8" name="Picture 7">
            <a:extLst>
              <a:ext uri="{FF2B5EF4-FFF2-40B4-BE49-F238E27FC236}">
                <a16:creationId xmlns:a16="http://schemas.microsoft.com/office/drawing/2014/main" id="{9BE9B355-7A5A-4E19-975A-660FD4CC47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4944" y="3573522"/>
            <a:ext cx="569629" cy="1042799"/>
          </a:xfrm>
          <a:prstGeom prst="rect">
            <a:avLst/>
          </a:prstGeom>
        </p:spPr>
      </p:pic>
    </p:spTree>
    <p:extLst>
      <p:ext uri="{BB962C8B-B14F-4D97-AF65-F5344CB8AC3E}">
        <p14:creationId xmlns:p14="http://schemas.microsoft.com/office/powerpoint/2010/main" val="152365305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7536C6A6-C420-4517-B482-EC3C268C6604}"/>
              </a:ext>
            </a:extLst>
          </p:cNvPr>
          <p:cNvGraphicFramePr/>
          <p:nvPr/>
        </p:nvGraphicFramePr>
        <p:xfrm>
          <a:off x="1955800" y="971550"/>
          <a:ext cx="8128000" cy="573559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570FD9B-ADD3-4E94-B64C-527DCA7E9ED3}"/>
              </a:ext>
            </a:extLst>
          </p:cNvPr>
          <p:cNvSpPr>
            <a:spLocks noGrp="1"/>
          </p:cNvSpPr>
          <p:nvPr>
            <p:ph type="title"/>
          </p:nvPr>
        </p:nvSpPr>
        <p:spPr/>
        <p:txBody>
          <a:bodyPr/>
          <a:lstStyle/>
          <a:p>
            <a:r>
              <a:rPr lang="en-US" dirty="0"/>
              <a:t>Council Focus Areas</a:t>
            </a:r>
          </a:p>
        </p:txBody>
      </p:sp>
      <p:grpSp>
        <p:nvGrpSpPr>
          <p:cNvPr id="3" name="Group 2">
            <a:extLst>
              <a:ext uri="{FF2B5EF4-FFF2-40B4-BE49-F238E27FC236}">
                <a16:creationId xmlns:a16="http://schemas.microsoft.com/office/drawing/2014/main" id="{87C8E572-99BF-4C2F-84AE-6D932AD070C2}"/>
              </a:ext>
            </a:extLst>
          </p:cNvPr>
          <p:cNvGrpSpPr/>
          <p:nvPr/>
        </p:nvGrpSpPr>
        <p:grpSpPr>
          <a:xfrm>
            <a:off x="4998839" y="3077018"/>
            <a:ext cx="1660921" cy="1660921"/>
            <a:chOff x="2215843" y="1704157"/>
            <a:chExt cx="1660921" cy="1660921"/>
          </a:xfrm>
        </p:grpSpPr>
        <p:sp>
          <p:nvSpPr>
            <p:cNvPr id="4" name="Oval 3">
              <a:extLst>
                <a:ext uri="{FF2B5EF4-FFF2-40B4-BE49-F238E27FC236}">
                  <a16:creationId xmlns:a16="http://schemas.microsoft.com/office/drawing/2014/main" id="{A9F22B17-AEAD-461D-BD86-D18026977722}"/>
                </a:ext>
              </a:extLst>
            </p:cNvPr>
            <p:cNvSpPr/>
            <p:nvPr/>
          </p:nvSpPr>
          <p:spPr>
            <a:xfrm>
              <a:off x="2215843" y="1704157"/>
              <a:ext cx="1660921" cy="166092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A92FEAA5-6EC3-47B7-B586-62C80E80113C}"/>
                </a:ext>
              </a:extLst>
            </p:cNvPr>
            <p:cNvSpPr txBox="1"/>
            <p:nvPr/>
          </p:nvSpPr>
          <p:spPr>
            <a:xfrm>
              <a:off x="2459079" y="1947393"/>
              <a:ext cx="1174449" cy="117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Best-in-Class City Services</a:t>
              </a:r>
            </a:p>
          </p:txBody>
        </p:sp>
      </p:grpSp>
      <p:pic>
        <p:nvPicPr>
          <p:cNvPr id="6" name="Graphic 5" descr="Schoolhouse">
            <a:extLst>
              <a:ext uri="{FF2B5EF4-FFF2-40B4-BE49-F238E27FC236}">
                <a16:creationId xmlns:a16="http://schemas.microsoft.com/office/drawing/2014/main" id="{33068758-1D87-46D5-A71A-6CD32975E1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0704" y="3169246"/>
            <a:ext cx="897190" cy="897190"/>
          </a:xfrm>
          <a:prstGeom prst="rect">
            <a:avLst/>
          </a:prstGeom>
        </p:spPr>
      </p:pic>
      <p:pic>
        <p:nvPicPr>
          <p:cNvPr id="8" name="Picture 7">
            <a:extLst>
              <a:ext uri="{FF2B5EF4-FFF2-40B4-BE49-F238E27FC236}">
                <a16:creationId xmlns:a16="http://schemas.microsoft.com/office/drawing/2014/main" id="{9BE9B355-7A5A-4E19-975A-660FD4CC47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4944" y="3573522"/>
            <a:ext cx="569629" cy="1042799"/>
          </a:xfrm>
          <a:prstGeom prst="rect">
            <a:avLst/>
          </a:prstGeom>
        </p:spPr>
      </p:pic>
      <p:sp>
        <p:nvSpPr>
          <p:cNvPr id="7" name="Rectangle 6">
            <a:extLst>
              <a:ext uri="{FF2B5EF4-FFF2-40B4-BE49-F238E27FC236}">
                <a16:creationId xmlns:a16="http://schemas.microsoft.com/office/drawing/2014/main" id="{A2A45589-84D2-5B95-3643-9A9BDF14540F}"/>
              </a:ext>
            </a:extLst>
          </p:cNvPr>
          <p:cNvSpPr/>
          <p:nvPr/>
        </p:nvSpPr>
        <p:spPr>
          <a:xfrm>
            <a:off x="6019800" y="2093712"/>
            <a:ext cx="567784"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25400" dir="5400000" algn="ctr" rotWithShape="0">
                    <a:srgbClr val="6E747A">
                      <a:alpha val="43000"/>
                    </a:srgbClr>
                  </a:outerShdw>
                </a:effectLst>
              </a:rPr>
              <a:t>1</a:t>
            </a:r>
          </a:p>
        </p:txBody>
      </p:sp>
      <p:sp>
        <p:nvSpPr>
          <p:cNvPr id="9" name="Rectangle 8">
            <a:extLst>
              <a:ext uri="{FF2B5EF4-FFF2-40B4-BE49-F238E27FC236}">
                <a16:creationId xmlns:a16="http://schemas.microsoft.com/office/drawing/2014/main" id="{6AFA92BB-886D-45EA-85C7-CE713471EEAF}"/>
              </a:ext>
            </a:extLst>
          </p:cNvPr>
          <p:cNvSpPr/>
          <p:nvPr/>
        </p:nvSpPr>
        <p:spPr>
          <a:xfrm>
            <a:off x="6767632" y="2741485"/>
            <a:ext cx="567784"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25400" dir="5400000" algn="ctr" rotWithShape="0">
                    <a:srgbClr val="6E747A">
                      <a:alpha val="43000"/>
                    </a:srgbClr>
                  </a:outerShdw>
                </a:effectLst>
              </a:rPr>
              <a:t>2</a:t>
            </a:r>
          </a:p>
        </p:txBody>
      </p:sp>
      <p:sp>
        <p:nvSpPr>
          <p:cNvPr id="10" name="Rectangle 9">
            <a:extLst>
              <a:ext uri="{FF2B5EF4-FFF2-40B4-BE49-F238E27FC236}">
                <a16:creationId xmlns:a16="http://schemas.microsoft.com/office/drawing/2014/main" id="{569A5DD9-F407-3C40-9F6C-AD33242671AF}"/>
              </a:ext>
            </a:extLst>
          </p:cNvPr>
          <p:cNvSpPr/>
          <p:nvPr/>
        </p:nvSpPr>
        <p:spPr>
          <a:xfrm>
            <a:off x="6929776" y="3753800"/>
            <a:ext cx="567784"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25400" dir="5400000" algn="ctr" rotWithShape="0">
                    <a:srgbClr val="6E747A">
                      <a:alpha val="43000"/>
                    </a:srgbClr>
                  </a:outerShdw>
                </a:effectLst>
              </a:rPr>
              <a:t>3</a:t>
            </a:r>
          </a:p>
        </p:txBody>
      </p:sp>
    </p:spTree>
    <p:extLst>
      <p:ext uri="{BB962C8B-B14F-4D97-AF65-F5344CB8AC3E}">
        <p14:creationId xmlns:p14="http://schemas.microsoft.com/office/powerpoint/2010/main" val="2735376786"/>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35D3-3929-4A51-9579-B988E784EE4F}"/>
              </a:ext>
            </a:extLst>
          </p:cNvPr>
          <p:cNvSpPr>
            <a:spLocks noGrp="1"/>
          </p:cNvSpPr>
          <p:nvPr>
            <p:ph type="title"/>
          </p:nvPr>
        </p:nvSpPr>
        <p:spPr>
          <a:xfrm>
            <a:off x="838200" y="365125"/>
            <a:ext cx="10515600" cy="847449"/>
          </a:xfrm>
        </p:spPr>
        <p:txBody>
          <a:bodyPr/>
          <a:lstStyle/>
          <a:p>
            <a:r>
              <a:rPr lang="en-US" dirty="0"/>
              <a:t>Multi-Point Prioritization Process</a:t>
            </a:r>
          </a:p>
        </p:txBody>
      </p:sp>
      <p:graphicFrame>
        <p:nvGraphicFramePr>
          <p:cNvPr id="4" name="Table 4">
            <a:extLst>
              <a:ext uri="{FF2B5EF4-FFF2-40B4-BE49-F238E27FC236}">
                <a16:creationId xmlns:a16="http://schemas.microsoft.com/office/drawing/2014/main" id="{DEE24BB1-D441-44C5-8352-ADB40DBAA15E}"/>
              </a:ext>
            </a:extLst>
          </p:cNvPr>
          <p:cNvGraphicFramePr>
            <a:graphicFrameLocks noGrp="1"/>
          </p:cNvGraphicFramePr>
          <p:nvPr>
            <p:ph idx="1"/>
            <p:extLst>
              <p:ext uri="{D42A27DB-BD31-4B8C-83A1-F6EECF244321}">
                <p14:modId xmlns:p14="http://schemas.microsoft.com/office/powerpoint/2010/main" val="119659058"/>
              </p:ext>
            </p:extLst>
          </p:nvPr>
        </p:nvGraphicFramePr>
        <p:xfrm>
          <a:off x="619540" y="1060451"/>
          <a:ext cx="10952920" cy="5011978"/>
        </p:xfrm>
        <a:graphic>
          <a:graphicData uri="http://schemas.openxmlformats.org/drawingml/2006/table">
            <a:tbl>
              <a:tblPr firstRow="1" bandRow="1">
                <a:tableStyleId>{5C22544A-7EE6-4342-B048-85BDC9FD1C3A}</a:tableStyleId>
              </a:tblPr>
              <a:tblGrid>
                <a:gridCol w="1624429">
                  <a:extLst>
                    <a:ext uri="{9D8B030D-6E8A-4147-A177-3AD203B41FA5}">
                      <a16:colId xmlns:a16="http://schemas.microsoft.com/office/drawing/2014/main" val="878466409"/>
                    </a:ext>
                  </a:extLst>
                </a:gridCol>
                <a:gridCol w="3431274">
                  <a:extLst>
                    <a:ext uri="{9D8B030D-6E8A-4147-A177-3AD203B41FA5}">
                      <a16:colId xmlns:a16="http://schemas.microsoft.com/office/drawing/2014/main" val="711181315"/>
                    </a:ext>
                  </a:extLst>
                </a:gridCol>
                <a:gridCol w="3392556">
                  <a:extLst>
                    <a:ext uri="{9D8B030D-6E8A-4147-A177-3AD203B41FA5}">
                      <a16:colId xmlns:a16="http://schemas.microsoft.com/office/drawing/2014/main" val="407691075"/>
                    </a:ext>
                  </a:extLst>
                </a:gridCol>
                <a:gridCol w="2504661">
                  <a:extLst>
                    <a:ext uri="{9D8B030D-6E8A-4147-A177-3AD203B41FA5}">
                      <a16:colId xmlns:a16="http://schemas.microsoft.com/office/drawing/2014/main" val="1173609190"/>
                    </a:ext>
                  </a:extLst>
                </a:gridCol>
              </a:tblGrid>
              <a:tr h="181257">
                <a:tc>
                  <a:txBody>
                    <a:bodyPr/>
                    <a:lstStyle/>
                    <a:p>
                      <a:r>
                        <a:rPr lang="en-US" sz="1400" dirty="0"/>
                        <a:t>Council Goals</a:t>
                      </a:r>
                    </a:p>
                  </a:txBody>
                  <a:tcPr/>
                </a:tc>
                <a:tc>
                  <a:txBody>
                    <a:bodyPr/>
                    <a:lstStyle/>
                    <a:p>
                      <a:r>
                        <a:rPr lang="en-US" sz="1400" dirty="0"/>
                        <a:t>Comp Plan Principals / Top 5 / Next 5</a:t>
                      </a:r>
                    </a:p>
                  </a:txBody>
                  <a:tcPr/>
                </a:tc>
                <a:tc>
                  <a:txBody>
                    <a:bodyPr/>
                    <a:lstStyle/>
                    <a:p>
                      <a:r>
                        <a:rPr lang="en-US" sz="1400" dirty="0"/>
                        <a:t>ARPA Priorities</a:t>
                      </a:r>
                    </a:p>
                  </a:txBody>
                  <a:tcPr/>
                </a:tc>
                <a:tc>
                  <a:txBody>
                    <a:bodyPr/>
                    <a:lstStyle/>
                    <a:p>
                      <a:r>
                        <a:rPr lang="en-US" sz="1400" dirty="0"/>
                        <a:t>Citizen Satisfaction Concerns</a:t>
                      </a:r>
                    </a:p>
                  </a:txBody>
                  <a:tcPr/>
                </a:tc>
                <a:extLst>
                  <a:ext uri="{0D108BD9-81ED-4DB2-BD59-A6C34878D82A}">
                    <a16:rowId xmlns:a16="http://schemas.microsoft.com/office/drawing/2014/main" val="4135975075"/>
                  </a:ext>
                </a:extLst>
              </a:tr>
              <a:tr h="561898">
                <a:tc>
                  <a:txBody>
                    <a:bodyPr/>
                    <a:lstStyle/>
                    <a:p>
                      <a:r>
                        <a:rPr lang="en-US" sz="1400" dirty="0"/>
                        <a:t>1. Financial Stability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Strengthen our City’s fiscal position / Top 5 / Next 5</a:t>
                      </a:r>
                    </a:p>
                  </a:txBody>
                  <a:tcPr/>
                </a:tc>
                <a:tc>
                  <a:txBody>
                    <a:bodyPr/>
                    <a:lstStyle/>
                    <a:p>
                      <a:endParaRPr lang="en-US" sz="1400" dirty="0"/>
                    </a:p>
                  </a:txBody>
                  <a:tcPr/>
                </a:tc>
                <a:tc>
                  <a:txBody>
                    <a:bodyPr/>
                    <a:lstStyle/>
                    <a:p>
                      <a:r>
                        <a:rPr lang="en-US" sz="1400" dirty="0"/>
                        <a:t>Taxes / taxes for fixed income</a:t>
                      </a:r>
                    </a:p>
                    <a:p>
                      <a:r>
                        <a:rPr lang="en-US" sz="1400" dirty="0"/>
                        <a:t>Spending tax dollars wisely</a:t>
                      </a:r>
                    </a:p>
                  </a:txBody>
                  <a:tcPr/>
                </a:tc>
                <a:extLst>
                  <a:ext uri="{0D108BD9-81ED-4DB2-BD59-A6C34878D82A}">
                    <a16:rowId xmlns:a16="http://schemas.microsoft.com/office/drawing/2014/main" val="1498710822"/>
                  </a:ext>
                </a:extLst>
              </a:tr>
              <a:tr h="435017">
                <a:tc>
                  <a:txBody>
                    <a:bodyPr/>
                    <a:lstStyle/>
                    <a:p>
                      <a:r>
                        <a:rPr lang="en-US" sz="1400" dirty="0"/>
                        <a:t>2. Schools &amp; Infrastructure</a:t>
                      </a:r>
                    </a:p>
                  </a:txBody>
                  <a:tcPr>
                    <a:solidFill>
                      <a:schemeClr val="accent6">
                        <a:lumMod val="40000"/>
                        <a:lumOff val="60000"/>
                      </a:schemeClr>
                    </a:solidFill>
                  </a:tcPr>
                </a:tc>
                <a:tc>
                  <a:txBody>
                    <a:bodyPr/>
                    <a:lstStyle/>
                    <a:p>
                      <a:pPr marL="0" indent="0">
                        <a:buFont typeface="Arial" panose="020B0604020202020204" pitchFamily="34" charset="0"/>
                        <a:buNone/>
                      </a:pPr>
                      <a:r>
                        <a:rPr lang="en-US" sz="1400" dirty="0"/>
                        <a:t>Invest in our schools &amp; infrastructure / Top 5 / Next 5</a:t>
                      </a:r>
                    </a:p>
                    <a:p>
                      <a:pPr marL="0" indent="0">
                        <a:buFont typeface="Arial" panose="020B0604020202020204" pitchFamily="34" charset="0"/>
                        <a:buNone/>
                      </a:pPr>
                      <a:r>
                        <a:rPr lang="en-US" sz="1400" dirty="0"/>
                        <a:t>Design a connected mobility system / Next 5</a:t>
                      </a:r>
                    </a:p>
                  </a:txBody>
                  <a:tcPr>
                    <a:solidFill>
                      <a:schemeClr val="accent6">
                        <a:lumMod val="40000"/>
                        <a:lumOff val="60000"/>
                      </a:schemeClr>
                    </a:solidFill>
                  </a:tcPr>
                </a:tc>
                <a:tc>
                  <a:txBody>
                    <a:bodyPr/>
                    <a:lstStyle/>
                    <a:p>
                      <a:r>
                        <a:rPr lang="en-US" sz="1400" dirty="0"/>
                        <a:t>2. Capital Funding for Right of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12. Capital Funding for Public Safety</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Traffic / congestion / speeding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School concerns</a:t>
                      </a:r>
                    </a:p>
                  </a:txBody>
                  <a:tcPr>
                    <a:solidFill>
                      <a:schemeClr val="accent6">
                        <a:lumMod val="40000"/>
                        <a:lumOff val="60000"/>
                      </a:schemeClr>
                    </a:solidFill>
                  </a:tcPr>
                </a:tc>
                <a:extLst>
                  <a:ext uri="{0D108BD9-81ED-4DB2-BD59-A6C34878D82A}">
                    <a16:rowId xmlns:a16="http://schemas.microsoft.com/office/drawing/2014/main" val="2177389088"/>
                  </a:ext>
                </a:extLst>
              </a:tr>
              <a:tr h="308137">
                <a:tc>
                  <a:txBody>
                    <a:bodyPr/>
                    <a:lstStyle/>
                    <a:p>
                      <a:r>
                        <a:rPr lang="en-US" sz="1400" dirty="0"/>
                        <a:t>3. Economic Opportunity</a:t>
                      </a:r>
                    </a:p>
                  </a:txBody>
                  <a:tcPr>
                    <a:solidFill>
                      <a:schemeClr val="bg1">
                        <a:lumMod val="85000"/>
                      </a:schemeClr>
                    </a:solidFill>
                  </a:tcPr>
                </a:tc>
                <a:tc>
                  <a:txBody>
                    <a:bodyPr/>
                    <a:lstStyle/>
                    <a:p>
                      <a:pPr marL="0" indent="0">
                        <a:buFont typeface="Arial" panose="020B0604020202020204" pitchFamily="34" charset="0"/>
                        <a:buNone/>
                      </a:pPr>
                      <a:r>
                        <a:rPr lang="en-US" sz="1400" dirty="0"/>
                        <a:t>Expand economic opportunity for all / Top 5</a:t>
                      </a:r>
                    </a:p>
                  </a:txBody>
                  <a:tcPr>
                    <a:solidFill>
                      <a:schemeClr val="bg1">
                        <a:lumMod val="85000"/>
                      </a:schemeClr>
                    </a:solidFill>
                  </a:tcPr>
                </a:tc>
                <a:tc>
                  <a:txBody>
                    <a:bodyPr/>
                    <a:lstStyle/>
                    <a:p>
                      <a:r>
                        <a:rPr lang="en-US" sz="1400" dirty="0"/>
                        <a:t>6. Economic Assistance</a:t>
                      </a:r>
                    </a:p>
                  </a:txBody>
                  <a:tcPr>
                    <a:solidFill>
                      <a:schemeClr val="bg1">
                        <a:lumMod val="85000"/>
                      </a:schemeClr>
                    </a:solidFill>
                  </a:tcPr>
                </a:tc>
                <a:tc>
                  <a:txBody>
                    <a:bodyPr/>
                    <a:lstStyle/>
                    <a:p>
                      <a:r>
                        <a:rPr lang="en-US" sz="1400" dirty="0"/>
                        <a:t>Employment opportunities</a:t>
                      </a:r>
                    </a:p>
                  </a:txBody>
                  <a:tcPr>
                    <a:solidFill>
                      <a:schemeClr val="bg1">
                        <a:lumMod val="85000"/>
                      </a:schemeClr>
                    </a:solidFill>
                  </a:tcPr>
                </a:tc>
                <a:extLst>
                  <a:ext uri="{0D108BD9-81ED-4DB2-BD59-A6C34878D82A}">
                    <a16:rowId xmlns:a16="http://schemas.microsoft.com/office/drawing/2014/main" val="654446554"/>
                  </a:ext>
                </a:extLst>
              </a:tr>
              <a:tr h="308137">
                <a:tc>
                  <a:txBody>
                    <a:bodyPr/>
                    <a:lstStyle/>
                    <a:p>
                      <a:r>
                        <a:rPr lang="en-US" sz="1400" dirty="0"/>
                        <a:t>4. Growth &amp; Innovation</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Provide a variety of housing options / Top 5 / Next 5</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7. Smart Growth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 Housing Support</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Pace of development / growth</a:t>
                      </a:r>
                    </a:p>
                    <a:p>
                      <a:r>
                        <a:rPr lang="en-US" sz="1400" dirty="0"/>
                        <a:t>Home affordability</a:t>
                      </a:r>
                    </a:p>
                  </a:txBody>
                  <a:tcPr>
                    <a:solidFill>
                      <a:schemeClr val="accent4">
                        <a:lumMod val="40000"/>
                        <a:lumOff val="60000"/>
                      </a:schemeClr>
                    </a:solidFill>
                  </a:tcPr>
                </a:tc>
                <a:extLst>
                  <a:ext uri="{0D108BD9-81ED-4DB2-BD59-A6C34878D82A}">
                    <a16:rowId xmlns:a16="http://schemas.microsoft.com/office/drawing/2014/main" val="3204879666"/>
                  </a:ext>
                </a:extLst>
              </a:tr>
              <a:tr h="561898">
                <a:tc>
                  <a:txBody>
                    <a:bodyPr/>
                    <a:lstStyle/>
                    <a:p>
                      <a:pPr lvl="0">
                        <a:buNone/>
                      </a:pPr>
                      <a:r>
                        <a:rPr lang="en-US" sz="1400" dirty="0"/>
                        <a:t>5. Livable Community</a:t>
                      </a:r>
                    </a:p>
                  </a:txBody>
                  <a:tcPr>
                    <a:solidFill>
                      <a:srgbClr val="ADB9CA"/>
                    </a:solidFill>
                  </a:tcPr>
                </a:tc>
                <a:tc>
                  <a:txBody>
                    <a:bodyPr/>
                    <a:lstStyle/>
                    <a:p>
                      <a:pPr marL="0" lvl="0" indent="0">
                        <a:buFont typeface="Arial" panose="020B0604020202020204" pitchFamily="34" charset="0"/>
                        <a:buNone/>
                      </a:pPr>
                      <a:r>
                        <a:rPr lang="en-US" sz="1400" dirty="0"/>
                        <a:t>Enhance our downtown as the lively core of our community / Next 5</a:t>
                      </a:r>
                    </a:p>
                    <a:p>
                      <a:pPr marL="0" lvl="0" indent="0">
                        <a:buFont typeface="Arial" panose="020B0604020202020204" pitchFamily="34" charset="0"/>
                        <a:buNone/>
                      </a:pPr>
                      <a:r>
                        <a:rPr lang="en-US" sz="1400" dirty="0"/>
                        <a:t>Promote health and well-being</a:t>
                      </a:r>
                    </a:p>
                  </a:txBody>
                  <a:tcPr>
                    <a:solidFill>
                      <a:srgbClr val="ADB9CA"/>
                    </a:solidFill>
                  </a:tcPr>
                </a:tc>
                <a:tc>
                  <a:txBody>
                    <a:bodyPr/>
                    <a:lstStyle/>
                    <a:p>
                      <a:pPr marL="0" marR="0" lvl="0" indent="0" algn="l" rtl="0">
                        <a:lnSpc>
                          <a:spcPct val="100000"/>
                        </a:lnSpc>
                        <a:spcBef>
                          <a:spcPts val="0"/>
                        </a:spcBef>
                        <a:spcAft>
                          <a:spcPts val="0"/>
                        </a:spcAft>
                        <a:buClrTx/>
                        <a:buSzTx/>
                        <a:buFontTx/>
                        <a:buNone/>
                      </a:pPr>
                      <a:r>
                        <a:rPr lang="en-US" sz="1400" dirty="0"/>
                        <a:t>8. Healthy Childhood</a:t>
                      </a:r>
                    </a:p>
                    <a:p>
                      <a:pPr marL="0" lvl="0" indent="0">
                        <a:buNone/>
                      </a:pPr>
                      <a:r>
                        <a:rPr lang="en-US" sz="1400" dirty="0"/>
                        <a:t>1. Capital Funding for Parks &amp; Open Spaces</a:t>
                      </a:r>
                    </a:p>
                    <a:p>
                      <a:pPr marL="0" marR="0" lvl="0" indent="0" algn="l" rtl="0">
                        <a:lnSpc>
                          <a:spcPct val="100000"/>
                        </a:lnSpc>
                        <a:spcBef>
                          <a:spcPts val="0"/>
                        </a:spcBef>
                        <a:spcAft>
                          <a:spcPts val="0"/>
                        </a:spcAft>
                        <a:buClrTx/>
                        <a:buSzTx/>
                        <a:buFontTx/>
                        <a:buNone/>
                      </a:pPr>
                      <a:r>
                        <a:rPr lang="en-US" sz="1400" dirty="0"/>
                        <a:t>4. Public Health Services</a:t>
                      </a:r>
                    </a:p>
                  </a:txBody>
                  <a:tcPr>
                    <a:solidFill>
                      <a:srgbClr val="ADB9CA"/>
                    </a:solidFill>
                  </a:tcPr>
                </a:tc>
                <a:tc>
                  <a:txBody>
                    <a:bodyPr/>
                    <a:lstStyle/>
                    <a:p>
                      <a:pPr marL="0" marR="0" lvl="0" indent="0" algn="l" rtl="0">
                        <a:lnSpc>
                          <a:spcPct val="100000"/>
                        </a:lnSpc>
                        <a:spcBef>
                          <a:spcPts val="0"/>
                        </a:spcBef>
                        <a:spcAft>
                          <a:spcPts val="0"/>
                        </a:spcAft>
                        <a:buClrTx/>
                        <a:buSzTx/>
                        <a:buFontTx/>
                        <a:buNone/>
                      </a:pPr>
                      <a:r>
                        <a:rPr lang="en-US" sz="1400" dirty="0"/>
                        <a:t>Restaurants &amp; culture venues</a:t>
                      </a:r>
                    </a:p>
                    <a:p>
                      <a:pPr marL="0" marR="0" lvl="0" indent="0" algn="l" rtl="0">
                        <a:lnSpc>
                          <a:spcPct val="100000"/>
                        </a:lnSpc>
                        <a:spcBef>
                          <a:spcPts val="0"/>
                        </a:spcBef>
                        <a:spcAft>
                          <a:spcPts val="0"/>
                        </a:spcAft>
                        <a:buClrTx/>
                        <a:buSzTx/>
                        <a:buFontTx/>
                        <a:buNone/>
                      </a:pPr>
                      <a:r>
                        <a:rPr lang="en-US" sz="1400" dirty="0"/>
                        <a:t>Accessible open space</a:t>
                      </a:r>
                    </a:p>
                  </a:txBody>
                  <a:tcPr>
                    <a:solidFill>
                      <a:srgbClr val="ADB9CA"/>
                    </a:solidFill>
                  </a:tcPr>
                </a:tc>
                <a:extLst>
                  <a:ext uri="{0D108BD9-81ED-4DB2-BD59-A6C34878D82A}">
                    <a16:rowId xmlns:a16="http://schemas.microsoft.com/office/drawing/2014/main" val="1574927871"/>
                  </a:ext>
                </a:extLst>
              </a:tr>
              <a:tr h="181257">
                <a:tc>
                  <a:txBody>
                    <a:bodyPr/>
                    <a:lstStyle/>
                    <a:p>
                      <a:r>
                        <a:rPr lang="en-US" sz="1400" dirty="0"/>
                        <a:t>6. Governance</a:t>
                      </a:r>
                    </a:p>
                  </a:txBody>
                  <a:tcPr>
                    <a:solidFill>
                      <a:schemeClr val="accent5">
                        <a:lumMod val="60000"/>
                        <a:lumOff val="40000"/>
                      </a:schemeClr>
                    </a:solidFill>
                  </a:tcPr>
                </a:tc>
                <a:tc>
                  <a:txBody>
                    <a:bodyPr/>
                    <a:lstStyle/>
                    <a:p>
                      <a:endParaRPr lang="en-US" sz="1400" dirty="0"/>
                    </a:p>
                  </a:txBody>
                  <a:tcPr>
                    <a:solidFill>
                      <a:schemeClr val="accent5">
                        <a:lumMod val="60000"/>
                        <a:lumOff val="40000"/>
                      </a:schemeClr>
                    </a:solidFill>
                  </a:tcPr>
                </a:tc>
                <a:tc>
                  <a:txBody>
                    <a:bodyPr/>
                    <a:lstStyle/>
                    <a:p>
                      <a:endParaRPr lang="en-US" sz="1400" dirty="0"/>
                    </a:p>
                  </a:txBody>
                  <a:tcPr>
                    <a:solidFill>
                      <a:schemeClr val="accent5">
                        <a:lumMod val="60000"/>
                        <a:lumOff val="40000"/>
                      </a:schemeClr>
                    </a:solidFill>
                  </a:tcPr>
                </a:tc>
                <a:tc>
                  <a:txBody>
                    <a:bodyPr/>
                    <a:lstStyle/>
                    <a:p>
                      <a:endParaRPr lang="en-US" sz="1400" dirty="0"/>
                    </a:p>
                  </a:txBody>
                  <a:tcPr>
                    <a:solidFill>
                      <a:schemeClr val="accent5">
                        <a:lumMod val="60000"/>
                        <a:lumOff val="40000"/>
                      </a:schemeClr>
                    </a:solidFill>
                  </a:tcPr>
                </a:tc>
                <a:extLst>
                  <a:ext uri="{0D108BD9-81ED-4DB2-BD59-A6C34878D82A}">
                    <a16:rowId xmlns:a16="http://schemas.microsoft.com/office/drawing/2014/main" val="2346178602"/>
                  </a:ext>
                </a:extLst>
              </a:tr>
              <a:tr h="308137">
                <a:tc>
                  <a:txBody>
                    <a:bodyPr/>
                    <a:lstStyle/>
                    <a:p>
                      <a:r>
                        <a:rPr lang="en-US" sz="1400" dirty="0"/>
                        <a:t>7. Environmental Sustainability</a:t>
                      </a:r>
                    </a:p>
                  </a:txBody>
                  <a:tcPr>
                    <a:solidFill>
                      <a:srgbClr val="FF9999"/>
                    </a:solidFill>
                  </a:tcPr>
                </a:tc>
                <a:tc>
                  <a:txBody>
                    <a:bodyPr/>
                    <a:lstStyle/>
                    <a:p>
                      <a:pPr marL="0" indent="0">
                        <a:buFont typeface="Arial" panose="020B0604020202020204" pitchFamily="34" charset="0"/>
                        <a:buNone/>
                      </a:pPr>
                      <a:r>
                        <a:rPr lang="en-US" sz="1400" dirty="0"/>
                        <a:t>Grow our environmental Stewardship Build resiliency / Top 5</a:t>
                      </a:r>
                    </a:p>
                  </a:txBody>
                  <a:tcPr>
                    <a:solidFill>
                      <a:srgbClr val="FF9999"/>
                    </a:solidFill>
                  </a:tcPr>
                </a:tc>
                <a:tc>
                  <a:txBody>
                    <a:bodyPr/>
                    <a:lstStyle/>
                    <a:p>
                      <a:r>
                        <a:rPr lang="en-US" sz="1400" dirty="0"/>
                        <a:t>10. Wastewater Treatment Plant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5. Environmental Sustainability</a:t>
                      </a:r>
                    </a:p>
                  </a:txBody>
                  <a:tcP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solidFill>
                      <a:srgbClr val="FF9999"/>
                    </a:solidFill>
                  </a:tcPr>
                </a:tc>
                <a:extLst>
                  <a:ext uri="{0D108BD9-81ED-4DB2-BD59-A6C34878D82A}">
                    <a16:rowId xmlns:a16="http://schemas.microsoft.com/office/drawing/2014/main" val="507475551"/>
                  </a:ext>
                </a:extLst>
              </a:tr>
              <a:tr h="308137">
                <a:tc>
                  <a:txBody>
                    <a:bodyPr/>
                    <a:lstStyle/>
                    <a:p>
                      <a:r>
                        <a:rPr lang="en-US" sz="1400" dirty="0"/>
                        <a:t>8. Transparency &amp; Engagement</a:t>
                      </a:r>
                    </a:p>
                  </a:txBody>
                  <a:tcPr>
                    <a:solidFill>
                      <a:schemeClr val="accent2">
                        <a:lumMod val="40000"/>
                        <a:lumOff val="60000"/>
                      </a:schemeClr>
                    </a:solidFill>
                  </a:tcPr>
                </a:tc>
                <a:tc>
                  <a:txBody>
                    <a:bodyPr/>
                    <a:lstStyle/>
                    <a:p>
                      <a:endParaRPr lang="en-US" sz="1400"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9. Capital Funding for IT Infrastructure</a:t>
                      </a:r>
                    </a:p>
                    <a:p>
                      <a:endParaRPr lang="en-US" sz="1400" dirty="0"/>
                    </a:p>
                  </a:txBody>
                  <a:tcPr>
                    <a:solidFill>
                      <a:schemeClr val="accent2">
                        <a:lumMod val="40000"/>
                        <a:lumOff val="60000"/>
                      </a:schemeClr>
                    </a:solidFill>
                  </a:tcPr>
                </a:tc>
                <a:tc>
                  <a:txBody>
                    <a:bodyPr/>
                    <a:lstStyle/>
                    <a:p>
                      <a:r>
                        <a:rPr lang="en-US" sz="1400" dirty="0"/>
                        <a:t>Perception of influence over community decisions</a:t>
                      </a:r>
                    </a:p>
                  </a:txBody>
                  <a:tcPr>
                    <a:solidFill>
                      <a:schemeClr val="accent2">
                        <a:lumMod val="40000"/>
                        <a:lumOff val="60000"/>
                      </a:schemeClr>
                    </a:solidFill>
                  </a:tcPr>
                </a:tc>
                <a:extLst>
                  <a:ext uri="{0D108BD9-81ED-4DB2-BD59-A6C34878D82A}">
                    <a16:rowId xmlns:a16="http://schemas.microsoft.com/office/drawing/2014/main" val="1058738692"/>
                  </a:ext>
                </a:extLst>
              </a:tr>
              <a:tr h="238403">
                <a:tc gridSpan="2">
                  <a:txBody>
                    <a:bodyPr/>
                    <a:lstStyle/>
                    <a:p>
                      <a:r>
                        <a:rPr lang="en-US" sz="1400" dirty="0"/>
                        <a:t>9. Organizational Excellence</a:t>
                      </a:r>
                    </a:p>
                  </a:txBody>
                  <a:tcPr>
                    <a:solidFill>
                      <a:schemeClr val="bg1">
                        <a:lumMod val="75000"/>
                      </a:schemeClr>
                    </a:solidFill>
                  </a:tcPr>
                </a:tc>
                <a:tc hMerge="1">
                  <a:txBody>
                    <a:bodyPr/>
                    <a:lstStyle/>
                    <a:p>
                      <a:endParaRPr lang="en-US" sz="1400" dirty="0"/>
                    </a:p>
                  </a:txBody>
                  <a:tcPr>
                    <a:solidFill>
                      <a:schemeClr val="bg1">
                        <a:lumMod val="75000"/>
                      </a:schemeClr>
                    </a:solidFill>
                  </a:tcPr>
                </a:tc>
                <a:tc>
                  <a:txBody>
                    <a:bodyPr/>
                    <a:lstStyle/>
                    <a:p>
                      <a:r>
                        <a:rPr lang="en-US" sz="1400" dirty="0"/>
                        <a:t>11. Hazard Pay</a:t>
                      </a:r>
                    </a:p>
                  </a:txBody>
                  <a:tcPr>
                    <a:solidFill>
                      <a:schemeClr val="bg1">
                        <a:lumMod val="75000"/>
                      </a:schemeClr>
                    </a:solidFill>
                  </a:tcPr>
                </a:tc>
                <a:tc>
                  <a:txBody>
                    <a:bodyPr/>
                    <a:lstStyle/>
                    <a:p>
                      <a:endParaRPr lang="en-US" sz="1400" dirty="0"/>
                    </a:p>
                  </a:txBody>
                  <a:tcPr>
                    <a:solidFill>
                      <a:schemeClr val="bg1">
                        <a:lumMod val="75000"/>
                      </a:schemeClr>
                    </a:solidFill>
                  </a:tcPr>
                </a:tc>
                <a:extLst>
                  <a:ext uri="{0D108BD9-81ED-4DB2-BD59-A6C34878D82A}">
                    <a16:rowId xmlns:a16="http://schemas.microsoft.com/office/drawing/2014/main" val="1934596046"/>
                  </a:ext>
                </a:extLst>
              </a:tr>
            </a:tbl>
          </a:graphicData>
        </a:graphic>
      </p:graphicFrame>
    </p:spTree>
    <p:extLst>
      <p:ext uri="{BB962C8B-B14F-4D97-AF65-F5344CB8AC3E}">
        <p14:creationId xmlns:p14="http://schemas.microsoft.com/office/powerpoint/2010/main" val="15324310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79AA891-2D9E-2486-C475-D2BA0C813E3F}"/>
              </a:ext>
            </a:extLst>
          </p:cNvPr>
          <p:cNvGraphicFramePr/>
          <p:nvPr>
            <p:extLst>
              <p:ext uri="{D42A27DB-BD31-4B8C-83A1-F6EECF244321}">
                <p14:modId xmlns:p14="http://schemas.microsoft.com/office/powerpoint/2010/main" val="2962338406"/>
              </p:ext>
            </p:extLst>
          </p:nvPr>
        </p:nvGraphicFramePr>
        <p:xfrm>
          <a:off x="2159383" y="1824020"/>
          <a:ext cx="3071191" cy="288600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C93C378-41A0-47CF-95D2-82B4DBE7D61A}"/>
              </a:ext>
            </a:extLst>
          </p:cNvPr>
          <p:cNvSpPr>
            <a:spLocks noGrp="1"/>
          </p:cNvSpPr>
          <p:nvPr>
            <p:ph type="title"/>
          </p:nvPr>
        </p:nvSpPr>
        <p:spPr/>
        <p:txBody>
          <a:bodyPr>
            <a:normAutofit/>
          </a:bodyPr>
          <a:lstStyle/>
          <a:p>
            <a:r>
              <a:rPr lang="en-US" dirty="0"/>
              <a:t>Cycle of Sustainability</a:t>
            </a:r>
          </a:p>
        </p:txBody>
      </p:sp>
      <p:graphicFrame>
        <p:nvGraphicFramePr>
          <p:cNvPr id="4" name="Content Placeholder 3">
            <a:extLst>
              <a:ext uri="{FF2B5EF4-FFF2-40B4-BE49-F238E27FC236}">
                <a16:creationId xmlns:a16="http://schemas.microsoft.com/office/drawing/2014/main" id="{6FAB28F7-88E9-4488-B52B-AC74C2649004}"/>
              </a:ext>
            </a:extLst>
          </p:cNvPr>
          <p:cNvGraphicFramePr>
            <a:graphicFrameLocks noGrp="1"/>
          </p:cNvGraphicFramePr>
          <p:nvPr>
            <p:ph idx="4294967295"/>
            <p:extLst>
              <p:ext uri="{D42A27DB-BD31-4B8C-83A1-F6EECF244321}">
                <p14:modId xmlns:p14="http://schemas.microsoft.com/office/powerpoint/2010/main" val="2404981359"/>
              </p:ext>
            </p:extLst>
          </p:nvPr>
        </p:nvGraphicFramePr>
        <p:xfrm>
          <a:off x="762000" y="1463675"/>
          <a:ext cx="10972800" cy="5189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peech Bubble: Rectangle 2">
            <a:extLst>
              <a:ext uri="{FF2B5EF4-FFF2-40B4-BE49-F238E27FC236}">
                <a16:creationId xmlns:a16="http://schemas.microsoft.com/office/drawing/2014/main" id="{F7151E8F-4328-489D-BBF3-6057D972B586}"/>
              </a:ext>
            </a:extLst>
          </p:cNvPr>
          <p:cNvSpPr/>
          <p:nvPr/>
        </p:nvSpPr>
        <p:spPr>
          <a:xfrm>
            <a:off x="582601" y="1261889"/>
            <a:ext cx="2767054" cy="1025718"/>
          </a:xfrm>
          <a:prstGeom prst="wedgeRectCallout">
            <a:avLst>
              <a:gd name="adj1" fmla="val 39912"/>
              <a:gd name="adj2" fmla="val 876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Strong Infrastructure, Safe Neighborhoods, Great Schools, </a:t>
            </a:r>
            <a:r>
              <a:rPr lang="en-US" sz="1600" dirty="0" err="1"/>
              <a:t>etc</a:t>
            </a:r>
            <a:endParaRPr lang="en-US" sz="1600" dirty="0"/>
          </a:p>
        </p:txBody>
      </p:sp>
      <p:pic>
        <p:nvPicPr>
          <p:cNvPr id="13" name="Graphic 12" descr="Schoolhouse">
            <a:extLst>
              <a:ext uri="{FF2B5EF4-FFF2-40B4-BE49-F238E27FC236}">
                <a16:creationId xmlns:a16="http://schemas.microsoft.com/office/drawing/2014/main" id="{47CF5F78-4842-466A-8FD8-28EDEC22F20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81200" y="2639346"/>
            <a:ext cx="897190" cy="897190"/>
          </a:xfrm>
          <a:prstGeom prst="rect">
            <a:avLst/>
          </a:prstGeom>
        </p:spPr>
      </p:pic>
      <p:pic>
        <p:nvPicPr>
          <p:cNvPr id="15" name="Graphic 14" descr="Group">
            <a:extLst>
              <a:ext uri="{FF2B5EF4-FFF2-40B4-BE49-F238E27FC236}">
                <a16:creationId xmlns:a16="http://schemas.microsoft.com/office/drawing/2014/main" id="{DABFED3D-3E64-4E74-8D9F-492E8B99F64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91438" y="1611456"/>
            <a:ext cx="914400" cy="914400"/>
          </a:xfrm>
          <a:prstGeom prst="rect">
            <a:avLst/>
          </a:prstGeom>
        </p:spPr>
      </p:pic>
      <p:pic>
        <p:nvPicPr>
          <p:cNvPr id="25" name="Graphic 24" descr="Store">
            <a:extLst>
              <a:ext uri="{FF2B5EF4-FFF2-40B4-BE49-F238E27FC236}">
                <a16:creationId xmlns:a16="http://schemas.microsoft.com/office/drawing/2014/main" id="{117BB0D4-3370-4271-BDEE-CCF61BFC186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62744" y="2861092"/>
            <a:ext cx="712793" cy="712793"/>
          </a:xfrm>
          <a:prstGeom prst="rect">
            <a:avLst/>
          </a:prstGeom>
        </p:spPr>
      </p:pic>
      <p:pic>
        <p:nvPicPr>
          <p:cNvPr id="27" name="Graphic 26" descr="Home">
            <a:extLst>
              <a:ext uri="{FF2B5EF4-FFF2-40B4-BE49-F238E27FC236}">
                <a16:creationId xmlns:a16="http://schemas.microsoft.com/office/drawing/2014/main" id="{E87B49F7-2451-4784-BD2C-135FDB94DD2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90051" y="2861092"/>
            <a:ext cx="712793" cy="712793"/>
          </a:xfrm>
          <a:prstGeom prst="rect">
            <a:avLst/>
          </a:prstGeom>
        </p:spPr>
      </p:pic>
      <p:pic>
        <p:nvPicPr>
          <p:cNvPr id="29" name="Graphic 28" descr="Money">
            <a:extLst>
              <a:ext uri="{FF2B5EF4-FFF2-40B4-BE49-F238E27FC236}">
                <a16:creationId xmlns:a16="http://schemas.microsoft.com/office/drawing/2014/main" id="{A6B6182B-7E23-46C3-8355-27846946AA1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04538" y="5176026"/>
            <a:ext cx="914400" cy="914400"/>
          </a:xfrm>
          <a:prstGeom prst="rect">
            <a:avLst/>
          </a:prstGeom>
        </p:spPr>
      </p:pic>
      <p:sp>
        <p:nvSpPr>
          <p:cNvPr id="22" name="Arrow: Up 21">
            <a:extLst>
              <a:ext uri="{FF2B5EF4-FFF2-40B4-BE49-F238E27FC236}">
                <a16:creationId xmlns:a16="http://schemas.microsoft.com/office/drawing/2014/main" id="{F641F09E-14AC-4ED8-9677-14C379ED2399}"/>
              </a:ext>
            </a:extLst>
          </p:cNvPr>
          <p:cNvSpPr/>
          <p:nvPr/>
        </p:nvSpPr>
        <p:spPr>
          <a:xfrm>
            <a:off x="3386053" y="5357604"/>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07BBE8F2-36B2-443B-8AFB-57C7B09CEE4A}"/>
              </a:ext>
            </a:extLst>
          </p:cNvPr>
          <p:cNvSpPr/>
          <p:nvPr/>
        </p:nvSpPr>
        <p:spPr>
          <a:xfrm>
            <a:off x="4753580" y="1477841"/>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oan with solid fill">
            <a:extLst>
              <a:ext uri="{FF2B5EF4-FFF2-40B4-BE49-F238E27FC236}">
                <a16:creationId xmlns:a16="http://schemas.microsoft.com/office/drawing/2014/main" id="{67D11095-28E7-41A6-B291-293E0C397C2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670401" y="5176026"/>
            <a:ext cx="845819" cy="845819"/>
          </a:xfrm>
          <a:prstGeom prst="rect">
            <a:avLst/>
          </a:prstGeom>
        </p:spPr>
      </p:pic>
      <p:sp>
        <p:nvSpPr>
          <p:cNvPr id="19" name="Freeform: Shape 18">
            <a:extLst>
              <a:ext uri="{FF2B5EF4-FFF2-40B4-BE49-F238E27FC236}">
                <a16:creationId xmlns:a16="http://schemas.microsoft.com/office/drawing/2014/main" id="{B06C22EE-1FD5-4E05-88E4-C1BFF5188D67}"/>
              </a:ext>
            </a:extLst>
          </p:cNvPr>
          <p:cNvSpPr/>
          <p:nvPr/>
        </p:nvSpPr>
        <p:spPr>
          <a:xfrm>
            <a:off x="5841476" y="5394833"/>
            <a:ext cx="719639" cy="832104"/>
          </a:xfrm>
          <a:custGeom>
            <a:avLst/>
            <a:gdLst>
              <a:gd name="connsiteX0" fmla="*/ 155448 w 1005840"/>
              <a:gd name="connsiteY0" fmla="*/ 109728 h 832104"/>
              <a:gd name="connsiteX1" fmla="*/ 813816 w 1005840"/>
              <a:gd name="connsiteY1" fmla="*/ 0 h 832104"/>
              <a:gd name="connsiteX2" fmla="*/ 1005840 w 1005840"/>
              <a:gd name="connsiteY2" fmla="*/ 658368 h 832104"/>
              <a:gd name="connsiteX3" fmla="*/ 649224 w 1005840"/>
              <a:gd name="connsiteY3" fmla="*/ 832104 h 832104"/>
              <a:gd name="connsiteX4" fmla="*/ 0 w 1005840"/>
              <a:gd name="connsiteY4" fmla="*/ 493776 h 832104"/>
              <a:gd name="connsiteX5" fmla="*/ 155448 w 1005840"/>
              <a:gd name="connsiteY5" fmla="*/ 109728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 h="832104">
                <a:moveTo>
                  <a:pt x="155448" y="109728"/>
                </a:moveTo>
                <a:lnTo>
                  <a:pt x="813816" y="0"/>
                </a:lnTo>
                <a:lnTo>
                  <a:pt x="1005840" y="658368"/>
                </a:lnTo>
                <a:lnTo>
                  <a:pt x="649224" y="832104"/>
                </a:lnTo>
                <a:lnTo>
                  <a:pt x="0" y="493776"/>
                </a:lnTo>
                <a:lnTo>
                  <a:pt x="155448" y="1097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a:p>
            <a:pPr lvl="0"/>
            <a:endParaRPr lang="en-US" dirty="0"/>
          </a:p>
          <a:p>
            <a:pPr lvl="0"/>
            <a:r>
              <a:rPr lang="en-US" dirty="0"/>
              <a:t>Tax Revenue</a:t>
            </a:r>
          </a:p>
        </p:txBody>
      </p:sp>
      <p:sp>
        <p:nvSpPr>
          <p:cNvPr id="23" name="Arrow: Up 22">
            <a:extLst>
              <a:ext uri="{FF2B5EF4-FFF2-40B4-BE49-F238E27FC236}">
                <a16:creationId xmlns:a16="http://schemas.microsoft.com/office/drawing/2014/main" id="{DD4FEF78-DC7A-4519-AB55-DC3B091ECAC6}"/>
              </a:ext>
            </a:extLst>
          </p:cNvPr>
          <p:cNvSpPr/>
          <p:nvPr/>
        </p:nvSpPr>
        <p:spPr>
          <a:xfrm>
            <a:off x="5892241" y="5394833"/>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7BE8AB09-570C-4DCE-9B47-B7F8653C35C3}"/>
              </a:ext>
            </a:extLst>
          </p:cNvPr>
          <p:cNvSpPr/>
          <p:nvPr/>
        </p:nvSpPr>
        <p:spPr>
          <a:xfrm>
            <a:off x="7079040" y="3217488"/>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CE6312D-DB9F-4A66-8FD3-EA3740BCA180}"/>
              </a:ext>
            </a:extLst>
          </p:cNvPr>
          <p:cNvSpPr/>
          <p:nvPr/>
        </p:nvSpPr>
        <p:spPr>
          <a:xfrm>
            <a:off x="3950762" y="4243283"/>
            <a:ext cx="719639" cy="832104"/>
          </a:xfrm>
          <a:custGeom>
            <a:avLst/>
            <a:gdLst>
              <a:gd name="connsiteX0" fmla="*/ 155448 w 1005840"/>
              <a:gd name="connsiteY0" fmla="*/ 109728 h 832104"/>
              <a:gd name="connsiteX1" fmla="*/ 813816 w 1005840"/>
              <a:gd name="connsiteY1" fmla="*/ 0 h 832104"/>
              <a:gd name="connsiteX2" fmla="*/ 1005840 w 1005840"/>
              <a:gd name="connsiteY2" fmla="*/ 658368 h 832104"/>
              <a:gd name="connsiteX3" fmla="*/ 649224 w 1005840"/>
              <a:gd name="connsiteY3" fmla="*/ 832104 h 832104"/>
              <a:gd name="connsiteX4" fmla="*/ 0 w 1005840"/>
              <a:gd name="connsiteY4" fmla="*/ 493776 h 832104"/>
              <a:gd name="connsiteX5" fmla="*/ 155448 w 1005840"/>
              <a:gd name="connsiteY5" fmla="*/ 109728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 h="832104">
                <a:moveTo>
                  <a:pt x="155448" y="109728"/>
                </a:moveTo>
                <a:lnTo>
                  <a:pt x="813816" y="0"/>
                </a:lnTo>
                <a:lnTo>
                  <a:pt x="1005840" y="658368"/>
                </a:lnTo>
                <a:lnTo>
                  <a:pt x="649224" y="832104"/>
                </a:lnTo>
                <a:lnTo>
                  <a:pt x="0" y="493776"/>
                </a:lnTo>
                <a:lnTo>
                  <a:pt x="155448" y="1097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a:p>
            <a:pPr lvl="0"/>
            <a:endParaRPr lang="en-US" dirty="0"/>
          </a:p>
          <a:p>
            <a:pPr lvl="0"/>
            <a:r>
              <a:rPr lang="en-US" dirty="0"/>
              <a:t>Tax Revenue</a:t>
            </a:r>
          </a:p>
        </p:txBody>
      </p:sp>
      <p:sp>
        <p:nvSpPr>
          <p:cNvPr id="5" name="Freeform: Shape 4">
            <a:extLst>
              <a:ext uri="{FF2B5EF4-FFF2-40B4-BE49-F238E27FC236}">
                <a16:creationId xmlns:a16="http://schemas.microsoft.com/office/drawing/2014/main" id="{0E532D78-E399-4798-88E3-A55927253B33}"/>
              </a:ext>
            </a:extLst>
          </p:cNvPr>
          <p:cNvSpPr/>
          <p:nvPr/>
        </p:nvSpPr>
        <p:spPr>
          <a:xfrm>
            <a:off x="3116580" y="4030980"/>
            <a:ext cx="5783580" cy="2750820"/>
          </a:xfrm>
          <a:custGeom>
            <a:avLst/>
            <a:gdLst>
              <a:gd name="connsiteX0" fmla="*/ 0 w 5783580"/>
              <a:gd name="connsiteY0" fmla="*/ 739140 h 2750820"/>
              <a:gd name="connsiteX1" fmla="*/ 4358640 w 5783580"/>
              <a:gd name="connsiteY1" fmla="*/ 739140 h 2750820"/>
              <a:gd name="connsiteX2" fmla="*/ 4831080 w 5783580"/>
              <a:gd name="connsiteY2" fmla="*/ 0 h 2750820"/>
              <a:gd name="connsiteX3" fmla="*/ 5783580 w 5783580"/>
              <a:gd name="connsiteY3" fmla="*/ 518160 h 2750820"/>
              <a:gd name="connsiteX4" fmla="*/ 5234940 w 5783580"/>
              <a:gd name="connsiteY4" fmla="*/ 1264920 h 2750820"/>
              <a:gd name="connsiteX5" fmla="*/ 5212080 w 5783580"/>
              <a:gd name="connsiteY5" fmla="*/ 2750820 h 2750820"/>
              <a:gd name="connsiteX6" fmla="*/ 91440 w 5783580"/>
              <a:gd name="connsiteY6" fmla="*/ 2735580 h 2750820"/>
              <a:gd name="connsiteX7" fmla="*/ 0 w 5783580"/>
              <a:gd name="connsiteY7" fmla="*/ 739140 h 27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3580" h="2750820">
                <a:moveTo>
                  <a:pt x="0" y="739140"/>
                </a:moveTo>
                <a:lnTo>
                  <a:pt x="4358640" y="739140"/>
                </a:lnTo>
                <a:lnTo>
                  <a:pt x="4831080" y="0"/>
                </a:lnTo>
                <a:lnTo>
                  <a:pt x="5783580" y="518160"/>
                </a:lnTo>
                <a:lnTo>
                  <a:pt x="5234940" y="1264920"/>
                </a:lnTo>
                <a:lnTo>
                  <a:pt x="5212080" y="2750820"/>
                </a:lnTo>
                <a:lnTo>
                  <a:pt x="91440" y="2735580"/>
                </a:lnTo>
                <a:lnTo>
                  <a:pt x="0" y="7391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8259036-F52E-4D34-9E0D-15E4FC0B9E72}"/>
              </a:ext>
            </a:extLst>
          </p:cNvPr>
          <p:cNvSpPr/>
          <p:nvPr/>
        </p:nvSpPr>
        <p:spPr>
          <a:xfrm>
            <a:off x="6727971" y="1652631"/>
            <a:ext cx="3380763" cy="2835479"/>
          </a:xfrm>
          <a:custGeom>
            <a:avLst/>
            <a:gdLst>
              <a:gd name="connsiteX0" fmla="*/ 746620 w 3380763"/>
              <a:gd name="connsiteY0" fmla="*/ 0 h 2835479"/>
              <a:gd name="connsiteX1" fmla="*/ 0 w 3380763"/>
              <a:gd name="connsiteY1" fmla="*/ 1602297 h 2835479"/>
              <a:gd name="connsiteX2" fmla="*/ 50334 w 3380763"/>
              <a:gd name="connsiteY2" fmla="*/ 2835479 h 2835479"/>
              <a:gd name="connsiteX3" fmla="*/ 3380763 w 3380763"/>
              <a:gd name="connsiteY3" fmla="*/ 2818701 h 2835479"/>
              <a:gd name="connsiteX4" fmla="*/ 3363985 w 3380763"/>
              <a:gd name="connsiteY4" fmla="*/ 1166070 h 2835479"/>
              <a:gd name="connsiteX5" fmla="*/ 746620 w 3380763"/>
              <a:gd name="connsiteY5" fmla="*/ 0 h 28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0763" h="2835479">
                <a:moveTo>
                  <a:pt x="746620" y="0"/>
                </a:moveTo>
                <a:lnTo>
                  <a:pt x="0" y="1602297"/>
                </a:lnTo>
                <a:lnTo>
                  <a:pt x="50334" y="2835479"/>
                </a:lnTo>
                <a:lnTo>
                  <a:pt x="3380763" y="2818701"/>
                </a:lnTo>
                <a:lnTo>
                  <a:pt x="3363985" y="1166070"/>
                </a:lnTo>
                <a:lnTo>
                  <a:pt x="74662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F0EEAE0-1FEE-425D-BA18-7FD2B5172939}"/>
              </a:ext>
            </a:extLst>
          </p:cNvPr>
          <p:cNvSpPr/>
          <p:nvPr/>
        </p:nvSpPr>
        <p:spPr>
          <a:xfrm>
            <a:off x="4269996" y="1233182"/>
            <a:ext cx="2978092" cy="2080469"/>
          </a:xfrm>
          <a:custGeom>
            <a:avLst/>
            <a:gdLst>
              <a:gd name="connsiteX0" fmla="*/ 2365696 w 2978092"/>
              <a:gd name="connsiteY0" fmla="*/ 8389 h 2080469"/>
              <a:gd name="connsiteX1" fmla="*/ 687898 w 2978092"/>
              <a:gd name="connsiteY1" fmla="*/ 0 h 2080469"/>
              <a:gd name="connsiteX2" fmla="*/ 0 w 2978092"/>
              <a:gd name="connsiteY2" fmla="*/ 981512 h 2080469"/>
              <a:gd name="connsiteX3" fmla="*/ 453006 w 2978092"/>
              <a:gd name="connsiteY3" fmla="*/ 2080469 h 2080469"/>
              <a:gd name="connsiteX4" fmla="*/ 2801923 w 2978092"/>
              <a:gd name="connsiteY4" fmla="*/ 2055302 h 2080469"/>
              <a:gd name="connsiteX5" fmla="*/ 2978092 w 2978092"/>
              <a:gd name="connsiteY5" fmla="*/ 528506 h 2080469"/>
              <a:gd name="connsiteX6" fmla="*/ 2365696 w 2978092"/>
              <a:gd name="connsiteY6" fmla="*/ 8389 h 208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8092" h="2080469">
                <a:moveTo>
                  <a:pt x="2365696" y="8389"/>
                </a:moveTo>
                <a:lnTo>
                  <a:pt x="687898" y="0"/>
                </a:lnTo>
                <a:lnTo>
                  <a:pt x="0" y="981512"/>
                </a:lnTo>
                <a:lnTo>
                  <a:pt x="453006" y="2080469"/>
                </a:lnTo>
                <a:lnTo>
                  <a:pt x="2801923" y="2055302"/>
                </a:lnTo>
                <a:lnTo>
                  <a:pt x="2978092" y="528506"/>
                </a:lnTo>
                <a:lnTo>
                  <a:pt x="2365696" y="83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6357481-9F68-45F6-8A44-98AA80EC0F1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195764" y="2999906"/>
            <a:ext cx="569629" cy="1042799"/>
          </a:xfrm>
          <a:prstGeom prst="rect">
            <a:avLst/>
          </a:prstGeom>
        </p:spPr>
      </p:pic>
    </p:spTree>
    <p:extLst>
      <p:ext uri="{BB962C8B-B14F-4D97-AF65-F5344CB8AC3E}">
        <p14:creationId xmlns:p14="http://schemas.microsoft.com/office/powerpoint/2010/main" val="130121414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F5A40079-0990-44B2-8F23-BDD7D3AD075D}"/>
              </a:ext>
            </a:extLst>
          </p:cNvPr>
          <p:cNvGraphicFramePr/>
          <p:nvPr/>
        </p:nvGraphicFramePr>
        <p:xfrm>
          <a:off x="2166070" y="2029695"/>
          <a:ext cx="3034129" cy="2519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9558EC5-1094-759C-B04D-A83CAD1CBBB2}"/>
              </a:ext>
            </a:extLst>
          </p:cNvPr>
          <p:cNvGraphicFramePr/>
          <p:nvPr/>
        </p:nvGraphicFramePr>
        <p:xfrm>
          <a:off x="2159383" y="1824020"/>
          <a:ext cx="3071191" cy="288600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C93C378-41A0-47CF-95D2-82B4DBE7D61A}"/>
              </a:ext>
            </a:extLst>
          </p:cNvPr>
          <p:cNvSpPr>
            <a:spLocks noGrp="1"/>
          </p:cNvSpPr>
          <p:nvPr>
            <p:ph type="title"/>
          </p:nvPr>
        </p:nvSpPr>
        <p:spPr/>
        <p:txBody>
          <a:bodyPr>
            <a:normAutofit/>
          </a:bodyPr>
          <a:lstStyle/>
          <a:p>
            <a:r>
              <a:rPr lang="en-US" dirty="0"/>
              <a:t>Cycle of Sustainability</a:t>
            </a:r>
          </a:p>
        </p:txBody>
      </p:sp>
      <p:graphicFrame>
        <p:nvGraphicFramePr>
          <p:cNvPr id="4" name="Content Placeholder 3">
            <a:extLst>
              <a:ext uri="{FF2B5EF4-FFF2-40B4-BE49-F238E27FC236}">
                <a16:creationId xmlns:a16="http://schemas.microsoft.com/office/drawing/2014/main" id="{6FAB28F7-88E9-4488-B52B-AC74C2649004}"/>
              </a:ext>
            </a:extLst>
          </p:cNvPr>
          <p:cNvGraphicFramePr>
            <a:graphicFrameLocks noGrp="1"/>
          </p:cNvGraphicFramePr>
          <p:nvPr>
            <p:ph idx="4294967295"/>
          </p:nvPr>
        </p:nvGraphicFramePr>
        <p:xfrm>
          <a:off x="742121" y="1463675"/>
          <a:ext cx="10972800" cy="51895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peech Bubble: Rectangle 2">
            <a:extLst>
              <a:ext uri="{FF2B5EF4-FFF2-40B4-BE49-F238E27FC236}">
                <a16:creationId xmlns:a16="http://schemas.microsoft.com/office/drawing/2014/main" id="{F7151E8F-4328-489D-BBF3-6057D972B586}"/>
              </a:ext>
            </a:extLst>
          </p:cNvPr>
          <p:cNvSpPr/>
          <p:nvPr/>
        </p:nvSpPr>
        <p:spPr>
          <a:xfrm>
            <a:off x="582601" y="1477841"/>
            <a:ext cx="2767054" cy="809766"/>
          </a:xfrm>
          <a:prstGeom prst="wedgeRectCallout">
            <a:avLst>
              <a:gd name="adj1" fmla="val 39912"/>
              <a:gd name="adj2" fmla="val 876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Strong Infrastructure, Safe Neighborhoods, Great Schools, </a:t>
            </a:r>
            <a:r>
              <a:rPr lang="en-US" sz="1600" dirty="0" err="1"/>
              <a:t>etc</a:t>
            </a:r>
            <a:endParaRPr lang="en-US" sz="1600" dirty="0"/>
          </a:p>
        </p:txBody>
      </p:sp>
      <p:pic>
        <p:nvPicPr>
          <p:cNvPr id="13" name="Graphic 12" descr="Schoolhouse">
            <a:extLst>
              <a:ext uri="{FF2B5EF4-FFF2-40B4-BE49-F238E27FC236}">
                <a16:creationId xmlns:a16="http://schemas.microsoft.com/office/drawing/2014/main" id="{47CF5F78-4842-466A-8FD8-28EDEC22F20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81200" y="2639346"/>
            <a:ext cx="897190" cy="897190"/>
          </a:xfrm>
          <a:prstGeom prst="rect">
            <a:avLst/>
          </a:prstGeom>
        </p:spPr>
      </p:pic>
      <p:pic>
        <p:nvPicPr>
          <p:cNvPr id="15" name="Graphic 14" descr="Group">
            <a:extLst>
              <a:ext uri="{FF2B5EF4-FFF2-40B4-BE49-F238E27FC236}">
                <a16:creationId xmlns:a16="http://schemas.microsoft.com/office/drawing/2014/main" id="{DABFED3D-3E64-4E74-8D9F-492E8B99F64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91438" y="1611456"/>
            <a:ext cx="914400" cy="914400"/>
          </a:xfrm>
          <a:prstGeom prst="rect">
            <a:avLst/>
          </a:prstGeom>
        </p:spPr>
      </p:pic>
      <p:pic>
        <p:nvPicPr>
          <p:cNvPr id="25" name="Graphic 24" descr="Store">
            <a:extLst>
              <a:ext uri="{FF2B5EF4-FFF2-40B4-BE49-F238E27FC236}">
                <a16:creationId xmlns:a16="http://schemas.microsoft.com/office/drawing/2014/main" id="{117BB0D4-3370-4271-BDEE-CCF61BFC186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62744" y="2861092"/>
            <a:ext cx="712793" cy="712793"/>
          </a:xfrm>
          <a:prstGeom prst="rect">
            <a:avLst/>
          </a:prstGeom>
        </p:spPr>
      </p:pic>
      <p:pic>
        <p:nvPicPr>
          <p:cNvPr id="27" name="Graphic 26" descr="Home">
            <a:extLst>
              <a:ext uri="{FF2B5EF4-FFF2-40B4-BE49-F238E27FC236}">
                <a16:creationId xmlns:a16="http://schemas.microsoft.com/office/drawing/2014/main" id="{E87B49F7-2451-4784-BD2C-135FDB94DD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90051" y="2861092"/>
            <a:ext cx="712793" cy="712793"/>
          </a:xfrm>
          <a:prstGeom prst="rect">
            <a:avLst/>
          </a:prstGeom>
        </p:spPr>
      </p:pic>
      <p:pic>
        <p:nvPicPr>
          <p:cNvPr id="29" name="Graphic 28" descr="Money">
            <a:extLst>
              <a:ext uri="{FF2B5EF4-FFF2-40B4-BE49-F238E27FC236}">
                <a16:creationId xmlns:a16="http://schemas.microsoft.com/office/drawing/2014/main" id="{A6B6182B-7E23-46C3-8355-27846946AA1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04121" y="5154255"/>
            <a:ext cx="914400" cy="914400"/>
          </a:xfrm>
          <a:prstGeom prst="rect">
            <a:avLst/>
          </a:prstGeom>
        </p:spPr>
      </p:pic>
      <p:pic>
        <p:nvPicPr>
          <p:cNvPr id="18" name="Picture 17">
            <a:extLst>
              <a:ext uri="{FF2B5EF4-FFF2-40B4-BE49-F238E27FC236}">
                <a16:creationId xmlns:a16="http://schemas.microsoft.com/office/drawing/2014/main" id="{B6357481-9F68-45F6-8A44-98AA80EC0F1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95764" y="2999906"/>
            <a:ext cx="569629" cy="1042799"/>
          </a:xfrm>
          <a:prstGeom prst="rect">
            <a:avLst/>
          </a:prstGeom>
        </p:spPr>
      </p:pic>
      <p:sp>
        <p:nvSpPr>
          <p:cNvPr id="22" name="Arrow: Up 21">
            <a:extLst>
              <a:ext uri="{FF2B5EF4-FFF2-40B4-BE49-F238E27FC236}">
                <a16:creationId xmlns:a16="http://schemas.microsoft.com/office/drawing/2014/main" id="{F641F09E-14AC-4ED8-9677-14C379ED2399}"/>
              </a:ext>
            </a:extLst>
          </p:cNvPr>
          <p:cNvSpPr/>
          <p:nvPr/>
        </p:nvSpPr>
        <p:spPr>
          <a:xfrm>
            <a:off x="3517608" y="5394833"/>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07BBE8F2-36B2-443B-8AFB-57C7B09CEE4A}"/>
              </a:ext>
            </a:extLst>
          </p:cNvPr>
          <p:cNvSpPr/>
          <p:nvPr/>
        </p:nvSpPr>
        <p:spPr>
          <a:xfrm>
            <a:off x="4753580" y="1477841"/>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oan with solid fill">
            <a:extLst>
              <a:ext uri="{FF2B5EF4-FFF2-40B4-BE49-F238E27FC236}">
                <a16:creationId xmlns:a16="http://schemas.microsoft.com/office/drawing/2014/main" id="{67D11095-28E7-41A6-B291-293E0C397C2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074912" y="5154255"/>
            <a:ext cx="845819" cy="845819"/>
          </a:xfrm>
          <a:prstGeom prst="rect">
            <a:avLst/>
          </a:prstGeom>
        </p:spPr>
      </p:pic>
      <p:sp>
        <p:nvSpPr>
          <p:cNvPr id="19" name="Freeform: Shape 18">
            <a:extLst>
              <a:ext uri="{FF2B5EF4-FFF2-40B4-BE49-F238E27FC236}">
                <a16:creationId xmlns:a16="http://schemas.microsoft.com/office/drawing/2014/main" id="{B06C22EE-1FD5-4E05-88E4-C1BFF5188D67}"/>
              </a:ext>
            </a:extLst>
          </p:cNvPr>
          <p:cNvSpPr/>
          <p:nvPr/>
        </p:nvSpPr>
        <p:spPr>
          <a:xfrm>
            <a:off x="5841476" y="5394833"/>
            <a:ext cx="719639" cy="832104"/>
          </a:xfrm>
          <a:custGeom>
            <a:avLst/>
            <a:gdLst>
              <a:gd name="connsiteX0" fmla="*/ 155448 w 1005840"/>
              <a:gd name="connsiteY0" fmla="*/ 109728 h 832104"/>
              <a:gd name="connsiteX1" fmla="*/ 813816 w 1005840"/>
              <a:gd name="connsiteY1" fmla="*/ 0 h 832104"/>
              <a:gd name="connsiteX2" fmla="*/ 1005840 w 1005840"/>
              <a:gd name="connsiteY2" fmla="*/ 658368 h 832104"/>
              <a:gd name="connsiteX3" fmla="*/ 649224 w 1005840"/>
              <a:gd name="connsiteY3" fmla="*/ 832104 h 832104"/>
              <a:gd name="connsiteX4" fmla="*/ 0 w 1005840"/>
              <a:gd name="connsiteY4" fmla="*/ 493776 h 832104"/>
              <a:gd name="connsiteX5" fmla="*/ 155448 w 1005840"/>
              <a:gd name="connsiteY5" fmla="*/ 109728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 h="832104">
                <a:moveTo>
                  <a:pt x="155448" y="109728"/>
                </a:moveTo>
                <a:lnTo>
                  <a:pt x="813816" y="0"/>
                </a:lnTo>
                <a:lnTo>
                  <a:pt x="1005840" y="658368"/>
                </a:lnTo>
                <a:lnTo>
                  <a:pt x="649224" y="832104"/>
                </a:lnTo>
                <a:lnTo>
                  <a:pt x="0" y="493776"/>
                </a:lnTo>
                <a:lnTo>
                  <a:pt x="155448" y="1097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a:p>
            <a:pPr lvl="0"/>
            <a:endParaRPr lang="en-US" dirty="0"/>
          </a:p>
          <a:p>
            <a:pPr lvl="0"/>
            <a:r>
              <a:rPr lang="en-US" dirty="0"/>
              <a:t>Tax Revenue</a:t>
            </a:r>
          </a:p>
        </p:txBody>
      </p:sp>
      <p:sp>
        <p:nvSpPr>
          <p:cNvPr id="23" name="Arrow: Up 22">
            <a:extLst>
              <a:ext uri="{FF2B5EF4-FFF2-40B4-BE49-F238E27FC236}">
                <a16:creationId xmlns:a16="http://schemas.microsoft.com/office/drawing/2014/main" id="{DD4FEF78-DC7A-4519-AB55-DC3B091ECAC6}"/>
              </a:ext>
            </a:extLst>
          </p:cNvPr>
          <p:cNvSpPr/>
          <p:nvPr/>
        </p:nvSpPr>
        <p:spPr>
          <a:xfrm>
            <a:off x="5892241" y="5394833"/>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5BDF8088-B7DA-4B4F-958E-577C5E39A61B}"/>
              </a:ext>
            </a:extLst>
          </p:cNvPr>
          <p:cNvSpPr/>
          <p:nvPr/>
        </p:nvSpPr>
        <p:spPr>
          <a:xfrm>
            <a:off x="7150269" y="3107754"/>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EDEAC199-0FF5-8B5C-2866-9831BE194C9F}"/>
              </a:ext>
            </a:extLst>
          </p:cNvPr>
          <p:cNvSpPr/>
          <p:nvPr/>
        </p:nvSpPr>
        <p:spPr>
          <a:xfrm>
            <a:off x="3081130" y="1540565"/>
            <a:ext cx="7523922" cy="5237922"/>
          </a:xfrm>
          <a:custGeom>
            <a:avLst/>
            <a:gdLst>
              <a:gd name="connsiteX0" fmla="*/ 1351722 w 7523922"/>
              <a:gd name="connsiteY0" fmla="*/ 2514600 h 5237922"/>
              <a:gd name="connsiteX1" fmla="*/ 198783 w 7523922"/>
              <a:gd name="connsiteY1" fmla="*/ 3150705 h 5237922"/>
              <a:gd name="connsiteX2" fmla="*/ 0 w 7523922"/>
              <a:gd name="connsiteY2" fmla="*/ 5029200 h 5237922"/>
              <a:gd name="connsiteX3" fmla="*/ 2822713 w 7523922"/>
              <a:gd name="connsiteY3" fmla="*/ 5237922 h 5237922"/>
              <a:gd name="connsiteX4" fmla="*/ 5675244 w 7523922"/>
              <a:gd name="connsiteY4" fmla="*/ 5078896 h 5237922"/>
              <a:gd name="connsiteX5" fmla="*/ 7523922 w 7523922"/>
              <a:gd name="connsiteY5" fmla="*/ 735496 h 5237922"/>
              <a:gd name="connsiteX6" fmla="*/ 4760844 w 7523922"/>
              <a:gd name="connsiteY6" fmla="*/ 0 h 5237922"/>
              <a:gd name="connsiteX7" fmla="*/ 3508513 w 7523922"/>
              <a:gd name="connsiteY7" fmla="*/ 1888435 h 5237922"/>
              <a:gd name="connsiteX8" fmla="*/ 1958009 w 7523922"/>
              <a:gd name="connsiteY8" fmla="*/ 2693505 h 5237922"/>
              <a:gd name="connsiteX9" fmla="*/ 1351722 w 7523922"/>
              <a:gd name="connsiteY9" fmla="*/ 2514600 h 523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3922" h="5237922">
                <a:moveTo>
                  <a:pt x="1351722" y="2514600"/>
                </a:moveTo>
                <a:lnTo>
                  <a:pt x="198783" y="3150705"/>
                </a:lnTo>
                <a:lnTo>
                  <a:pt x="0" y="5029200"/>
                </a:lnTo>
                <a:lnTo>
                  <a:pt x="2822713" y="5237922"/>
                </a:lnTo>
                <a:lnTo>
                  <a:pt x="5675244" y="5078896"/>
                </a:lnTo>
                <a:lnTo>
                  <a:pt x="7523922" y="735496"/>
                </a:lnTo>
                <a:lnTo>
                  <a:pt x="4760844" y="0"/>
                </a:lnTo>
                <a:lnTo>
                  <a:pt x="3508513" y="1888435"/>
                </a:lnTo>
                <a:lnTo>
                  <a:pt x="1958009" y="2693505"/>
                </a:lnTo>
                <a:lnTo>
                  <a:pt x="1351722" y="25146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7323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F5A40079-0990-44B2-8F23-BDD7D3AD075D}"/>
              </a:ext>
            </a:extLst>
          </p:cNvPr>
          <p:cNvGraphicFramePr/>
          <p:nvPr/>
        </p:nvGraphicFramePr>
        <p:xfrm>
          <a:off x="2166070" y="2029695"/>
          <a:ext cx="3034129" cy="2519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9558EC5-1094-759C-B04D-A83CAD1CBBB2}"/>
              </a:ext>
            </a:extLst>
          </p:cNvPr>
          <p:cNvGraphicFramePr/>
          <p:nvPr/>
        </p:nvGraphicFramePr>
        <p:xfrm>
          <a:off x="2159383" y="1824020"/>
          <a:ext cx="3071191" cy="288600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C93C378-41A0-47CF-95D2-82B4DBE7D61A}"/>
              </a:ext>
            </a:extLst>
          </p:cNvPr>
          <p:cNvSpPr>
            <a:spLocks noGrp="1"/>
          </p:cNvSpPr>
          <p:nvPr>
            <p:ph type="title"/>
          </p:nvPr>
        </p:nvSpPr>
        <p:spPr/>
        <p:txBody>
          <a:bodyPr>
            <a:normAutofit/>
          </a:bodyPr>
          <a:lstStyle/>
          <a:p>
            <a:r>
              <a:rPr lang="en-US" dirty="0"/>
              <a:t>Cycle of Sustainability</a:t>
            </a:r>
          </a:p>
        </p:txBody>
      </p:sp>
      <p:graphicFrame>
        <p:nvGraphicFramePr>
          <p:cNvPr id="4" name="Content Placeholder 3">
            <a:extLst>
              <a:ext uri="{FF2B5EF4-FFF2-40B4-BE49-F238E27FC236}">
                <a16:creationId xmlns:a16="http://schemas.microsoft.com/office/drawing/2014/main" id="{6FAB28F7-88E9-4488-B52B-AC74C2649004}"/>
              </a:ext>
            </a:extLst>
          </p:cNvPr>
          <p:cNvGraphicFramePr>
            <a:graphicFrameLocks noGrp="1"/>
          </p:cNvGraphicFramePr>
          <p:nvPr>
            <p:ph idx="4294967295"/>
          </p:nvPr>
        </p:nvGraphicFramePr>
        <p:xfrm>
          <a:off x="742121" y="1463675"/>
          <a:ext cx="10972800" cy="51895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peech Bubble: Rectangle 2">
            <a:extLst>
              <a:ext uri="{FF2B5EF4-FFF2-40B4-BE49-F238E27FC236}">
                <a16:creationId xmlns:a16="http://schemas.microsoft.com/office/drawing/2014/main" id="{F7151E8F-4328-489D-BBF3-6057D972B586}"/>
              </a:ext>
            </a:extLst>
          </p:cNvPr>
          <p:cNvSpPr/>
          <p:nvPr/>
        </p:nvSpPr>
        <p:spPr>
          <a:xfrm>
            <a:off x="582601" y="1477841"/>
            <a:ext cx="2767054" cy="809766"/>
          </a:xfrm>
          <a:prstGeom prst="wedgeRectCallout">
            <a:avLst>
              <a:gd name="adj1" fmla="val 39912"/>
              <a:gd name="adj2" fmla="val 876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Strong Infrastructure, Safe Neighborhoods, Great Schools, </a:t>
            </a:r>
            <a:r>
              <a:rPr lang="en-US" sz="1600" dirty="0" err="1"/>
              <a:t>etc</a:t>
            </a:r>
            <a:endParaRPr lang="en-US" sz="1600" dirty="0"/>
          </a:p>
        </p:txBody>
      </p:sp>
      <p:pic>
        <p:nvPicPr>
          <p:cNvPr id="13" name="Graphic 12" descr="Schoolhouse">
            <a:extLst>
              <a:ext uri="{FF2B5EF4-FFF2-40B4-BE49-F238E27FC236}">
                <a16:creationId xmlns:a16="http://schemas.microsoft.com/office/drawing/2014/main" id="{47CF5F78-4842-466A-8FD8-28EDEC22F20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81200" y="2639346"/>
            <a:ext cx="897190" cy="897190"/>
          </a:xfrm>
          <a:prstGeom prst="rect">
            <a:avLst/>
          </a:prstGeom>
        </p:spPr>
      </p:pic>
      <p:pic>
        <p:nvPicPr>
          <p:cNvPr id="15" name="Graphic 14" descr="Group">
            <a:extLst>
              <a:ext uri="{FF2B5EF4-FFF2-40B4-BE49-F238E27FC236}">
                <a16:creationId xmlns:a16="http://schemas.microsoft.com/office/drawing/2014/main" id="{DABFED3D-3E64-4E74-8D9F-492E8B99F64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91438" y="1611456"/>
            <a:ext cx="914400" cy="914400"/>
          </a:xfrm>
          <a:prstGeom prst="rect">
            <a:avLst/>
          </a:prstGeom>
        </p:spPr>
      </p:pic>
      <p:pic>
        <p:nvPicPr>
          <p:cNvPr id="25" name="Graphic 24" descr="Store">
            <a:extLst>
              <a:ext uri="{FF2B5EF4-FFF2-40B4-BE49-F238E27FC236}">
                <a16:creationId xmlns:a16="http://schemas.microsoft.com/office/drawing/2014/main" id="{117BB0D4-3370-4271-BDEE-CCF61BFC186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62744" y="2861092"/>
            <a:ext cx="712793" cy="712793"/>
          </a:xfrm>
          <a:prstGeom prst="rect">
            <a:avLst/>
          </a:prstGeom>
        </p:spPr>
      </p:pic>
      <p:pic>
        <p:nvPicPr>
          <p:cNvPr id="27" name="Graphic 26" descr="Home">
            <a:extLst>
              <a:ext uri="{FF2B5EF4-FFF2-40B4-BE49-F238E27FC236}">
                <a16:creationId xmlns:a16="http://schemas.microsoft.com/office/drawing/2014/main" id="{E87B49F7-2451-4784-BD2C-135FDB94DD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90051" y="2861092"/>
            <a:ext cx="712793" cy="712793"/>
          </a:xfrm>
          <a:prstGeom prst="rect">
            <a:avLst/>
          </a:prstGeom>
        </p:spPr>
      </p:pic>
      <p:pic>
        <p:nvPicPr>
          <p:cNvPr id="29" name="Graphic 28" descr="Money">
            <a:extLst>
              <a:ext uri="{FF2B5EF4-FFF2-40B4-BE49-F238E27FC236}">
                <a16:creationId xmlns:a16="http://schemas.microsoft.com/office/drawing/2014/main" id="{A6B6182B-7E23-46C3-8355-27846946AA1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04121" y="5154255"/>
            <a:ext cx="914400" cy="914400"/>
          </a:xfrm>
          <a:prstGeom prst="rect">
            <a:avLst/>
          </a:prstGeom>
        </p:spPr>
      </p:pic>
      <p:pic>
        <p:nvPicPr>
          <p:cNvPr id="18" name="Picture 17">
            <a:extLst>
              <a:ext uri="{FF2B5EF4-FFF2-40B4-BE49-F238E27FC236}">
                <a16:creationId xmlns:a16="http://schemas.microsoft.com/office/drawing/2014/main" id="{B6357481-9F68-45F6-8A44-98AA80EC0F1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95764" y="2999906"/>
            <a:ext cx="569629" cy="1042799"/>
          </a:xfrm>
          <a:prstGeom prst="rect">
            <a:avLst/>
          </a:prstGeom>
        </p:spPr>
      </p:pic>
      <p:sp>
        <p:nvSpPr>
          <p:cNvPr id="22" name="Arrow: Up 21">
            <a:extLst>
              <a:ext uri="{FF2B5EF4-FFF2-40B4-BE49-F238E27FC236}">
                <a16:creationId xmlns:a16="http://schemas.microsoft.com/office/drawing/2014/main" id="{F641F09E-14AC-4ED8-9677-14C379ED2399}"/>
              </a:ext>
            </a:extLst>
          </p:cNvPr>
          <p:cNvSpPr/>
          <p:nvPr/>
        </p:nvSpPr>
        <p:spPr>
          <a:xfrm>
            <a:off x="3517608" y="5394833"/>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07BBE8F2-36B2-443B-8AFB-57C7B09CEE4A}"/>
              </a:ext>
            </a:extLst>
          </p:cNvPr>
          <p:cNvSpPr/>
          <p:nvPr/>
        </p:nvSpPr>
        <p:spPr>
          <a:xfrm>
            <a:off x="4753580" y="1477841"/>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oan with solid fill">
            <a:extLst>
              <a:ext uri="{FF2B5EF4-FFF2-40B4-BE49-F238E27FC236}">
                <a16:creationId xmlns:a16="http://schemas.microsoft.com/office/drawing/2014/main" id="{67D11095-28E7-41A6-B291-293E0C397C2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074912" y="5154255"/>
            <a:ext cx="845819" cy="845819"/>
          </a:xfrm>
          <a:prstGeom prst="rect">
            <a:avLst/>
          </a:prstGeom>
        </p:spPr>
      </p:pic>
      <p:sp>
        <p:nvSpPr>
          <p:cNvPr id="19" name="Freeform: Shape 18">
            <a:extLst>
              <a:ext uri="{FF2B5EF4-FFF2-40B4-BE49-F238E27FC236}">
                <a16:creationId xmlns:a16="http://schemas.microsoft.com/office/drawing/2014/main" id="{B06C22EE-1FD5-4E05-88E4-C1BFF5188D67}"/>
              </a:ext>
            </a:extLst>
          </p:cNvPr>
          <p:cNvSpPr/>
          <p:nvPr/>
        </p:nvSpPr>
        <p:spPr>
          <a:xfrm>
            <a:off x="5841476" y="5394833"/>
            <a:ext cx="719639" cy="832104"/>
          </a:xfrm>
          <a:custGeom>
            <a:avLst/>
            <a:gdLst>
              <a:gd name="connsiteX0" fmla="*/ 155448 w 1005840"/>
              <a:gd name="connsiteY0" fmla="*/ 109728 h 832104"/>
              <a:gd name="connsiteX1" fmla="*/ 813816 w 1005840"/>
              <a:gd name="connsiteY1" fmla="*/ 0 h 832104"/>
              <a:gd name="connsiteX2" fmla="*/ 1005840 w 1005840"/>
              <a:gd name="connsiteY2" fmla="*/ 658368 h 832104"/>
              <a:gd name="connsiteX3" fmla="*/ 649224 w 1005840"/>
              <a:gd name="connsiteY3" fmla="*/ 832104 h 832104"/>
              <a:gd name="connsiteX4" fmla="*/ 0 w 1005840"/>
              <a:gd name="connsiteY4" fmla="*/ 493776 h 832104"/>
              <a:gd name="connsiteX5" fmla="*/ 155448 w 1005840"/>
              <a:gd name="connsiteY5" fmla="*/ 109728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 h="832104">
                <a:moveTo>
                  <a:pt x="155448" y="109728"/>
                </a:moveTo>
                <a:lnTo>
                  <a:pt x="813816" y="0"/>
                </a:lnTo>
                <a:lnTo>
                  <a:pt x="1005840" y="658368"/>
                </a:lnTo>
                <a:lnTo>
                  <a:pt x="649224" y="832104"/>
                </a:lnTo>
                <a:lnTo>
                  <a:pt x="0" y="493776"/>
                </a:lnTo>
                <a:lnTo>
                  <a:pt x="155448" y="1097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a:p>
            <a:pPr lvl="0"/>
            <a:endParaRPr lang="en-US" dirty="0"/>
          </a:p>
          <a:p>
            <a:pPr lvl="0"/>
            <a:r>
              <a:rPr lang="en-US" dirty="0"/>
              <a:t>Tax Revenue</a:t>
            </a:r>
          </a:p>
        </p:txBody>
      </p:sp>
      <p:sp>
        <p:nvSpPr>
          <p:cNvPr id="23" name="Arrow: Up 22">
            <a:extLst>
              <a:ext uri="{FF2B5EF4-FFF2-40B4-BE49-F238E27FC236}">
                <a16:creationId xmlns:a16="http://schemas.microsoft.com/office/drawing/2014/main" id="{DD4FEF78-DC7A-4519-AB55-DC3B091ECAC6}"/>
              </a:ext>
            </a:extLst>
          </p:cNvPr>
          <p:cNvSpPr/>
          <p:nvPr/>
        </p:nvSpPr>
        <p:spPr>
          <a:xfrm>
            <a:off x="5892241" y="5394833"/>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5BDF8088-B7DA-4B4F-958E-577C5E39A61B}"/>
              </a:ext>
            </a:extLst>
          </p:cNvPr>
          <p:cNvSpPr/>
          <p:nvPr/>
        </p:nvSpPr>
        <p:spPr>
          <a:xfrm>
            <a:off x="7150269" y="3107754"/>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1778ED4-8316-9AF2-F31A-2864BF88E8BB}"/>
              </a:ext>
            </a:extLst>
          </p:cNvPr>
          <p:cNvSpPr/>
          <p:nvPr/>
        </p:nvSpPr>
        <p:spPr>
          <a:xfrm>
            <a:off x="2951922" y="4094922"/>
            <a:ext cx="6858000" cy="2693504"/>
          </a:xfrm>
          <a:custGeom>
            <a:avLst/>
            <a:gdLst>
              <a:gd name="connsiteX0" fmla="*/ 6858000 w 6858000"/>
              <a:gd name="connsiteY0" fmla="*/ 765313 h 2693504"/>
              <a:gd name="connsiteX1" fmla="*/ 5019261 w 6858000"/>
              <a:gd name="connsiteY1" fmla="*/ 0 h 2693504"/>
              <a:gd name="connsiteX2" fmla="*/ 3299791 w 6858000"/>
              <a:gd name="connsiteY2" fmla="*/ 775252 h 2693504"/>
              <a:gd name="connsiteX3" fmla="*/ 1948069 w 6858000"/>
              <a:gd name="connsiteY3" fmla="*/ 178904 h 2693504"/>
              <a:gd name="connsiteX4" fmla="*/ 1391478 w 6858000"/>
              <a:gd name="connsiteY4" fmla="*/ 99391 h 2693504"/>
              <a:gd name="connsiteX5" fmla="*/ 705678 w 6858000"/>
              <a:gd name="connsiteY5" fmla="*/ 407504 h 2693504"/>
              <a:gd name="connsiteX6" fmla="*/ 0 w 6858000"/>
              <a:gd name="connsiteY6" fmla="*/ 2276061 h 2693504"/>
              <a:gd name="connsiteX7" fmla="*/ 1649895 w 6858000"/>
              <a:gd name="connsiteY7" fmla="*/ 2693504 h 2693504"/>
              <a:gd name="connsiteX8" fmla="*/ 5436704 w 6858000"/>
              <a:gd name="connsiteY8" fmla="*/ 2673626 h 2693504"/>
              <a:gd name="connsiteX9" fmla="*/ 6838121 w 6858000"/>
              <a:gd name="connsiteY9" fmla="*/ 765313 h 2693504"/>
              <a:gd name="connsiteX10" fmla="*/ 6858000 w 6858000"/>
              <a:gd name="connsiteY10" fmla="*/ 765313 h 269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2693504">
                <a:moveTo>
                  <a:pt x="6858000" y="765313"/>
                </a:moveTo>
                <a:lnTo>
                  <a:pt x="5019261" y="0"/>
                </a:lnTo>
                <a:lnTo>
                  <a:pt x="3299791" y="775252"/>
                </a:lnTo>
                <a:lnTo>
                  <a:pt x="1948069" y="178904"/>
                </a:lnTo>
                <a:lnTo>
                  <a:pt x="1391478" y="99391"/>
                </a:lnTo>
                <a:lnTo>
                  <a:pt x="705678" y="407504"/>
                </a:lnTo>
                <a:lnTo>
                  <a:pt x="0" y="2276061"/>
                </a:lnTo>
                <a:lnTo>
                  <a:pt x="1649895" y="2693504"/>
                </a:lnTo>
                <a:lnTo>
                  <a:pt x="5436704" y="2673626"/>
                </a:lnTo>
                <a:lnTo>
                  <a:pt x="6838121" y="765313"/>
                </a:lnTo>
                <a:lnTo>
                  <a:pt x="6858000" y="76531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18419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F5A40079-0990-44B2-8F23-BDD7D3AD075D}"/>
              </a:ext>
            </a:extLst>
          </p:cNvPr>
          <p:cNvGraphicFramePr/>
          <p:nvPr/>
        </p:nvGraphicFramePr>
        <p:xfrm>
          <a:off x="2166070" y="2029695"/>
          <a:ext cx="3034129" cy="2519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9558EC5-1094-759C-B04D-A83CAD1CBBB2}"/>
              </a:ext>
            </a:extLst>
          </p:cNvPr>
          <p:cNvGraphicFramePr/>
          <p:nvPr/>
        </p:nvGraphicFramePr>
        <p:xfrm>
          <a:off x="2159383" y="1824020"/>
          <a:ext cx="3071191" cy="288600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C93C378-41A0-47CF-95D2-82B4DBE7D61A}"/>
              </a:ext>
            </a:extLst>
          </p:cNvPr>
          <p:cNvSpPr>
            <a:spLocks noGrp="1"/>
          </p:cNvSpPr>
          <p:nvPr>
            <p:ph type="title"/>
          </p:nvPr>
        </p:nvSpPr>
        <p:spPr/>
        <p:txBody>
          <a:bodyPr>
            <a:normAutofit/>
          </a:bodyPr>
          <a:lstStyle/>
          <a:p>
            <a:r>
              <a:rPr lang="en-US" dirty="0"/>
              <a:t>Cycle of Sustainability</a:t>
            </a:r>
          </a:p>
        </p:txBody>
      </p:sp>
      <p:graphicFrame>
        <p:nvGraphicFramePr>
          <p:cNvPr id="4" name="Content Placeholder 3">
            <a:extLst>
              <a:ext uri="{FF2B5EF4-FFF2-40B4-BE49-F238E27FC236}">
                <a16:creationId xmlns:a16="http://schemas.microsoft.com/office/drawing/2014/main" id="{6FAB28F7-88E9-4488-B52B-AC74C2649004}"/>
              </a:ext>
            </a:extLst>
          </p:cNvPr>
          <p:cNvGraphicFramePr>
            <a:graphicFrameLocks noGrp="1"/>
          </p:cNvGraphicFramePr>
          <p:nvPr>
            <p:ph idx="4294967295"/>
          </p:nvPr>
        </p:nvGraphicFramePr>
        <p:xfrm>
          <a:off x="742121" y="1463675"/>
          <a:ext cx="10972800" cy="51895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peech Bubble: Rectangle 2">
            <a:extLst>
              <a:ext uri="{FF2B5EF4-FFF2-40B4-BE49-F238E27FC236}">
                <a16:creationId xmlns:a16="http://schemas.microsoft.com/office/drawing/2014/main" id="{F7151E8F-4328-489D-BBF3-6057D972B586}"/>
              </a:ext>
            </a:extLst>
          </p:cNvPr>
          <p:cNvSpPr/>
          <p:nvPr/>
        </p:nvSpPr>
        <p:spPr>
          <a:xfrm>
            <a:off x="582601" y="1477841"/>
            <a:ext cx="2767054" cy="809766"/>
          </a:xfrm>
          <a:prstGeom prst="wedgeRectCallout">
            <a:avLst>
              <a:gd name="adj1" fmla="val 39912"/>
              <a:gd name="adj2" fmla="val 876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Strong Infrastructure, Safe Neighborhoods, Great Schools, </a:t>
            </a:r>
            <a:r>
              <a:rPr lang="en-US" sz="1600" dirty="0" err="1"/>
              <a:t>etc</a:t>
            </a:r>
            <a:endParaRPr lang="en-US" sz="1600" dirty="0"/>
          </a:p>
        </p:txBody>
      </p:sp>
      <p:pic>
        <p:nvPicPr>
          <p:cNvPr id="13" name="Graphic 12" descr="Schoolhouse">
            <a:extLst>
              <a:ext uri="{FF2B5EF4-FFF2-40B4-BE49-F238E27FC236}">
                <a16:creationId xmlns:a16="http://schemas.microsoft.com/office/drawing/2014/main" id="{47CF5F78-4842-466A-8FD8-28EDEC22F20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81200" y="2639346"/>
            <a:ext cx="897190" cy="897190"/>
          </a:xfrm>
          <a:prstGeom prst="rect">
            <a:avLst/>
          </a:prstGeom>
        </p:spPr>
      </p:pic>
      <p:pic>
        <p:nvPicPr>
          <p:cNvPr id="15" name="Graphic 14" descr="Group">
            <a:extLst>
              <a:ext uri="{FF2B5EF4-FFF2-40B4-BE49-F238E27FC236}">
                <a16:creationId xmlns:a16="http://schemas.microsoft.com/office/drawing/2014/main" id="{DABFED3D-3E64-4E74-8D9F-492E8B99F64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91438" y="1611456"/>
            <a:ext cx="914400" cy="914400"/>
          </a:xfrm>
          <a:prstGeom prst="rect">
            <a:avLst/>
          </a:prstGeom>
        </p:spPr>
      </p:pic>
      <p:pic>
        <p:nvPicPr>
          <p:cNvPr id="25" name="Graphic 24" descr="Store">
            <a:extLst>
              <a:ext uri="{FF2B5EF4-FFF2-40B4-BE49-F238E27FC236}">
                <a16:creationId xmlns:a16="http://schemas.microsoft.com/office/drawing/2014/main" id="{117BB0D4-3370-4271-BDEE-CCF61BFC186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62744" y="2861092"/>
            <a:ext cx="712793" cy="712793"/>
          </a:xfrm>
          <a:prstGeom prst="rect">
            <a:avLst/>
          </a:prstGeom>
        </p:spPr>
      </p:pic>
      <p:pic>
        <p:nvPicPr>
          <p:cNvPr id="27" name="Graphic 26" descr="Home">
            <a:extLst>
              <a:ext uri="{FF2B5EF4-FFF2-40B4-BE49-F238E27FC236}">
                <a16:creationId xmlns:a16="http://schemas.microsoft.com/office/drawing/2014/main" id="{E87B49F7-2451-4784-BD2C-135FDB94DD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90051" y="2861092"/>
            <a:ext cx="712793" cy="712793"/>
          </a:xfrm>
          <a:prstGeom prst="rect">
            <a:avLst/>
          </a:prstGeom>
        </p:spPr>
      </p:pic>
      <p:pic>
        <p:nvPicPr>
          <p:cNvPr id="29" name="Graphic 28" descr="Money">
            <a:extLst>
              <a:ext uri="{FF2B5EF4-FFF2-40B4-BE49-F238E27FC236}">
                <a16:creationId xmlns:a16="http://schemas.microsoft.com/office/drawing/2014/main" id="{A6B6182B-7E23-46C3-8355-27846946AA1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04121" y="5154255"/>
            <a:ext cx="914400" cy="914400"/>
          </a:xfrm>
          <a:prstGeom prst="rect">
            <a:avLst/>
          </a:prstGeom>
        </p:spPr>
      </p:pic>
      <p:pic>
        <p:nvPicPr>
          <p:cNvPr id="18" name="Picture 17">
            <a:extLst>
              <a:ext uri="{FF2B5EF4-FFF2-40B4-BE49-F238E27FC236}">
                <a16:creationId xmlns:a16="http://schemas.microsoft.com/office/drawing/2014/main" id="{B6357481-9F68-45F6-8A44-98AA80EC0F1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95764" y="2999906"/>
            <a:ext cx="569629" cy="1042799"/>
          </a:xfrm>
          <a:prstGeom prst="rect">
            <a:avLst/>
          </a:prstGeom>
        </p:spPr>
      </p:pic>
      <p:sp>
        <p:nvSpPr>
          <p:cNvPr id="22" name="Arrow: Up 21">
            <a:extLst>
              <a:ext uri="{FF2B5EF4-FFF2-40B4-BE49-F238E27FC236}">
                <a16:creationId xmlns:a16="http://schemas.microsoft.com/office/drawing/2014/main" id="{F641F09E-14AC-4ED8-9677-14C379ED2399}"/>
              </a:ext>
            </a:extLst>
          </p:cNvPr>
          <p:cNvSpPr/>
          <p:nvPr/>
        </p:nvSpPr>
        <p:spPr>
          <a:xfrm>
            <a:off x="3517608" y="5394833"/>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07BBE8F2-36B2-443B-8AFB-57C7B09CEE4A}"/>
              </a:ext>
            </a:extLst>
          </p:cNvPr>
          <p:cNvSpPr/>
          <p:nvPr/>
        </p:nvSpPr>
        <p:spPr>
          <a:xfrm>
            <a:off x="4753580" y="1477841"/>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oan with solid fill">
            <a:extLst>
              <a:ext uri="{FF2B5EF4-FFF2-40B4-BE49-F238E27FC236}">
                <a16:creationId xmlns:a16="http://schemas.microsoft.com/office/drawing/2014/main" id="{67D11095-28E7-41A6-B291-293E0C397C2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074912" y="5154255"/>
            <a:ext cx="845819" cy="845819"/>
          </a:xfrm>
          <a:prstGeom prst="rect">
            <a:avLst/>
          </a:prstGeom>
        </p:spPr>
      </p:pic>
      <p:sp>
        <p:nvSpPr>
          <p:cNvPr id="19" name="Freeform: Shape 18">
            <a:extLst>
              <a:ext uri="{FF2B5EF4-FFF2-40B4-BE49-F238E27FC236}">
                <a16:creationId xmlns:a16="http://schemas.microsoft.com/office/drawing/2014/main" id="{B06C22EE-1FD5-4E05-88E4-C1BFF5188D67}"/>
              </a:ext>
            </a:extLst>
          </p:cNvPr>
          <p:cNvSpPr/>
          <p:nvPr/>
        </p:nvSpPr>
        <p:spPr>
          <a:xfrm>
            <a:off x="5841476" y="5394833"/>
            <a:ext cx="719639" cy="832104"/>
          </a:xfrm>
          <a:custGeom>
            <a:avLst/>
            <a:gdLst>
              <a:gd name="connsiteX0" fmla="*/ 155448 w 1005840"/>
              <a:gd name="connsiteY0" fmla="*/ 109728 h 832104"/>
              <a:gd name="connsiteX1" fmla="*/ 813816 w 1005840"/>
              <a:gd name="connsiteY1" fmla="*/ 0 h 832104"/>
              <a:gd name="connsiteX2" fmla="*/ 1005840 w 1005840"/>
              <a:gd name="connsiteY2" fmla="*/ 658368 h 832104"/>
              <a:gd name="connsiteX3" fmla="*/ 649224 w 1005840"/>
              <a:gd name="connsiteY3" fmla="*/ 832104 h 832104"/>
              <a:gd name="connsiteX4" fmla="*/ 0 w 1005840"/>
              <a:gd name="connsiteY4" fmla="*/ 493776 h 832104"/>
              <a:gd name="connsiteX5" fmla="*/ 155448 w 1005840"/>
              <a:gd name="connsiteY5" fmla="*/ 109728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 h="832104">
                <a:moveTo>
                  <a:pt x="155448" y="109728"/>
                </a:moveTo>
                <a:lnTo>
                  <a:pt x="813816" y="0"/>
                </a:lnTo>
                <a:lnTo>
                  <a:pt x="1005840" y="658368"/>
                </a:lnTo>
                <a:lnTo>
                  <a:pt x="649224" y="832104"/>
                </a:lnTo>
                <a:lnTo>
                  <a:pt x="0" y="493776"/>
                </a:lnTo>
                <a:lnTo>
                  <a:pt x="155448" y="1097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a:p>
            <a:pPr lvl="0"/>
            <a:endParaRPr lang="en-US" dirty="0"/>
          </a:p>
          <a:p>
            <a:pPr lvl="0"/>
            <a:r>
              <a:rPr lang="en-US" dirty="0"/>
              <a:t>Tax Revenue</a:t>
            </a:r>
          </a:p>
        </p:txBody>
      </p:sp>
      <p:sp>
        <p:nvSpPr>
          <p:cNvPr id="23" name="Arrow: Up 22">
            <a:extLst>
              <a:ext uri="{FF2B5EF4-FFF2-40B4-BE49-F238E27FC236}">
                <a16:creationId xmlns:a16="http://schemas.microsoft.com/office/drawing/2014/main" id="{DD4FEF78-DC7A-4519-AB55-DC3B091ECAC6}"/>
              </a:ext>
            </a:extLst>
          </p:cNvPr>
          <p:cNvSpPr/>
          <p:nvPr/>
        </p:nvSpPr>
        <p:spPr>
          <a:xfrm>
            <a:off x="5892241" y="5394833"/>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5BDF8088-B7DA-4B4F-958E-577C5E39A61B}"/>
              </a:ext>
            </a:extLst>
          </p:cNvPr>
          <p:cNvSpPr/>
          <p:nvPr/>
        </p:nvSpPr>
        <p:spPr>
          <a:xfrm>
            <a:off x="7150269" y="3107754"/>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EDC55A-B2EC-A1FB-63BD-D75C7A44FF84}"/>
              </a:ext>
            </a:extLst>
          </p:cNvPr>
          <p:cNvSpPr/>
          <p:nvPr/>
        </p:nvSpPr>
        <p:spPr>
          <a:xfrm rot="19745543">
            <a:off x="3752263" y="4278072"/>
            <a:ext cx="1143000" cy="885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77903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581C-528D-405A-87FE-DDE8856D67FB}"/>
              </a:ext>
            </a:extLst>
          </p:cNvPr>
          <p:cNvSpPr>
            <a:spLocks noGrp="1"/>
          </p:cNvSpPr>
          <p:nvPr>
            <p:ph type="title"/>
          </p:nvPr>
        </p:nvSpPr>
        <p:spPr/>
        <p:txBody>
          <a:bodyPr/>
          <a:lstStyle/>
          <a:p>
            <a:r>
              <a:rPr lang="en-US" dirty="0"/>
              <a:t>FY2023 Budget Update</a:t>
            </a:r>
          </a:p>
        </p:txBody>
      </p:sp>
      <p:sp>
        <p:nvSpPr>
          <p:cNvPr id="3" name="Text Placeholder 2">
            <a:extLst>
              <a:ext uri="{FF2B5EF4-FFF2-40B4-BE49-F238E27FC236}">
                <a16:creationId xmlns:a16="http://schemas.microsoft.com/office/drawing/2014/main" id="{89AC341D-9E3E-4771-B3AD-AC49663AB44E}"/>
              </a:ext>
            </a:extLst>
          </p:cNvPr>
          <p:cNvSpPr>
            <a:spLocks noGrp="1"/>
          </p:cNvSpPr>
          <p:nvPr>
            <p:ph type="body" idx="1"/>
          </p:nvPr>
        </p:nvSpPr>
        <p:spPr/>
        <p:txBody>
          <a:bodyPr/>
          <a:lstStyle/>
          <a:p>
            <a:r>
              <a:rPr lang="en-US" dirty="0"/>
              <a:t>Through February, 2023</a:t>
            </a:r>
          </a:p>
        </p:txBody>
      </p:sp>
    </p:spTree>
    <p:extLst>
      <p:ext uri="{BB962C8B-B14F-4D97-AF65-F5344CB8AC3E}">
        <p14:creationId xmlns:p14="http://schemas.microsoft.com/office/powerpoint/2010/main" val="172731279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F5A40079-0990-44B2-8F23-BDD7D3AD075D}"/>
              </a:ext>
            </a:extLst>
          </p:cNvPr>
          <p:cNvGraphicFramePr/>
          <p:nvPr/>
        </p:nvGraphicFramePr>
        <p:xfrm>
          <a:off x="2166070" y="2029695"/>
          <a:ext cx="3034129" cy="2519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9558EC5-1094-759C-B04D-A83CAD1CBBB2}"/>
              </a:ext>
            </a:extLst>
          </p:cNvPr>
          <p:cNvGraphicFramePr/>
          <p:nvPr>
            <p:extLst>
              <p:ext uri="{D42A27DB-BD31-4B8C-83A1-F6EECF244321}">
                <p14:modId xmlns:p14="http://schemas.microsoft.com/office/powerpoint/2010/main" val="3140321403"/>
              </p:ext>
            </p:extLst>
          </p:nvPr>
        </p:nvGraphicFramePr>
        <p:xfrm>
          <a:off x="2159383" y="1824020"/>
          <a:ext cx="3071191" cy="288600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C93C378-41A0-47CF-95D2-82B4DBE7D61A}"/>
              </a:ext>
            </a:extLst>
          </p:cNvPr>
          <p:cNvSpPr>
            <a:spLocks noGrp="1"/>
          </p:cNvSpPr>
          <p:nvPr>
            <p:ph type="title"/>
          </p:nvPr>
        </p:nvSpPr>
        <p:spPr/>
        <p:txBody>
          <a:bodyPr>
            <a:normAutofit/>
          </a:bodyPr>
          <a:lstStyle/>
          <a:p>
            <a:r>
              <a:rPr lang="en-US" dirty="0"/>
              <a:t>Cycle of Sustainability</a:t>
            </a:r>
          </a:p>
        </p:txBody>
      </p:sp>
      <p:graphicFrame>
        <p:nvGraphicFramePr>
          <p:cNvPr id="4" name="Content Placeholder 3">
            <a:extLst>
              <a:ext uri="{FF2B5EF4-FFF2-40B4-BE49-F238E27FC236}">
                <a16:creationId xmlns:a16="http://schemas.microsoft.com/office/drawing/2014/main" id="{6FAB28F7-88E9-4488-B52B-AC74C2649004}"/>
              </a:ext>
            </a:extLst>
          </p:cNvPr>
          <p:cNvGraphicFramePr>
            <a:graphicFrameLocks noGrp="1"/>
          </p:cNvGraphicFramePr>
          <p:nvPr>
            <p:ph idx="4294967295"/>
            <p:extLst>
              <p:ext uri="{D42A27DB-BD31-4B8C-83A1-F6EECF244321}">
                <p14:modId xmlns:p14="http://schemas.microsoft.com/office/powerpoint/2010/main" val="2574863537"/>
              </p:ext>
            </p:extLst>
          </p:nvPr>
        </p:nvGraphicFramePr>
        <p:xfrm>
          <a:off x="742121" y="1463675"/>
          <a:ext cx="10972800" cy="51895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peech Bubble: Rectangle 2">
            <a:extLst>
              <a:ext uri="{FF2B5EF4-FFF2-40B4-BE49-F238E27FC236}">
                <a16:creationId xmlns:a16="http://schemas.microsoft.com/office/drawing/2014/main" id="{F7151E8F-4328-489D-BBF3-6057D972B586}"/>
              </a:ext>
            </a:extLst>
          </p:cNvPr>
          <p:cNvSpPr/>
          <p:nvPr/>
        </p:nvSpPr>
        <p:spPr>
          <a:xfrm>
            <a:off x="582601" y="1477841"/>
            <a:ext cx="2767054" cy="809766"/>
          </a:xfrm>
          <a:prstGeom prst="wedgeRectCallout">
            <a:avLst>
              <a:gd name="adj1" fmla="val 39912"/>
              <a:gd name="adj2" fmla="val 876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Strong Infrastructure, Safe Neighborhoods, Great Schools, </a:t>
            </a:r>
            <a:r>
              <a:rPr lang="en-US" sz="1600" dirty="0" err="1"/>
              <a:t>etc</a:t>
            </a:r>
            <a:endParaRPr lang="en-US" sz="1600" dirty="0"/>
          </a:p>
        </p:txBody>
      </p:sp>
      <p:pic>
        <p:nvPicPr>
          <p:cNvPr id="13" name="Graphic 12" descr="Schoolhouse">
            <a:extLst>
              <a:ext uri="{FF2B5EF4-FFF2-40B4-BE49-F238E27FC236}">
                <a16:creationId xmlns:a16="http://schemas.microsoft.com/office/drawing/2014/main" id="{47CF5F78-4842-466A-8FD8-28EDEC22F20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81200" y="2639346"/>
            <a:ext cx="897190" cy="897190"/>
          </a:xfrm>
          <a:prstGeom prst="rect">
            <a:avLst/>
          </a:prstGeom>
        </p:spPr>
      </p:pic>
      <p:pic>
        <p:nvPicPr>
          <p:cNvPr id="15" name="Graphic 14" descr="Group">
            <a:extLst>
              <a:ext uri="{FF2B5EF4-FFF2-40B4-BE49-F238E27FC236}">
                <a16:creationId xmlns:a16="http://schemas.microsoft.com/office/drawing/2014/main" id="{DABFED3D-3E64-4E74-8D9F-492E8B99F64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91438" y="1611456"/>
            <a:ext cx="914400" cy="914400"/>
          </a:xfrm>
          <a:prstGeom prst="rect">
            <a:avLst/>
          </a:prstGeom>
        </p:spPr>
      </p:pic>
      <p:pic>
        <p:nvPicPr>
          <p:cNvPr id="25" name="Graphic 24" descr="Store">
            <a:extLst>
              <a:ext uri="{FF2B5EF4-FFF2-40B4-BE49-F238E27FC236}">
                <a16:creationId xmlns:a16="http://schemas.microsoft.com/office/drawing/2014/main" id="{117BB0D4-3370-4271-BDEE-CCF61BFC186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62744" y="2861092"/>
            <a:ext cx="712793" cy="712793"/>
          </a:xfrm>
          <a:prstGeom prst="rect">
            <a:avLst/>
          </a:prstGeom>
        </p:spPr>
      </p:pic>
      <p:pic>
        <p:nvPicPr>
          <p:cNvPr id="27" name="Graphic 26" descr="Home">
            <a:extLst>
              <a:ext uri="{FF2B5EF4-FFF2-40B4-BE49-F238E27FC236}">
                <a16:creationId xmlns:a16="http://schemas.microsoft.com/office/drawing/2014/main" id="{E87B49F7-2451-4784-BD2C-135FDB94DD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90051" y="2861092"/>
            <a:ext cx="712793" cy="712793"/>
          </a:xfrm>
          <a:prstGeom prst="rect">
            <a:avLst/>
          </a:prstGeom>
        </p:spPr>
      </p:pic>
      <p:pic>
        <p:nvPicPr>
          <p:cNvPr id="29" name="Graphic 28" descr="Money">
            <a:extLst>
              <a:ext uri="{FF2B5EF4-FFF2-40B4-BE49-F238E27FC236}">
                <a16:creationId xmlns:a16="http://schemas.microsoft.com/office/drawing/2014/main" id="{A6B6182B-7E23-46C3-8355-27846946AA1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04121" y="5154255"/>
            <a:ext cx="914400" cy="914400"/>
          </a:xfrm>
          <a:prstGeom prst="rect">
            <a:avLst/>
          </a:prstGeom>
        </p:spPr>
      </p:pic>
      <p:pic>
        <p:nvPicPr>
          <p:cNvPr id="18" name="Picture 17">
            <a:extLst>
              <a:ext uri="{FF2B5EF4-FFF2-40B4-BE49-F238E27FC236}">
                <a16:creationId xmlns:a16="http://schemas.microsoft.com/office/drawing/2014/main" id="{B6357481-9F68-45F6-8A44-98AA80EC0F1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95764" y="2999906"/>
            <a:ext cx="569629" cy="1042799"/>
          </a:xfrm>
          <a:prstGeom prst="rect">
            <a:avLst/>
          </a:prstGeom>
        </p:spPr>
      </p:pic>
      <p:sp>
        <p:nvSpPr>
          <p:cNvPr id="22" name="Arrow: Up 21">
            <a:extLst>
              <a:ext uri="{FF2B5EF4-FFF2-40B4-BE49-F238E27FC236}">
                <a16:creationId xmlns:a16="http://schemas.microsoft.com/office/drawing/2014/main" id="{F641F09E-14AC-4ED8-9677-14C379ED2399}"/>
              </a:ext>
            </a:extLst>
          </p:cNvPr>
          <p:cNvSpPr/>
          <p:nvPr/>
        </p:nvSpPr>
        <p:spPr>
          <a:xfrm>
            <a:off x="3517608" y="5394833"/>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07BBE8F2-36B2-443B-8AFB-57C7B09CEE4A}"/>
              </a:ext>
            </a:extLst>
          </p:cNvPr>
          <p:cNvSpPr/>
          <p:nvPr/>
        </p:nvSpPr>
        <p:spPr>
          <a:xfrm>
            <a:off x="4753580" y="1477841"/>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oan with solid fill">
            <a:extLst>
              <a:ext uri="{FF2B5EF4-FFF2-40B4-BE49-F238E27FC236}">
                <a16:creationId xmlns:a16="http://schemas.microsoft.com/office/drawing/2014/main" id="{67D11095-28E7-41A6-B291-293E0C397C2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074912" y="5154255"/>
            <a:ext cx="845819" cy="845819"/>
          </a:xfrm>
          <a:prstGeom prst="rect">
            <a:avLst/>
          </a:prstGeom>
        </p:spPr>
      </p:pic>
      <p:sp>
        <p:nvSpPr>
          <p:cNvPr id="19" name="Freeform: Shape 18">
            <a:extLst>
              <a:ext uri="{FF2B5EF4-FFF2-40B4-BE49-F238E27FC236}">
                <a16:creationId xmlns:a16="http://schemas.microsoft.com/office/drawing/2014/main" id="{B06C22EE-1FD5-4E05-88E4-C1BFF5188D67}"/>
              </a:ext>
            </a:extLst>
          </p:cNvPr>
          <p:cNvSpPr/>
          <p:nvPr/>
        </p:nvSpPr>
        <p:spPr>
          <a:xfrm>
            <a:off x="5841476" y="5394833"/>
            <a:ext cx="719639" cy="832104"/>
          </a:xfrm>
          <a:custGeom>
            <a:avLst/>
            <a:gdLst>
              <a:gd name="connsiteX0" fmla="*/ 155448 w 1005840"/>
              <a:gd name="connsiteY0" fmla="*/ 109728 h 832104"/>
              <a:gd name="connsiteX1" fmla="*/ 813816 w 1005840"/>
              <a:gd name="connsiteY1" fmla="*/ 0 h 832104"/>
              <a:gd name="connsiteX2" fmla="*/ 1005840 w 1005840"/>
              <a:gd name="connsiteY2" fmla="*/ 658368 h 832104"/>
              <a:gd name="connsiteX3" fmla="*/ 649224 w 1005840"/>
              <a:gd name="connsiteY3" fmla="*/ 832104 h 832104"/>
              <a:gd name="connsiteX4" fmla="*/ 0 w 1005840"/>
              <a:gd name="connsiteY4" fmla="*/ 493776 h 832104"/>
              <a:gd name="connsiteX5" fmla="*/ 155448 w 1005840"/>
              <a:gd name="connsiteY5" fmla="*/ 109728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 h="832104">
                <a:moveTo>
                  <a:pt x="155448" y="109728"/>
                </a:moveTo>
                <a:lnTo>
                  <a:pt x="813816" y="0"/>
                </a:lnTo>
                <a:lnTo>
                  <a:pt x="1005840" y="658368"/>
                </a:lnTo>
                <a:lnTo>
                  <a:pt x="649224" y="832104"/>
                </a:lnTo>
                <a:lnTo>
                  <a:pt x="0" y="493776"/>
                </a:lnTo>
                <a:lnTo>
                  <a:pt x="155448" y="1097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a:p>
            <a:pPr lvl="0"/>
            <a:endParaRPr lang="en-US" dirty="0"/>
          </a:p>
          <a:p>
            <a:pPr lvl="0"/>
            <a:r>
              <a:rPr lang="en-US" dirty="0"/>
              <a:t>Tax Revenue</a:t>
            </a:r>
          </a:p>
        </p:txBody>
      </p:sp>
      <p:sp>
        <p:nvSpPr>
          <p:cNvPr id="23" name="Arrow: Up 22">
            <a:extLst>
              <a:ext uri="{FF2B5EF4-FFF2-40B4-BE49-F238E27FC236}">
                <a16:creationId xmlns:a16="http://schemas.microsoft.com/office/drawing/2014/main" id="{DD4FEF78-DC7A-4519-AB55-DC3B091ECAC6}"/>
              </a:ext>
            </a:extLst>
          </p:cNvPr>
          <p:cNvSpPr/>
          <p:nvPr/>
        </p:nvSpPr>
        <p:spPr>
          <a:xfrm>
            <a:off x="5892241" y="5394833"/>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5BDF8088-B7DA-4B4F-958E-577C5E39A61B}"/>
              </a:ext>
            </a:extLst>
          </p:cNvPr>
          <p:cNvSpPr/>
          <p:nvPr/>
        </p:nvSpPr>
        <p:spPr>
          <a:xfrm>
            <a:off x="7150269" y="3107754"/>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6A59ABF5-86CE-4034-B511-6F7FB5CA24F6}"/>
              </a:ext>
            </a:extLst>
          </p:cNvPr>
          <p:cNvSpPr/>
          <p:nvPr/>
        </p:nvSpPr>
        <p:spPr>
          <a:xfrm>
            <a:off x="1641418" y="2943061"/>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0499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2D605-1164-4858-86D3-74450DED0567}"/>
              </a:ext>
            </a:extLst>
          </p:cNvPr>
          <p:cNvSpPr>
            <a:spLocks noGrp="1"/>
          </p:cNvSpPr>
          <p:nvPr>
            <p:ph type="title"/>
          </p:nvPr>
        </p:nvSpPr>
        <p:spPr/>
        <p:txBody>
          <a:bodyPr/>
          <a:lstStyle/>
          <a:p>
            <a:r>
              <a:rPr lang="en-US" dirty="0"/>
              <a:t>Mil Rate Has Been Very Stable</a:t>
            </a:r>
          </a:p>
        </p:txBody>
      </p:sp>
      <p:pic>
        <p:nvPicPr>
          <p:cNvPr id="5" name="Picture 4">
            <a:extLst>
              <a:ext uri="{FF2B5EF4-FFF2-40B4-BE49-F238E27FC236}">
                <a16:creationId xmlns:a16="http://schemas.microsoft.com/office/drawing/2014/main" id="{D65455BC-2E66-81FA-8E31-4448B1E55101}"/>
              </a:ext>
            </a:extLst>
          </p:cNvPr>
          <p:cNvPicPr>
            <a:picLocks noChangeAspect="1"/>
          </p:cNvPicPr>
          <p:nvPr/>
        </p:nvPicPr>
        <p:blipFill>
          <a:blip r:embed="rId3"/>
          <a:stretch>
            <a:fillRect/>
          </a:stretch>
        </p:blipFill>
        <p:spPr>
          <a:xfrm>
            <a:off x="2806923" y="1304360"/>
            <a:ext cx="6578154" cy="4249280"/>
          </a:xfrm>
          <a:prstGeom prst="rect">
            <a:avLst/>
          </a:prstGeom>
        </p:spPr>
      </p:pic>
    </p:spTree>
    <p:extLst>
      <p:ext uri="{BB962C8B-B14F-4D97-AF65-F5344CB8AC3E}">
        <p14:creationId xmlns:p14="http://schemas.microsoft.com/office/powerpoint/2010/main" val="527089350"/>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F5A40079-0990-44B2-8F23-BDD7D3AD075D}"/>
              </a:ext>
            </a:extLst>
          </p:cNvPr>
          <p:cNvGraphicFramePr/>
          <p:nvPr/>
        </p:nvGraphicFramePr>
        <p:xfrm>
          <a:off x="2166070" y="2029695"/>
          <a:ext cx="3034129" cy="2519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9558EC5-1094-759C-B04D-A83CAD1CBBB2}"/>
              </a:ext>
            </a:extLst>
          </p:cNvPr>
          <p:cNvGraphicFramePr/>
          <p:nvPr/>
        </p:nvGraphicFramePr>
        <p:xfrm>
          <a:off x="2159383" y="1824020"/>
          <a:ext cx="3071191" cy="288600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C93C378-41A0-47CF-95D2-82B4DBE7D61A}"/>
              </a:ext>
            </a:extLst>
          </p:cNvPr>
          <p:cNvSpPr>
            <a:spLocks noGrp="1"/>
          </p:cNvSpPr>
          <p:nvPr>
            <p:ph type="title"/>
          </p:nvPr>
        </p:nvSpPr>
        <p:spPr/>
        <p:txBody>
          <a:bodyPr>
            <a:normAutofit/>
          </a:bodyPr>
          <a:lstStyle/>
          <a:p>
            <a:r>
              <a:rPr lang="en-US" dirty="0"/>
              <a:t>FY2024 </a:t>
            </a:r>
            <a:r>
              <a:rPr lang="en-US" b="1" dirty="0">
                <a:solidFill>
                  <a:srgbClr val="C00000"/>
                </a:solidFill>
              </a:rPr>
              <a:t>Challenges</a:t>
            </a:r>
            <a:endParaRPr lang="en-US" dirty="0"/>
          </a:p>
        </p:txBody>
      </p:sp>
      <p:graphicFrame>
        <p:nvGraphicFramePr>
          <p:cNvPr id="4" name="Content Placeholder 3">
            <a:extLst>
              <a:ext uri="{FF2B5EF4-FFF2-40B4-BE49-F238E27FC236}">
                <a16:creationId xmlns:a16="http://schemas.microsoft.com/office/drawing/2014/main" id="{6FAB28F7-88E9-4488-B52B-AC74C2649004}"/>
              </a:ext>
            </a:extLst>
          </p:cNvPr>
          <p:cNvGraphicFramePr>
            <a:graphicFrameLocks noGrp="1"/>
          </p:cNvGraphicFramePr>
          <p:nvPr>
            <p:ph idx="4294967295"/>
            <p:extLst>
              <p:ext uri="{D42A27DB-BD31-4B8C-83A1-F6EECF244321}">
                <p14:modId xmlns:p14="http://schemas.microsoft.com/office/powerpoint/2010/main" val="2881062813"/>
              </p:ext>
            </p:extLst>
          </p:nvPr>
        </p:nvGraphicFramePr>
        <p:xfrm>
          <a:off x="762000" y="1463675"/>
          <a:ext cx="10972800" cy="51895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Graphic 12" descr="Schoolhouse">
            <a:extLst>
              <a:ext uri="{FF2B5EF4-FFF2-40B4-BE49-F238E27FC236}">
                <a16:creationId xmlns:a16="http://schemas.microsoft.com/office/drawing/2014/main" id="{47CF5F78-4842-466A-8FD8-28EDEC22F20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81200" y="2639346"/>
            <a:ext cx="897190" cy="897190"/>
          </a:xfrm>
          <a:prstGeom prst="rect">
            <a:avLst/>
          </a:prstGeom>
        </p:spPr>
      </p:pic>
      <p:pic>
        <p:nvPicPr>
          <p:cNvPr id="15" name="Graphic 14" descr="Group">
            <a:extLst>
              <a:ext uri="{FF2B5EF4-FFF2-40B4-BE49-F238E27FC236}">
                <a16:creationId xmlns:a16="http://schemas.microsoft.com/office/drawing/2014/main" id="{DABFED3D-3E64-4E74-8D9F-492E8B99F64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91438" y="1611456"/>
            <a:ext cx="914400" cy="914400"/>
          </a:xfrm>
          <a:prstGeom prst="rect">
            <a:avLst/>
          </a:prstGeom>
        </p:spPr>
      </p:pic>
      <p:pic>
        <p:nvPicPr>
          <p:cNvPr id="25" name="Graphic 24" descr="Store">
            <a:extLst>
              <a:ext uri="{FF2B5EF4-FFF2-40B4-BE49-F238E27FC236}">
                <a16:creationId xmlns:a16="http://schemas.microsoft.com/office/drawing/2014/main" id="{117BB0D4-3370-4271-BDEE-CCF61BFC186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62744" y="2861092"/>
            <a:ext cx="712793" cy="712793"/>
          </a:xfrm>
          <a:prstGeom prst="rect">
            <a:avLst/>
          </a:prstGeom>
        </p:spPr>
      </p:pic>
      <p:pic>
        <p:nvPicPr>
          <p:cNvPr id="27" name="Graphic 26" descr="Home">
            <a:extLst>
              <a:ext uri="{FF2B5EF4-FFF2-40B4-BE49-F238E27FC236}">
                <a16:creationId xmlns:a16="http://schemas.microsoft.com/office/drawing/2014/main" id="{E87B49F7-2451-4784-BD2C-135FDB94DD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90051" y="2861092"/>
            <a:ext cx="712793" cy="712793"/>
          </a:xfrm>
          <a:prstGeom prst="rect">
            <a:avLst/>
          </a:prstGeom>
        </p:spPr>
      </p:pic>
      <p:pic>
        <p:nvPicPr>
          <p:cNvPr id="29" name="Graphic 28" descr="Money">
            <a:extLst>
              <a:ext uri="{FF2B5EF4-FFF2-40B4-BE49-F238E27FC236}">
                <a16:creationId xmlns:a16="http://schemas.microsoft.com/office/drawing/2014/main" id="{A6B6182B-7E23-46C3-8355-27846946AA1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04121" y="5154255"/>
            <a:ext cx="914400" cy="914400"/>
          </a:xfrm>
          <a:prstGeom prst="rect">
            <a:avLst/>
          </a:prstGeom>
        </p:spPr>
      </p:pic>
      <p:pic>
        <p:nvPicPr>
          <p:cNvPr id="18" name="Picture 17">
            <a:extLst>
              <a:ext uri="{FF2B5EF4-FFF2-40B4-BE49-F238E27FC236}">
                <a16:creationId xmlns:a16="http://schemas.microsoft.com/office/drawing/2014/main" id="{B6357481-9F68-45F6-8A44-98AA80EC0F1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95764" y="2999906"/>
            <a:ext cx="569629" cy="1042799"/>
          </a:xfrm>
          <a:prstGeom prst="rect">
            <a:avLst/>
          </a:prstGeom>
        </p:spPr>
      </p:pic>
      <p:sp>
        <p:nvSpPr>
          <p:cNvPr id="24" name="Arrow: Up 23">
            <a:extLst>
              <a:ext uri="{FF2B5EF4-FFF2-40B4-BE49-F238E27FC236}">
                <a16:creationId xmlns:a16="http://schemas.microsoft.com/office/drawing/2014/main" id="{07BBE8F2-36B2-443B-8AFB-57C7B09CEE4A}"/>
              </a:ext>
            </a:extLst>
          </p:cNvPr>
          <p:cNvSpPr/>
          <p:nvPr/>
        </p:nvSpPr>
        <p:spPr>
          <a:xfrm>
            <a:off x="4753580" y="1477841"/>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oan with solid fill">
            <a:extLst>
              <a:ext uri="{FF2B5EF4-FFF2-40B4-BE49-F238E27FC236}">
                <a16:creationId xmlns:a16="http://schemas.microsoft.com/office/drawing/2014/main" id="{67D11095-28E7-41A6-B291-293E0C397C2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074912" y="5154255"/>
            <a:ext cx="845819" cy="845819"/>
          </a:xfrm>
          <a:prstGeom prst="rect">
            <a:avLst/>
          </a:prstGeom>
        </p:spPr>
      </p:pic>
      <p:sp>
        <p:nvSpPr>
          <p:cNvPr id="19" name="Freeform: Shape 18">
            <a:extLst>
              <a:ext uri="{FF2B5EF4-FFF2-40B4-BE49-F238E27FC236}">
                <a16:creationId xmlns:a16="http://schemas.microsoft.com/office/drawing/2014/main" id="{B06C22EE-1FD5-4E05-88E4-C1BFF5188D67}"/>
              </a:ext>
            </a:extLst>
          </p:cNvPr>
          <p:cNvSpPr/>
          <p:nvPr/>
        </p:nvSpPr>
        <p:spPr>
          <a:xfrm>
            <a:off x="5841476" y="5394833"/>
            <a:ext cx="719639" cy="832104"/>
          </a:xfrm>
          <a:custGeom>
            <a:avLst/>
            <a:gdLst>
              <a:gd name="connsiteX0" fmla="*/ 155448 w 1005840"/>
              <a:gd name="connsiteY0" fmla="*/ 109728 h 832104"/>
              <a:gd name="connsiteX1" fmla="*/ 813816 w 1005840"/>
              <a:gd name="connsiteY1" fmla="*/ 0 h 832104"/>
              <a:gd name="connsiteX2" fmla="*/ 1005840 w 1005840"/>
              <a:gd name="connsiteY2" fmla="*/ 658368 h 832104"/>
              <a:gd name="connsiteX3" fmla="*/ 649224 w 1005840"/>
              <a:gd name="connsiteY3" fmla="*/ 832104 h 832104"/>
              <a:gd name="connsiteX4" fmla="*/ 0 w 1005840"/>
              <a:gd name="connsiteY4" fmla="*/ 493776 h 832104"/>
              <a:gd name="connsiteX5" fmla="*/ 155448 w 1005840"/>
              <a:gd name="connsiteY5" fmla="*/ 109728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 h="832104">
                <a:moveTo>
                  <a:pt x="155448" y="109728"/>
                </a:moveTo>
                <a:lnTo>
                  <a:pt x="813816" y="0"/>
                </a:lnTo>
                <a:lnTo>
                  <a:pt x="1005840" y="658368"/>
                </a:lnTo>
                <a:lnTo>
                  <a:pt x="649224" y="832104"/>
                </a:lnTo>
                <a:lnTo>
                  <a:pt x="0" y="493776"/>
                </a:lnTo>
                <a:lnTo>
                  <a:pt x="155448" y="1097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a:p>
            <a:pPr lvl="0"/>
            <a:endParaRPr lang="en-US" dirty="0"/>
          </a:p>
          <a:p>
            <a:pPr lvl="0"/>
            <a:r>
              <a:rPr lang="en-US" dirty="0"/>
              <a:t>Tax Revenue</a:t>
            </a:r>
          </a:p>
        </p:txBody>
      </p:sp>
      <p:sp>
        <p:nvSpPr>
          <p:cNvPr id="28" name="Arrow: Up 27">
            <a:extLst>
              <a:ext uri="{FF2B5EF4-FFF2-40B4-BE49-F238E27FC236}">
                <a16:creationId xmlns:a16="http://schemas.microsoft.com/office/drawing/2014/main" id="{5BDF8088-B7DA-4B4F-958E-577C5E39A61B}"/>
              </a:ext>
            </a:extLst>
          </p:cNvPr>
          <p:cNvSpPr/>
          <p:nvPr/>
        </p:nvSpPr>
        <p:spPr>
          <a:xfrm>
            <a:off x="7150269" y="3107754"/>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17D048-0337-88AB-336E-DBE750E2E86C}"/>
              </a:ext>
            </a:extLst>
          </p:cNvPr>
          <p:cNvSpPr/>
          <p:nvPr/>
        </p:nvSpPr>
        <p:spPr>
          <a:xfrm>
            <a:off x="7590356" y="4247294"/>
            <a:ext cx="944775" cy="845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966DC978-7BEF-F6FC-8EB0-261714D6F184}"/>
              </a:ext>
            </a:extLst>
          </p:cNvPr>
          <p:cNvSpPr/>
          <p:nvPr/>
        </p:nvSpPr>
        <p:spPr>
          <a:xfrm>
            <a:off x="7557300" y="4057936"/>
            <a:ext cx="1023275" cy="1076917"/>
          </a:xfrm>
          <a:prstGeom prst="mathMultiply">
            <a:avLst>
              <a:gd name="adj1" fmla="val 198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6B9729-A259-A36F-4EAD-92CF907F3F03}"/>
              </a:ext>
            </a:extLst>
          </p:cNvPr>
          <p:cNvSpPr/>
          <p:nvPr/>
        </p:nvSpPr>
        <p:spPr>
          <a:xfrm rot="20390057">
            <a:off x="3971764" y="4208958"/>
            <a:ext cx="944775" cy="845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4066FF7C-C6F8-D3EB-FDB2-31468894CD46}"/>
              </a:ext>
            </a:extLst>
          </p:cNvPr>
          <p:cNvSpPr/>
          <p:nvPr/>
        </p:nvSpPr>
        <p:spPr>
          <a:xfrm>
            <a:off x="1813607" y="2952529"/>
            <a:ext cx="712793" cy="950182"/>
          </a:xfrm>
          <a:prstGeom prst="upArrow">
            <a:avLst/>
          </a:prstGeom>
          <a:solidFill>
            <a:srgbClr val="FF505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a:extLst>
              <a:ext uri="{FF2B5EF4-FFF2-40B4-BE49-F238E27FC236}">
                <a16:creationId xmlns:a16="http://schemas.microsoft.com/office/drawing/2014/main" id="{C0F2E496-E998-8F88-23A4-F3C2ECDCFB6C}"/>
              </a:ext>
            </a:extLst>
          </p:cNvPr>
          <p:cNvSpPr/>
          <p:nvPr/>
        </p:nvSpPr>
        <p:spPr>
          <a:xfrm>
            <a:off x="8628363" y="920724"/>
            <a:ext cx="2767054" cy="790111"/>
          </a:xfrm>
          <a:prstGeom prst="wedgeRectCallout">
            <a:avLst>
              <a:gd name="adj1" fmla="val -24961"/>
              <a:gd name="adj2" fmla="val 18308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Property Values are rising extremely fast</a:t>
            </a:r>
          </a:p>
        </p:txBody>
      </p:sp>
    </p:spTree>
    <p:extLst>
      <p:ext uri="{BB962C8B-B14F-4D97-AF65-F5344CB8AC3E}">
        <p14:creationId xmlns:p14="http://schemas.microsoft.com/office/powerpoint/2010/main" val="20463845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8BD614-6899-1B6D-8C65-ADA03C8D59CA}"/>
              </a:ext>
            </a:extLst>
          </p:cNvPr>
          <p:cNvPicPr>
            <a:picLocks noChangeAspect="1"/>
          </p:cNvPicPr>
          <p:nvPr/>
        </p:nvPicPr>
        <p:blipFill>
          <a:blip r:embed="rId3"/>
          <a:stretch>
            <a:fillRect/>
          </a:stretch>
        </p:blipFill>
        <p:spPr>
          <a:xfrm>
            <a:off x="2218817" y="1690688"/>
            <a:ext cx="7065876" cy="4298053"/>
          </a:xfrm>
          <a:prstGeom prst="rect">
            <a:avLst/>
          </a:prstGeom>
        </p:spPr>
      </p:pic>
      <p:sp>
        <p:nvSpPr>
          <p:cNvPr id="2" name="Title 1">
            <a:extLst>
              <a:ext uri="{FF2B5EF4-FFF2-40B4-BE49-F238E27FC236}">
                <a16:creationId xmlns:a16="http://schemas.microsoft.com/office/drawing/2014/main" id="{C7CD51F4-0F2D-9D07-CC44-E0EDED3A2760}"/>
              </a:ext>
            </a:extLst>
          </p:cNvPr>
          <p:cNvSpPr>
            <a:spLocks noGrp="1"/>
          </p:cNvSpPr>
          <p:nvPr>
            <p:ph type="title"/>
          </p:nvPr>
        </p:nvSpPr>
        <p:spPr/>
        <p:txBody>
          <a:bodyPr/>
          <a:lstStyle/>
          <a:p>
            <a:r>
              <a:rPr lang="en-US" dirty="0"/>
              <a:t>Cost Pressures for Citizens</a:t>
            </a:r>
          </a:p>
        </p:txBody>
      </p:sp>
      <p:sp>
        <p:nvSpPr>
          <p:cNvPr id="10" name="TextBox 9">
            <a:extLst>
              <a:ext uri="{FF2B5EF4-FFF2-40B4-BE49-F238E27FC236}">
                <a16:creationId xmlns:a16="http://schemas.microsoft.com/office/drawing/2014/main" id="{62BD36FB-D10C-C7FA-F866-FA14F012CEF8}"/>
              </a:ext>
            </a:extLst>
          </p:cNvPr>
          <p:cNvSpPr txBox="1"/>
          <p:nvPr/>
        </p:nvSpPr>
        <p:spPr>
          <a:xfrm>
            <a:off x="2218817" y="5821495"/>
            <a:ext cx="4031104" cy="307777"/>
          </a:xfrm>
          <a:prstGeom prst="rect">
            <a:avLst/>
          </a:prstGeom>
          <a:noFill/>
        </p:spPr>
        <p:txBody>
          <a:bodyPr wrap="none" rtlCol="0">
            <a:spAutoFit/>
          </a:bodyPr>
          <a:lstStyle/>
          <a:p>
            <a:r>
              <a:rPr lang="en-US" sz="1400" i="1" dirty="0"/>
              <a:t>* Two year % increase less 12% adjustment in FY23</a:t>
            </a:r>
          </a:p>
        </p:txBody>
      </p:sp>
      <p:sp>
        <p:nvSpPr>
          <p:cNvPr id="9" name="Speech Bubble: Rectangle 8">
            <a:extLst>
              <a:ext uri="{FF2B5EF4-FFF2-40B4-BE49-F238E27FC236}">
                <a16:creationId xmlns:a16="http://schemas.microsoft.com/office/drawing/2014/main" id="{9EDD1F2D-E741-B9AC-DE3A-522A0BD701EF}"/>
              </a:ext>
            </a:extLst>
          </p:cNvPr>
          <p:cNvSpPr/>
          <p:nvPr/>
        </p:nvSpPr>
        <p:spPr>
          <a:xfrm>
            <a:off x="6249921" y="2820547"/>
            <a:ext cx="3179325" cy="790111"/>
          </a:xfrm>
          <a:prstGeom prst="wedgeRectCallout">
            <a:avLst>
              <a:gd name="adj1" fmla="val 13179"/>
              <a:gd name="adj2" fmla="val 18056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The City has offset cost increases with $1.7 million in interest earnings and non-tax revenues</a:t>
            </a:r>
          </a:p>
        </p:txBody>
      </p:sp>
      <p:sp>
        <p:nvSpPr>
          <p:cNvPr id="3" name="TextBox 2">
            <a:extLst>
              <a:ext uri="{FF2B5EF4-FFF2-40B4-BE49-F238E27FC236}">
                <a16:creationId xmlns:a16="http://schemas.microsoft.com/office/drawing/2014/main" id="{5D81E365-4361-FED9-3A15-4EC3234DF5CC}"/>
              </a:ext>
            </a:extLst>
          </p:cNvPr>
          <p:cNvSpPr txBox="1"/>
          <p:nvPr/>
        </p:nvSpPr>
        <p:spPr>
          <a:xfrm>
            <a:off x="2218817" y="6082199"/>
            <a:ext cx="6168548" cy="276999"/>
          </a:xfrm>
          <a:prstGeom prst="rect">
            <a:avLst/>
          </a:prstGeom>
          <a:noFill/>
        </p:spPr>
        <p:txBody>
          <a:bodyPr wrap="none" rtlCol="0">
            <a:spAutoFit/>
          </a:bodyPr>
          <a:lstStyle/>
          <a:p>
            <a:r>
              <a:rPr lang="en-US" sz="1200" dirty="0"/>
              <a:t>Source: </a:t>
            </a:r>
            <a:r>
              <a:rPr lang="en-US" sz="1200" dirty="0">
                <a:hlinkClick r:id="rId4"/>
              </a:rPr>
              <a:t>Portland : New England Information Office : U.S. Bureau of Labor Statistics (bls.gov)</a:t>
            </a:r>
            <a:endParaRPr lang="en-US" sz="1200" dirty="0"/>
          </a:p>
        </p:txBody>
      </p:sp>
    </p:spTree>
    <p:extLst>
      <p:ext uri="{BB962C8B-B14F-4D97-AF65-F5344CB8AC3E}">
        <p14:creationId xmlns:p14="http://schemas.microsoft.com/office/powerpoint/2010/main" val="243550902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8240-1B7E-EAA5-04CB-C1E87059F251}"/>
              </a:ext>
            </a:extLst>
          </p:cNvPr>
          <p:cNvSpPr>
            <a:spLocks noGrp="1"/>
          </p:cNvSpPr>
          <p:nvPr>
            <p:ph type="title"/>
          </p:nvPr>
        </p:nvSpPr>
        <p:spPr/>
        <p:txBody>
          <a:bodyPr/>
          <a:lstStyle/>
          <a:p>
            <a:r>
              <a:rPr lang="en-US" dirty="0"/>
              <a:t>Found Revenues to Offset Taxes</a:t>
            </a:r>
          </a:p>
        </p:txBody>
      </p:sp>
      <p:pic>
        <p:nvPicPr>
          <p:cNvPr id="5" name="Picture 4">
            <a:extLst>
              <a:ext uri="{FF2B5EF4-FFF2-40B4-BE49-F238E27FC236}">
                <a16:creationId xmlns:a16="http://schemas.microsoft.com/office/drawing/2014/main" id="{4B8EC9E8-B9E1-3694-A120-0D730162D57C}"/>
              </a:ext>
            </a:extLst>
          </p:cNvPr>
          <p:cNvPicPr>
            <a:picLocks noChangeAspect="1"/>
          </p:cNvPicPr>
          <p:nvPr/>
        </p:nvPicPr>
        <p:blipFill>
          <a:blip r:embed="rId3"/>
          <a:stretch>
            <a:fillRect/>
          </a:stretch>
        </p:blipFill>
        <p:spPr>
          <a:xfrm>
            <a:off x="3124717" y="1690688"/>
            <a:ext cx="6419644" cy="4322439"/>
          </a:xfrm>
          <a:prstGeom prst="rect">
            <a:avLst/>
          </a:prstGeom>
        </p:spPr>
      </p:pic>
    </p:spTree>
    <p:extLst>
      <p:ext uri="{BB962C8B-B14F-4D97-AF65-F5344CB8AC3E}">
        <p14:creationId xmlns:p14="http://schemas.microsoft.com/office/powerpoint/2010/main" val="2459362221"/>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F5A40079-0990-44B2-8F23-BDD7D3AD075D}"/>
              </a:ext>
            </a:extLst>
          </p:cNvPr>
          <p:cNvGraphicFramePr/>
          <p:nvPr/>
        </p:nvGraphicFramePr>
        <p:xfrm>
          <a:off x="2166070" y="2029695"/>
          <a:ext cx="3034129" cy="2519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FA933C2-C854-D93D-8DCC-D052CFE45F74}"/>
              </a:ext>
            </a:extLst>
          </p:cNvPr>
          <p:cNvGraphicFramePr/>
          <p:nvPr>
            <p:extLst>
              <p:ext uri="{D42A27DB-BD31-4B8C-83A1-F6EECF244321}">
                <p14:modId xmlns:p14="http://schemas.microsoft.com/office/powerpoint/2010/main" val="1439406247"/>
              </p:ext>
            </p:extLst>
          </p:nvPr>
        </p:nvGraphicFramePr>
        <p:xfrm>
          <a:off x="2159383" y="1824020"/>
          <a:ext cx="3071191" cy="288600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C93C378-41A0-47CF-95D2-82B4DBE7D61A}"/>
              </a:ext>
            </a:extLst>
          </p:cNvPr>
          <p:cNvSpPr>
            <a:spLocks noGrp="1"/>
          </p:cNvSpPr>
          <p:nvPr>
            <p:ph type="title"/>
          </p:nvPr>
        </p:nvSpPr>
        <p:spPr/>
        <p:txBody>
          <a:bodyPr>
            <a:normAutofit/>
          </a:bodyPr>
          <a:lstStyle/>
          <a:p>
            <a:r>
              <a:rPr lang="en-US" dirty="0"/>
              <a:t>FY2024 </a:t>
            </a:r>
            <a:r>
              <a:rPr lang="en-US" b="1" dirty="0">
                <a:solidFill>
                  <a:srgbClr val="C00000"/>
                </a:solidFill>
              </a:rPr>
              <a:t>Challenges</a:t>
            </a:r>
            <a:endParaRPr lang="en-US" dirty="0"/>
          </a:p>
        </p:txBody>
      </p:sp>
      <p:graphicFrame>
        <p:nvGraphicFramePr>
          <p:cNvPr id="4" name="Content Placeholder 3">
            <a:extLst>
              <a:ext uri="{FF2B5EF4-FFF2-40B4-BE49-F238E27FC236}">
                <a16:creationId xmlns:a16="http://schemas.microsoft.com/office/drawing/2014/main" id="{6FAB28F7-88E9-4488-B52B-AC74C2649004}"/>
              </a:ext>
            </a:extLst>
          </p:cNvPr>
          <p:cNvGraphicFramePr>
            <a:graphicFrameLocks noGrp="1"/>
          </p:cNvGraphicFramePr>
          <p:nvPr>
            <p:ph idx="4294967295"/>
            <p:extLst>
              <p:ext uri="{D42A27DB-BD31-4B8C-83A1-F6EECF244321}">
                <p14:modId xmlns:p14="http://schemas.microsoft.com/office/powerpoint/2010/main" val="1339301154"/>
              </p:ext>
            </p:extLst>
          </p:nvPr>
        </p:nvGraphicFramePr>
        <p:xfrm>
          <a:off x="762000" y="1463675"/>
          <a:ext cx="10972800" cy="51895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Graphic 12" descr="Schoolhouse">
            <a:extLst>
              <a:ext uri="{FF2B5EF4-FFF2-40B4-BE49-F238E27FC236}">
                <a16:creationId xmlns:a16="http://schemas.microsoft.com/office/drawing/2014/main" id="{47CF5F78-4842-466A-8FD8-28EDEC22F20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81200" y="2639346"/>
            <a:ext cx="897190" cy="897190"/>
          </a:xfrm>
          <a:prstGeom prst="rect">
            <a:avLst/>
          </a:prstGeom>
        </p:spPr>
      </p:pic>
      <p:pic>
        <p:nvPicPr>
          <p:cNvPr id="15" name="Graphic 14" descr="Group">
            <a:extLst>
              <a:ext uri="{FF2B5EF4-FFF2-40B4-BE49-F238E27FC236}">
                <a16:creationId xmlns:a16="http://schemas.microsoft.com/office/drawing/2014/main" id="{DABFED3D-3E64-4E74-8D9F-492E8B99F64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91438" y="1611456"/>
            <a:ext cx="914400" cy="914400"/>
          </a:xfrm>
          <a:prstGeom prst="rect">
            <a:avLst/>
          </a:prstGeom>
        </p:spPr>
      </p:pic>
      <p:pic>
        <p:nvPicPr>
          <p:cNvPr id="25" name="Graphic 24" descr="Store">
            <a:extLst>
              <a:ext uri="{FF2B5EF4-FFF2-40B4-BE49-F238E27FC236}">
                <a16:creationId xmlns:a16="http://schemas.microsoft.com/office/drawing/2014/main" id="{117BB0D4-3370-4271-BDEE-CCF61BFC186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62744" y="2861092"/>
            <a:ext cx="712793" cy="712793"/>
          </a:xfrm>
          <a:prstGeom prst="rect">
            <a:avLst/>
          </a:prstGeom>
        </p:spPr>
      </p:pic>
      <p:pic>
        <p:nvPicPr>
          <p:cNvPr id="27" name="Graphic 26" descr="Home">
            <a:extLst>
              <a:ext uri="{FF2B5EF4-FFF2-40B4-BE49-F238E27FC236}">
                <a16:creationId xmlns:a16="http://schemas.microsoft.com/office/drawing/2014/main" id="{E87B49F7-2451-4784-BD2C-135FDB94DD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90051" y="2861092"/>
            <a:ext cx="712793" cy="712793"/>
          </a:xfrm>
          <a:prstGeom prst="rect">
            <a:avLst/>
          </a:prstGeom>
        </p:spPr>
      </p:pic>
      <p:pic>
        <p:nvPicPr>
          <p:cNvPr id="29" name="Graphic 28" descr="Money">
            <a:extLst>
              <a:ext uri="{FF2B5EF4-FFF2-40B4-BE49-F238E27FC236}">
                <a16:creationId xmlns:a16="http://schemas.microsoft.com/office/drawing/2014/main" id="{A6B6182B-7E23-46C3-8355-27846946AA1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73356" y="5138917"/>
            <a:ext cx="914400" cy="914400"/>
          </a:xfrm>
          <a:prstGeom prst="rect">
            <a:avLst/>
          </a:prstGeom>
        </p:spPr>
      </p:pic>
      <p:pic>
        <p:nvPicPr>
          <p:cNvPr id="18" name="Picture 17">
            <a:extLst>
              <a:ext uri="{FF2B5EF4-FFF2-40B4-BE49-F238E27FC236}">
                <a16:creationId xmlns:a16="http://schemas.microsoft.com/office/drawing/2014/main" id="{B6357481-9F68-45F6-8A44-98AA80EC0F1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95764" y="2999906"/>
            <a:ext cx="569629" cy="1042799"/>
          </a:xfrm>
          <a:prstGeom prst="rect">
            <a:avLst/>
          </a:prstGeom>
        </p:spPr>
      </p:pic>
      <p:sp>
        <p:nvSpPr>
          <p:cNvPr id="24" name="Arrow: Up 23">
            <a:extLst>
              <a:ext uri="{FF2B5EF4-FFF2-40B4-BE49-F238E27FC236}">
                <a16:creationId xmlns:a16="http://schemas.microsoft.com/office/drawing/2014/main" id="{07BBE8F2-36B2-443B-8AFB-57C7B09CEE4A}"/>
              </a:ext>
            </a:extLst>
          </p:cNvPr>
          <p:cNvSpPr/>
          <p:nvPr/>
        </p:nvSpPr>
        <p:spPr>
          <a:xfrm>
            <a:off x="4753580" y="1477841"/>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oan with solid fill">
            <a:extLst>
              <a:ext uri="{FF2B5EF4-FFF2-40B4-BE49-F238E27FC236}">
                <a16:creationId xmlns:a16="http://schemas.microsoft.com/office/drawing/2014/main" id="{67D11095-28E7-41A6-B291-293E0C397C2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99711" y="5168341"/>
            <a:ext cx="845819" cy="845819"/>
          </a:xfrm>
          <a:prstGeom prst="rect">
            <a:avLst/>
          </a:prstGeom>
        </p:spPr>
      </p:pic>
      <p:sp>
        <p:nvSpPr>
          <p:cNvPr id="19" name="Freeform: Shape 18">
            <a:extLst>
              <a:ext uri="{FF2B5EF4-FFF2-40B4-BE49-F238E27FC236}">
                <a16:creationId xmlns:a16="http://schemas.microsoft.com/office/drawing/2014/main" id="{B06C22EE-1FD5-4E05-88E4-C1BFF5188D67}"/>
              </a:ext>
            </a:extLst>
          </p:cNvPr>
          <p:cNvSpPr/>
          <p:nvPr/>
        </p:nvSpPr>
        <p:spPr>
          <a:xfrm>
            <a:off x="5841476" y="5394833"/>
            <a:ext cx="719639" cy="832104"/>
          </a:xfrm>
          <a:custGeom>
            <a:avLst/>
            <a:gdLst>
              <a:gd name="connsiteX0" fmla="*/ 155448 w 1005840"/>
              <a:gd name="connsiteY0" fmla="*/ 109728 h 832104"/>
              <a:gd name="connsiteX1" fmla="*/ 813816 w 1005840"/>
              <a:gd name="connsiteY1" fmla="*/ 0 h 832104"/>
              <a:gd name="connsiteX2" fmla="*/ 1005840 w 1005840"/>
              <a:gd name="connsiteY2" fmla="*/ 658368 h 832104"/>
              <a:gd name="connsiteX3" fmla="*/ 649224 w 1005840"/>
              <a:gd name="connsiteY3" fmla="*/ 832104 h 832104"/>
              <a:gd name="connsiteX4" fmla="*/ 0 w 1005840"/>
              <a:gd name="connsiteY4" fmla="*/ 493776 h 832104"/>
              <a:gd name="connsiteX5" fmla="*/ 155448 w 1005840"/>
              <a:gd name="connsiteY5" fmla="*/ 109728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 h="832104">
                <a:moveTo>
                  <a:pt x="155448" y="109728"/>
                </a:moveTo>
                <a:lnTo>
                  <a:pt x="813816" y="0"/>
                </a:lnTo>
                <a:lnTo>
                  <a:pt x="1005840" y="658368"/>
                </a:lnTo>
                <a:lnTo>
                  <a:pt x="649224" y="832104"/>
                </a:lnTo>
                <a:lnTo>
                  <a:pt x="0" y="493776"/>
                </a:lnTo>
                <a:lnTo>
                  <a:pt x="155448" y="1097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a:p>
            <a:pPr lvl="0"/>
            <a:endParaRPr lang="en-US" dirty="0"/>
          </a:p>
          <a:p>
            <a:pPr lvl="0"/>
            <a:r>
              <a:rPr lang="en-US" dirty="0"/>
              <a:t>Tax Revenue</a:t>
            </a:r>
          </a:p>
        </p:txBody>
      </p:sp>
      <p:sp>
        <p:nvSpPr>
          <p:cNvPr id="28" name="Arrow: Up 27">
            <a:extLst>
              <a:ext uri="{FF2B5EF4-FFF2-40B4-BE49-F238E27FC236}">
                <a16:creationId xmlns:a16="http://schemas.microsoft.com/office/drawing/2014/main" id="{288C29F3-5E22-43E8-950A-E1576FA039D2}"/>
              </a:ext>
            </a:extLst>
          </p:cNvPr>
          <p:cNvSpPr/>
          <p:nvPr/>
        </p:nvSpPr>
        <p:spPr>
          <a:xfrm>
            <a:off x="7150269" y="3107754"/>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3FE494F-3657-4FD0-B363-C093E1115479}"/>
              </a:ext>
            </a:extLst>
          </p:cNvPr>
          <p:cNvSpPr/>
          <p:nvPr/>
        </p:nvSpPr>
        <p:spPr>
          <a:xfrm rot="20565629">
            <a:off x="3891874" y="4272734"/>
            <a:ext cx="914400" cy="890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CF3D116B-BF45-4DCF-A84A-8789F40DF99D}"/>
              </a:ext>
            </a:extLst>
          </p:cNvPr>
          <p:cNvSpPr/>
          <p:nvPr/>
        </p:nvSpPr>
        <p:spPr>
          <a:xfrm>
            <a:off x="3820322" y="4176145"/>
            <a:ext cx="1023275" cy="1076917"/>
          </a:xfrm>
          <a:prstGeom prst="mathMultiply">
            <a:avLst>
              <a:gd name="adj1" fmla="val 198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776AD61D-6997-408D-B805-78AFFE1CA553}"/>
              </a:ext>
            </a:extLst>
          </p:cNvPr>
          <p:cNvSpPr/>
          <p:nvPr/>
        </p:nvSpPr>
        <p:spPr>
          <a:xfrm>
            <a:off x="1813607" y="2952529"/>
            <a:ext cx="712793" cy="950182"/>
          </a:xfrm>
          <a:prstGeom prst="upArrow">
            <a:avLst/>
          </a:prstGeom>
          <a:solidFill>
            <a:srgbClr val="FF505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peech Bubble: Rectangle 31">
            <a:extLst>
              <a:ext uri="{FF2B5EF4-FFF2-40B4-BE49-F238E27FC236}">
                <a16:creationId xmlns:a16="http://schemas.microsoft.com/office/drawing/2014/main" id="{5D45613D-62B9-45E4-95A7-7281C7B50FEA}"/>
              </a:ext>
            </a:extLst>
          </p:cNvPr>
          <p:cNvSpPr/>
          <p:nvPr/>
        </p:nvSpPr>
        <p:spPr>
          <a:xfrm>
            <a:off x="309109" y="4823685"/>
            <a:ext cx="2767054" cy="454568"/>
          </a:xfrm>
          <a:prstGeom prst="wedgeRectCallout">
            <a:avLst>
              <a:gd name="adj1" fmla="val 82079"/>
              <a:gd name="adj2" fmla="val -4712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Tax Revenue diverted to TIFs</a:t>
            </a:r>
          </a:p>
        </p:txBody>
      </p:sp>
      <p:sp>
        <p:nvSpPr>
          <p:cNvPr id="11" name="Arrow: Up 10">
            <a:extLst>
              <a:ext uri="{FF2B5EF4-FFF2-40B4-BE49-F238E27FC236}">
                <a16:creationId xmlns:a16="http://schemas.microsoft.com/office/drawing/2014/main" id="{CD2AF155-4A32-AB75-49C0-16F5760DE1A5}"/>
              </a:ext>
            </a:extLst>
          </p:cNvPr>
          <p:cNvSpPr/>
          <p:nvPr/>
        </p:nvSpPr>
        <p:spPr>
          <a:xfrm>
            <a:off x="5888078" y="5394081"/>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171207"/>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F5A40079-0990-44B2-8F23-BDD7D3AD075D}"/>
              </a:ext>
            </a:extLst>
          </p:cNvPr>
          <p:cNvGraphicFramePr/>
          <p:nvPr/>
        </p:nvGraphicFramePr>
        <p:xfrm>
          <a:off x="2166070" y="2029695"/>
          <a:ext cx="3034129" cy="2519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FA933C2-C854-D93D-8DCC-D052CFE45F74}"/>
              </a:ext>
            </a:extLst>
          </p:cNvPr>
          <p:cNvGraphicFramePr/>
          <p:nvPr/>
        </p:nvGraphicFramePr>
        <p:xfrm>
          <a:off x="2159383" y="1824020"/>
          <a:ext cx="3071191" cy="288600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C93C378-41A0-47CF-95D2-82B4DBE7D61A}"/>
              </a:ext>
            </a:extLst>
          </p:cNvPr>
          <p:cNvSpPr>
            <a:spLocks noGrp="1"/>
          </p:cNvSpPr>
          <p:nvPr>
            <p:ph type="title"/>
          </p:nvPr>
        </p:nvSpPr>
        <p:spPr/>
        <p:txBody>
          <a:bodyPr>
            <a:normAutofit/>
          </a:bodyPr>
          <a:lstStyle/>
          <a:p>
            <a:r>
              <a:rPr lang="en-US" dirty="0"/>
              <a:t>FY2024 </a:t>
            </a:r>
            <a:r>
              <a:rPr lang="en-US" b="1" dirty="0">
                <a:solidFill>
                  <a:srgbClr val="C00000"/>
                </a:solidFill>
              </a:rPr>
              <a:t>Challenges</a:t>
            </a:r>
            <a:endParaRPr lang="en-US" dirty="0"/>
          </a:p>
        </p:txBody>
      </p:sp>
      <p:graphicFrame>
        <p:nvGraphicFramePr>
          <p:cNvPr id="4" name="Content Placeholder 3">
            <a:extLst>
              <a:ext uri="{FF2B5EF4-FFF2-40B4-BE49-F238E27FC236}">
                <a16:creationId xmlns:a16="http://schemas.microsoft.com/office/drawing/2014/main" id="{6FAB28F7-88E9-4488-B52B-AC74C2649004}"/>
              </a:ext>
            </a:extLst>
          </p:cNvPr>
          <p:cNvGraphicFramePr>
            <a:graphicFrameLocks noGrp="1"/>
          </p:cNvGraphicFramePr>
          <p:nvPr>
            <p:ph idx="4294967295"/>
            <p:extLst>
              <p:ext uri="{D42A27DB-BD31-4B8C-83A1-F6EECF244321}">
                <p14:modId xmlns:p14="http://schemas.microsoft.com/office/powerpoint/2010/main" val="16996777"/>
              </p:ext>
            </p:extLst>
          </p:nvPr>
        </p:nvGraphicFramePr>
        <p:xfrm>
          <a:off x="762000" y="1463675"/>
          <a:ext cx="10972800" cy="51895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Graphic 12" descr="Schoolhouse">
            <a:extLst>
              <a:ext uri="{FF2B5EF4-FFF2-40B4-BE49-F238E27FC236}">
                <a16:creationId xmlns:a16="http://schemas.microsoft.com/office/drawing/2014/main" id="{47CF5F78-4842-466A-8FD8-28EDEC22F20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81200" y="2639346"/>
            <a:ext cx="897190" cy="897190"/>
          </a:xfrm>
          <a:prstGeom prst="rect">
            <a:avLst/>
          </a:prstGeom>
        </p:spPr>
      </p:pic>
      <p:pic>
        <p:nvPicPr>
          <p:cNvPr id="15" name="Graphic 14" descr="Group">
            <a:extLst>
              <a:ext uri="{FF2B5EF4-FFF2-40B4-BE49-F238E27FC236}">
                <a16:creationId xmlns:a16="http://schemas.microsoft.com/office/drawing/2014/main" id="{DABFED3D-3E64-4E74-8D9F-492E8B99F64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91438" y="1611456"/>
            <a:ext cx="914400" cy="914400"/>
          </a:xfrm>
          <a:prstGeom prst="rect">
            <a:avLst/>
          </a:prstGeom>
        </p:spPr>
      </p:pic>
      <p:pic>
        <p:nvPicPr>
          <p:cNvPr id="25" name="Graphic 24" descr="Store">
            <a:extLst>
              <a:ext uri="{FF2B5EF4-FFF2-40B4-BE49-F238E27FC236}">
                <a16:creationId xmlns:a16="http://schemas.microsoft.com/office/drawing/2014/main" id="{117BB0D4-3370-4271-BDEE-CCF61BFC186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62744" y="2861092"/>
            <a:ext cx="712793" cy="712793"/>
          </a:xfrm>
          <a:prstGeom prst="rect">
            <a:avLst/>
          </a:prstGeom>
        </p:spPr>
      </p:pic>
      <p:pic>
        <p:nvPicPr>
          <p:cNvPr id="27" name="Graphic 26" descr="Home">
            <a:extLst>
              <a:ext uri="{FF2B5EF4-FFF2-40B4-BE49-F238E27FC236}">
                <a16:creationId xmlns:a16="http://schemas.microsoft.com/office/drawing/2014/main" id="{E87B49F7-2451-4784-BD2C-135FDB94DD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90051" y="2861092"/>
            <a:ext cx="712793" cy="712793"/>
          </a:xfrm>
          <a:prstGeom prst="rect">
            <a:avLst/>
          </a:prstGeom>
        </p:spPr>
      </p:pic>
      <p:pic>
        <p:nvPicPr>
          <p:cNvPr id="29" name="Graphic 28" descr="Money">
            <a:extLst>
              <a:ext uri="{FF2B5EF4-FFF2-40B4-BE49-F238E27FC236}">
                <a16:creationId xmlns:a16="http://schemas.microsoft.com/office/drawing/2014/main" id="{A6B6182B-7E23-46C3-8355-27846946AA1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73356" y="5138917"/>
            <a:ext cx="914400" cy="914400"/>
          </a:xfrm>
          <a:prstGeom prst="rect">
            <a:avLst/>
          </a:prstGeom>
        </p:spPr>
      </p:pic>
      <p:pic>
        <p:nvPicPr>
          <p:cNvPr id="18" name="Picture 17">
            <a:extLst>
              <a:ext uri="{FF2B5EF4-FFF2-40B4-BE49-F238E27FC236}">
                <a16:creationId xmlns:a16="http://schemas.microsoft.com/office/drawing/2014/main" id="{B6357481-9F68-45F6-8A44-98AA80EC0F1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95764" y="2999906"/>
            <a:ext cx="569629" cy="1042799"/>
          </a:xfrm>
          <a:prstGeom prst="rect">
            <a:avLst/>
          </a:prstGeom>
        </p:spPr>
      </p:pic>
      <p:sp>
        <p:nvSpPr>
          <p:cNvPr id="24" name="Arrow: Up 23">
            <a:extLst>
              <a:ext uri="{FF2B5EF4-FFF2-40B4-BE49-F238E27FC236}">
                <a16:creationId xmlns:a16="http://schemas.microsoft.com/office/drawing/2014/main" id="{07BBE8F2-36B2-443B-8AFB-57C7B09CEE4A}"/>
              </a:ext>
            </a:extLst>
          </p:cNvPr>
          <p:cNvSpPr/>
          <p:nvPr/>
        </p:nvSpPr>
        <p:spPr>
          <a:xfrm>
            <a:off x="4753580" y="1477841"/>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oan with solid fill">
            <a:extLst>
              <a:ext uri="{FF2B5EF4-FFF2-40B4-BE49-F238E27FC236}">
                <a16:creationId xmlns:a16="http://schemas.microsoft.com/office/drawing/2014/main" id="{67D11095-28E7-41A6-B291-293E0C397C2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99711" y="5168341"/>
            <a:ext cx="845819" cy="845819"/>
          </a:xfrm>
          <a:prstGeom prst="rect">
            <a:avLst/>
          </a:prstGeom>
        </p:spPr>
      </p:pic>
      <p:sp>
        <p:nvSpPr>
          <p:cNvPr id="19" name="Freeform: Shape 18">
            <a:extLst>
              <a:ext uri="{FF2B5EF4-FFF2-40B4-BE49-F238E27FC236}">
                <a16:creationId xmlns:a16="http://schemas.microsoft.com/office/drawing/2014/main" id="{B06C22EE-1FD5-4E05-88E4-C1BFF5188D67}"/>
              </a:ext>
            </a:extLst>
          </p:cNvPr>
          <p:cNvSpPr/>
          <p:nvPr/>
        </p:nvSpPr>
        <p:spPr>
          <a:xfrm>
            <a:off x="5841476" y="5394833"/>
            <a:ext cx="719639" cy="832104"/>
          </a:xfrm>
          <a:custGeom>
            <a:avLst/>
            <a:gdLst>
              <a:gd name="connsiteX0" fmla="*/ 155448 w 1005840"/>
              <a:gd name="connsiteY0" fmla="*/ 109728 h 832104"/>
              <a:gd name="connsiteX1" fmla="*/ 813816 w 1005840"/>
              <a:gd name="connsiteY1" fmla="*/ 0 h 832104"/>
              <a:gd name="connsiteX2" fmla="*/ 1005840 w 1005840"/>
              <a:gd name="connsiteY2" fmla="*/ 658368 h 832104"/>
              <a:gd name="connsiteX3" fmla="*/ 649224 w 1005840"/>
              <a:gd name="connsiteY3" fmla="*/ 832104 h 832104"/>
              <a:gd name="connsiteX4" fmla="*/ 0 w 1005840"/>
              <a:gd name="connsiteY4" fmla="*/ 493776 h 832104"/>
              <a:gd name="connsiteX5" fmla="*/ 155448 w 1005840"/>
              <a:gd name="connsiteY5" fmla="*/ 109728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 h="832104">
                <a:moveTo>
                  <a:pt x="155448" y="109728"/>
                </a:moveTo>
                <a:lnTo>
                  <a:pt x="813816" y="0"/>
                </a:lnTo>
                <a:lnTo>
                  <a:pt x="1005840" y="658368"/>
                </a:lnTo>
                <a:lnTo>
                  <a:pt x="649224" y="832104"/>
                </a:lnTo>
                <a:lnTo>
                  <a:pt x="0" y="493776"/>
                </a:lnTo>
                <a:lnTo>
                  <a:pt x="155448" y="1097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a:p>
            <a:pPr lvl="0"/>
            <a:endParaRPr lang="en-US" dirty="0"/>
          </a:p>
          <a:p>
            <a:pPr lvl="0"/>
            <a:r>
              <a:rPr lang="en-US" dirty="0"/>
              <a:t>Tax Revenue</a:t>
            </a:r>
          </a:p>
        </p:txBody>
      </p:sp>
      <p:sp>
        <p:nvSpPr>
          <p:cNvPr id="28" name="Arrow: Up 27">
            <a:extLst>
              <a:ext uri="{FF2B5EF4-FFF2-40B4-BE49-F238E27FC236}">
                <a16:creationId xmlns:a16="http://schemas.microsoft.com/office/drawing/2014/main" id="{288C29F3-5E22-43E8-950A-E1576FA039D2}"/>
              </a:ext>
            </a:extLst>
          </p:cNvPr>
          <p:cNvSpPr/>
          <p:nvPr/>
        </p:nvSpPr>
        <p:spPr>
          <a:xfrm>
            <a:off x="7150269" y="3107754"/>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3FE494F-3657-4FD0-B363-C093E1115479}"/>
              </a:ext>
            </a:extLst>
          </p:cNvPr>
          <p:cNvSpPr/>
          <p:nvPr/>
        </p:nvSpPr>
        <p:spPr>
          <a:xfrm rot="20565629">
            <a:off x="3891874" y="4272734"/>
            <a:ext cx="914400" cy="890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CF3D116B-BF45-4DCF-A84A-8789F40DF99D}"/>
              </a:ext>
            </a:extLst>
          </p:cNvPr>
          <p:cNvSpPr/>
          <p:nvPr/>
        </p:nvSpPr>
        <p:spPr>
          <a:xfrm>
            <a:off x="3820322" y="4176145"/>
            <a:ext cx="1023275" cy="1076917"/>
          </a:xfrm>
          <a:prstGeom prst="mathMultiply">
            <a:avLst>
              <a:gd name="adj1" fmla="val 198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776AD61D-6997-408D-B805-78AFFE1CA553}"/>
              </a:ext>
            </a:extLst>
          </p:cNvPr>
          <p:cNvSpPr/>
          <p:nvPr/>
        </p:nvSpPr>
        <p:spPr>
          <a:xfrm>
            <a:off x="1813607" y="2952529"/>
            <a:ext cx="712793" cy="950182"/>
          </a:xfrm>
          <a:prstGeom prst="upArrow">
            <a:avLst/>
          </a:prstGeom>
          <a:solidFill>
            <a:srgbClr val="FF505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CD2AF155-4A32-AB75-49C0-16F5760DE1A5}"/>
              </a:ext>
            </a:extLst>
          </p:cNvPr>
          <p:cNvSpPr/>
          <p:nvPr/>
        </p:nvSpPr>
        <p:spPr>
          <a:xfrm>
            <a:off x="5888078" y="5394081"/>
            <a:ext cx="712793" cy="950182"/>
          </a:xfrm>
          <a:prstGeom prst="upArrow">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Rectangle 2">
            <a:extLst>
              <a:ext uri="{FF2B5EF4-FFF2-40B4-BE49-F238E27FC236}">
                <a16:creationId xmlns:a16="http://schemas.microsoft.com/office/drawing/2014/main" id="{080C649D-18D9-CB07-4A2B-AFEECF8F570F}"/>
              </a:ext>
            </a:extLst>
          </p:cNvPr>
          <p:cNvSpPr/>
          <p:nvPr/>
        </p:nvSpPr>
        <p:spPr>
          <a:xfrm>
            <a:off x="309109" y="4823685"/>
            <a:ext cx="2767054" cy="647846"/>
          </a:xfrm>
          <a:prstGeom prst="wedgeRectCallout">
            <a:avLst>
              <a:gd name="adj1" fmla="val 541"/>
              <a:gd name="adj2" fmla="val -18848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Utilities cost increases are far out-pacing inflation</a:t>
            </a:r>
          </a:p>
        </p:txBody>
      </p:sp>
      <p:sp>
        <p:nvSpPr>
          <p:cNvPr id="7" name="Arrow: Up 6">
            <a:extLst>
              <a:ext uri="{FF2B5EF4-FFF2-40B4-BE49-F238E27FC236}">
                <a16:creationId xmlns:a16="http://schemas.microsoft.com/office/drawing/2014/main" id="{92BD11F8-C3EE-48C8-66BB-D6921618422C}"/>
              </a:ext>
            </a:extLst>
          </p:cNvPr>
          <p:cNvSpPr/>
          <p:nvPr/>
        </p:nvSpPr>
        <p:spPr>
          <a:xfrm>
            <a:off x="896346" y="2952529"/>
            <a:ext cx="712793" cy="950182"/>
          </a:xfrm>
          <a:prstGeom prst="upArrow">
            <a:avLst/>
          </a:prstGeom>
          <a:solidFill>
            <a:srgbClr val="FF505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32225"/>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AE734D-D84F-06D9-2D35-098B40FC2243}"/>
              </a:ext>
            </a:extLst>
          </p:cNvPr>
          <p:cNvPicPr>
            <a:picLocks noChangeAspect="1"/>
          </p:cNvPicPr>
          <p:nvPr/>
        </p:nvPicPr>
        <p:blipFill>
          <a:blip r:embed="rId3"/>
          <a:stretch>
            <a:fillRect/>
          </a:stretch>
        </p:blipFill>
        <p:spPr>
          <a:xfrm>
            <a:off x="1964635" y="1240475"/>
            <a:ext cx="7659305" cy="5160324"/>
          </a:xfrm>
          <a:prstGeom prst="rect">
            <a:avLst/>
          </a:prstGeom>
        </p:spPr>
      </p:pic>
      <p:sp>
        <p:nvSpPr>
          <p:cNvPr id="2" name="Title 1">
            <a:extLst>
              <a:ext uri="{FF2B5EF4-FFF2-40B4-BE49-F238E27FC236}">
                <a16:creationId xmlns:a16="http://schemas.microsoft.com/office/drawing/2014/main" id="{C7CD51F4-0F2D-9D07-CC44-E0EDED3A2760}"/>
              </a:ext>
            </a:extLst>
          </p:cNvPr>
          <p:cNvSpPr>
            <a:spLocks noGrp="1"/>
          </p:cNvSpPr>
          <p:nvPr>
            <p:ph type="title"/>
          </p:nvPr>
        </p:nvSpPr>
        <p:spPr/>
        <p:txBody>
          <a:bodyPr/>
          <a:lstStyle/>
          <a:p>
            <a:r>
              <a:rPr lang="en-US" dirty="0"/>
              <a:t>Cost Pressures for City of Saco</a:t>
            </a:r>
          </a:p>
        </p:txBody>
      </p:sp>
      <p:sp>
        <p:nvSpPr>
          <p:cNvPr id="6" name="Speech Bubble: Rectangle 5">
            <a:extLst>
              <a:ext uri="{FF2B5EF4-FFF2-40B4-BE49-F238E27FC236}">
                <a16:creationId xmlns:a16="http://schemas.microsoft.com/office/drawing/2014/main" id="{2B50243C-FE1E-2D8D-3475-71E1E5ECE943}"/>
              </a:ext>
            </a:extLst>
          </p:cNvPr>
          <p:cNvSpPr/>
          <p:nvPr/>
        </p:nvSpPr>
        <p:spPr>
          <a:xfrm>
            <a:off x="3707296" y="1934473"/>
            <a:ext cx="3150704" cy="1017450"/>
          </a:xfrm>
          <a:prstGeom prst="wedgeRectCallout">
            <a:avLst>
              <a:gd name="adj1" fmla="val -61212"/>
              <a:gd name="adj2" fmla="val 10681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Return funds from TIF districts that cannot be spent on qualified projects</a:t>
            </a:r>
          </a:p>
        </p:txBody>
      </p:sp>
      <p:sp>
        <p:nvSpPr>
          <p:cNvPr id="10" name="Speech Bubble: Rectangle 9">
            <a:extLst>
              <a:ext uri="{FF2B5EF4-FFF2-40B4-BE49-F238E27FC236}">
                <a16:creationId xmlns:a16="http://schemas.microsoft.com/office/drawing/2014/main" id="{830647C9-E24F-389D-D148-A461083AEA5C}"/>
              </a:ext>
            </a:extLst>
          </p:cNvPr>
          <p:cNvSpPr/>
          <p:nvPr/>
        </p:nvSpPr>
        <p:spPr>
          <a:xfrm>
            <a:off x="7267161" y="3091070"/>
            <a:ext cx="2960204" cy="1000711"/>
          </a:xfrm>
          <a:prstGeom prst="wedgeRectCallout">
            <a:avLst>
              <a:gd name="adj1" fmla="val -81053"/>
              <a:gd name="adj2" fmla="val 10841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Contracts that stabilize utilities while the City looks for alternative energy sources</a:t>
            </a:r>
          </a:p>
        </p:txBody>
      </p:sp>
    </p:spTree>
    <p:extLst>
      <p:ext uri="{BB962C8B-B14F-4D97-AF65-F5344CB8AC3E}">
        <p14:creationId xmlns:p14="http://schemas.microsoft.com/office/powerpoint/2010/main" val="3423819327"/>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DA9D-4C97-40C5-98A2-1F3B5786AF19}"/>
              </a:ext>
            </a:extLst>
          </p:cNvPr>
          <p:cNvSpPr>
            <a:spLocks noGrp="1"/>
          </p:cNvSpPr>
          <p:nvPr>
            <p:ph type="title"/>
          </p:nvPr>
        </p:nvSpPr>
        <p:spPr/>
        <p:txBody>
          <a:bodyPr/>
          <a:lstStyle/>
          <a:p>
            <a:r>
              <a:rPr lang="en-US" dirty="0"/>
              <a:t>The Numbers</a:t>
            </a:r>
          </a:p>
        </p:txBody>
      </p:sp>
      <p:sp>
        <p:nvSpPr>
          <p:cNvPr id="3" name="Text Placeholder 2">
            <a:extLst>
              <a:ext uri="{FF2B5EF4-FFF2-40B4-BE49-F238E27FC236}">
                <a16:creationId xmlns:a16="http://schemas.microsoft.com/office/drawing/2014/main" id="{2DACA37B-167A-44EE-A067-C18C6501D826}"/>
              </a:ext>
            </a:extLst>
          </p:cNvPr>
          <p:cNvSpPr>
            <a:spLocks noGrp="1"/>
          </p:cNvSpPr>
          <p:nvPr>
            <p:ph type="body" idx="1"/>
          </p:nvPr>
        </p:nvSpPr>
        <p:spPr/>
        <p:txBody>
          <a:bodyPr/>
          <a:lstStyle/>
          <a:p>
            <a:r>
              <a:rPr lang="en-US" dirty="0"/>
              <a:t>Fiscal Year 2024 Budget</a:t>
            </a:r>
          </a:p>
        </p:txBody>
      </p:sp>
    </p:spTree>
    <p:extLst>
      <p:ext uri="{BB962C8B-B14F-4D97-AF65-F5344CB8AC3E}">
        <p14:creationId xmlns:p14="http://schemas.microsoft.com/office/powerpoint/2010/main" val="3041768898"/>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D90E-389C-4B66-B93C-2253E2D64369}"/>
              </a:ext>
            </a:extLst>
          </p:cNvPr>
          <p:cNvSpPr>
            <a:spLocks noGrp="1"/>
          </p:cNvSpPr>
          <p:nvPr>
            <p:ph type="title"/>
          </p:nvPr>
        </p:nvSpPr>
        <p:spPr/>
        <p:txBody>
          <a:bodyPr/>
          <a:lstStyle/>
          <a:p>
            <a:r>
              <a:rPr lang="en-US"/>
              <a:t>Phase 1: </a:t>
            </a:r>
            <a:r>
              <a:rPr lang="en-US" dirty="0"/>
              <a:t>Maintenance of Effort Budget</a:t>
            </a:r>
          </a:p>
        </p:txBody>
      </p:sp>
      <p:sp>
        <p:nvSpPr>
          <p:cNvPr id="4" name="TextBox 3">
            <a:extLst>
              <a:ext uri="{FF2B5EF4-FFF2-40B4-BE49-F238E27FC236}">
                <a16:creationId xmlns:a16="http://schemas.microsoft.com/office/drawing/2014/main" id="{C2D52AB7-C877-4065-BEBB-6E8006FAF50B}"/>
              </a:ext>
            </a:extLst>
          </p:cNvPr>
          <p:cNvSpPr txBox="1"/>
          <p:nvPr/>
        </p:nvSpPr>
        <p:spPr>
          <a:xfrm>
            <a:off x="1260285" y="1690688"/>
            <a:ext cx="9671430" cy="4401205"/>
          </a:xfrm>
          <a:prstGeom prst="rect">
            <a:avLst/>
          </a:prstGeom>
          <a:noFill/>
        </p:spPr>
        <p:txBody>
          <a:bodyPr wrap="none" rtlCol="0">
            <a:spAutoFit/>
          </a:bodyPr>
          <a:lstStyle/>
          <a:p>
            <a:r>
              <a:rPr lang="en-US" sz="4000" i="1" dirty="0"/>
              <a:t>    Last Year’s Approved Budget</a:t>
            </a:r>
          </a:p>
          <a:p>
            <a:r>
              <a:rPr lang="en-US" sz="4000" i="1" dirty="0"/>
              <a:t>+ Year 2 of Last Year’s Approved Capital Plan</a:t>
            </a:r>
          </a:p>
          <a:p>
            <a:r>
              <a:rPr lang="en-US" sz="4000" i="1" dirty="0"/>
              <a:t>+ Contracted Increases</a:t>
            </a:r>
          </a:p>
          <a:p>
            <a:r>
              <a:rPr lang="en-US" sz="4000" i="1" dirty="0"/>
              <a:t>+ Cost of Living Increases</a:t>
            </a:r>
          </a:p>
          <a:p>
            <a:r>
              <a:rPr lang="en-US" sz="4000" i="1" dirty="0"/>
              <a:t>-  One Time Expenses</a:t>
            </a:r>
          </a:p>
          <a:p>
            <a:r>
              <a:rPr lang="en-US" sz="4000" i="1" dirty="0"/>
              <a:t>-  Other Savings (including New Revenues)</a:t>
            </a:r>
          </a:p>
          <a:p>
            <a:r>
              <a:rPr lang="en-US" sz="4000" i="1" dirty="0">
                <a:highlight>
                  <a:srgbClr val="FFFF00"/>
                </a:highlight>
              </a:rPr>
              <a:t>Maintenance of Effort Budget</a:t>
            </a:r>
          </a:p>
        </p:txBody>
      </p:sp>
      <p:cxnSp>
        <p:nvCxnSpPr>
          <p:cNvPr id="6" name="Straight Connector 5">
            <a:extLst>
              <a:ext uri="{FF2B5EF4-FFF2-40B4-BE49-F238E27FC236}">
                <a16:creationId xmlns:a16="http://schemas.microsoft.com/office/drawing/2014/main" id="{1B91A408-0F06-4D7C-A9D0-661332B28A27}"/>
              </a:ext>
            </a:extLst>
          </p:cNvPr>
          <p:cNvCxnSpPr>
            <a:cxnSpLocks/>
          </p:cNvCxnSpPr>
          <p:nvPr/>
        </p:nvCxnSpPr>
        <p:spPr>
          <a:xfrm>
            <a:off x="736232" y="5444963"/>
            <a:ext cx="1019548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7180382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C8B3CD-E329-AA0F-3B5E-0FEF363FB862}"/>
              </a:ext>
            </a:extLst>
          </p:cNvPr>
          <p:cNvPicPr>
            <a:picLocks noChangeAspect="1"/>
          </p:cNvPicPr>
          <p:nvPr/>
        </p:nvPicPr>
        <p:blipFill>
          <a:blip r:embed="rId3"/>
          <a:stretch>
            <a:fillRect/>
          </a:stretch>
        </p:blipFill>
        <p:spPr>
          <a:xfrm>
            <a:off x="1276350" y="176212"/>
            <a:ext cx="9639300" cy="6505575"/>
          </a:xfrm>
          <a:prstGeom prst="rect">
            <a:avLst/>
          </a:prstGeom>
        </p:spPr>
      </p:pic>
    </p:spTree>
    <p:extLst>
      <p:ext uri="{BB962C8B-B14F-4D97-AF65-F5344CB8AC3E}">
        <p14:creationId xmlns:p14="http://schemas.microsoft.com/office/powerpoint/2010/main" val="3334169192"/>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8EE4-CEC8-4CBF-B46E-2E87B5595960}"/>
              </a:ext>
            </a:extLst>
          </p:cNvPr>
          <p:cNvSpPr>
            <a:spLocks noGrp="1"/>
          </p:cNvSpPr>
          <p:nvPr>
            <p:ph type="title"/>
          </p:nvPr>
        </p:nvSpPr>
        <p:spPr/>
        <p:txBody>
          <a:bodyPr>
            <a:normAutofit/>
          </a:bodyPr>
          <a:lstStyle/>
          <a:p>
            <a:r>
              <a:rPr lang="en-US"/>
              <a:t>Phase 1: </a:t>
            </a:r>
            <a:r>
              <a:rPr lang="en-US" dirty="0"/>
              <a:t>Maintenance of Effort</a:t>
            </a:r>
          </a:p>
        </p:txBody>
      </p:sp>
      <p:sp>
        <p:nvSpPr>
          <p:cNvPr id="3" name="Content Placeholder 2">
            <a:extLst>
              <a:ext uri="{FF2B5EF4-FFF2-40B4-BE49-F238E27FC236}">
                <a16:creationId xmlns:a16="http://schemas.microsoft.com/office/drawing/2014/main" id="{638B4BE6-638D-4644-8F15-6DC2A5420AA5}"/>
              </a:ext>
            </a:extLst>
          </p:cNvPr>
          <p:cNvSpPr>
            <a:spLocks noGrp="1"/>
          </p:cNvSpPr>
          <p:nvPr>
            <p:ph sz="quarter" idx="10"/>
          </p:nvPr>
        </p:nvSpPr>
        <p:spPr>
          <a:xfrm>
            <a:off x="838201" y="1288475"/>
            <a:ext cx="10515599" cy="5072568"/>
          </a:xfrm>
        </p:spPr>
        <p:txBody>
          <a:bodyPr>
            <a:normAutofit lnSpcReduction="10000"/>
          </a:bodyPr>
          <a:lstStyle/>
          <a:p>
            <a:r>
              <a:rPr lang="en-US" dirty="0"/>
              <a:t>Capital Plan netted savings of $160K with TIF Shifts</a:t>
            </a:r>
          </a:p>
          <a:p>
            <a:r>
              <a:rPr lang="en-US" dirty="0"/>
              <a:t>Contracted Increases</a:t>
            </a:r>
          </a:p>
          <a:p>
            <a:pPr lvl="1"/>
            <a:r>
              <a:rPr lang="en-US" dirty="0"/>
              <a:t>Heating Fuel up 4%</a:t>
            </a:r>
          </a:p>
          <a:p>
            <a:pPr lvl="1"/>
            <a:r>
              <a:rPr lang="en-US" dirty="0"/>
              <a:t>Gas, Diesel, and Electricity up 50%</a:t>
            </a:r>
          </a:p>
          <a:p>
            <a:pPr lvl="1"/>
            <a:r>
              <a:rPr lang="en-US" dirty="0"/>
              <a:t>IT &amp; Finance software fees </a:t>
            </a:r>
          </a:p>
          <a:p>
            <a:pPr lvl="1"/>
            <a:r>
              <a:rPr lang="en-US" dirty="0"/>
              <a:t>Investment services (offset by interest earnings) and bank fees</a:t>
            </a:r>
          </a:p>
          <a:p>
            <a:pPr lvl="1"/>
            <a:r>
              <a:rPr lang="en-US" dirty="0"/>
              <a:t>Insurance up 6%</a:t>
            </a:r>
          </a:p>
          <a:p>
            <a:pPr lvl="1"/>
            <a:r>
              <a:rPr lang="en-US" dirty="0"/>
              <a:t>Contracted waste removal and garage costs up 8%</a:t>
            </a:r>
          </a:p>
          <a:p>
            <a:pPr lvl="1"/>
            <a:r>
              <a:rPr lang="en-US" dirty="0"/>
              <a:t>TIF Transfers up 8% (offset by capital plan savings)</a:t>
            </a:r>
          </a:p>
          <a:p>
            <a:r>
              <a:rPr lang="en-US" dirty="0"/>
              <a:t>Cost of Living Increases</a:t>
            </a:r>
          </a:p>
          <a:p>
            <a:pPr lvl="1"/>
            <a:r>
              <a:rPr lang="en-US" dirty="0"/>
              <a:t>Non-union employees: 5% increase</a:t>
            </a:r>
          </a:p>
          <a:p>
            <a:pPr lvl="1"/>
            <a:r>
              <a:rPr lang="en-US" dirty="0"/>
              <a:t>Union employees: Matched approved union contracts</a:t>
            </a:r>
          </a:p>
          <a:p>
            <a:pPr lvl="1"/>
            <a:r>
              <a:rPr lang="en-US" dirty="0"/>
              <a:t>Fringe benefits up 6% overall</a:t>
            </a:r>
          </a:p>
        </p:txBody>
      </p:sp>
    </p:spTree>
    <p:extLst>
      <p:ext uri="{BB962C8B-B14F-4D97-AF65-F5344CB8AC3E}">
        <p14:creationId xmlns:p14="http://schemas.microsoft.com/office/powerpoint/2010/main" val="14998461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8EE4-CEC8-4CBF-B46E-2E87B5595960}"/>
              </a:ext>
            </a:extLst>
          </p:cNvPr>
          <p:cNvSpPr>
            <a:spLocks noGrp="1"/>
          </p:cNvSpPr>
          <p:nvPr>
            <p:ph type="title"/>
          </p:nvPr>
        </p:nvSpPr>
        <p:spPr/>
        <p:txBody>
          <a:bodyPr>
            <a:normAutofit/>
          </a:bodyPr>
          <a:lstStyle/>
          <a:p>
            <a:r>
              <a:rPr lang="en-US"/>
              <a:t>Phase 1: </a:t>
            </a:r>
            <a:r>
              <a:rPr lang="en-US" dirty="0"/>
              <a:t>Maintenance of Effort</a:t>
            </a:r>
          </a:p>
        </p:txBody>
      </p:sp>
      <p:sp>
        <p:nvSpPr>
          <p:cNvPr id="3" name="Content Placeholder 2">
            <a:extLst>
              <a:ext uri="{FF2B5EF4-FFF2-40B4-BE49-F238E27FC236}">
                <a16:creationId xmlns:a16="http://schemas.microsoft.com/office/drawing/2014/main" id="{638B4BE6-638D-4644-8F15-6DC2A5420AA5}"/>
              </a:ext>
            </a:extLst>
          </p:cNvPr>
          <p:cNvSpPr>
            <a:spLocks noGrp="1"/>
          </p:cNvSpPr>
          <p:nvPr>
            <p:ph sz="quarter" idx="10"/>
          </p:nvPr>
        </p:nvSpPr>
        <p:spPr/>
        <p:txBody>
          <a:bodyPr>
            <a:normAutofit/>
          </a:bodyPr>
          <a:lstStyle/>
          <a:p>
            <a:r>
              <a:rPr lang="en-US" dirty="0"/>
              <a:t>One-Time Items Removed</a:t>
            </a:r>
          </a:p>
          <a:p>
            <a:pPr lvl="1"/>
            <a:r>
              <a:rPr lang="en-US" dirty="0"/>
              <a:t>Starter funds for the Police/Fire IMC CAD RMS project: $250,000</a:t>
            </a:r>
          </a:p>
          <a:p>
            <a:pPr lvl="1"/>
            <a:r>
              <a:rPr lang="en-US" dirty="0"/>
              <a:t>General Fund Contribution for Public Safety Radio: $100,000</a:t>
            </a:r>
          </a:p>
          <a:p>
            <a:r>
              <a:rPr lang="en-US" dirty="0"/>
              <a:t>Savings in the Budget &amp; Revenue Increases</a:t>
            </a:r>
          </a:p>
          <a:p>
            <a:pPr lvl="1"/>
            <a:r>
              <a:rPr lang="en-US" dirty="0"/>
              <a:t>New interest earnings from investment: $864,709</a:t>
            </a:r>
          </a:p>
          <a:p>
            <a:pPr lvl="1"/>
            <a:r>
              <a:rPr lang="en-US" dirty="0"/>
              <a:t>Fees adjustments: $88,170</a:t>
            </a:r>
          </a:p>
          <a:p>
            <a:pPr lvl="1"/>
            <a:r>
              <a:rPr lang="en-US" dirty="0"/>
              <a:t>Excise Tax increase: $137,850</a:t>
            </a:r>
          </a:p>
          <a:p>
            <a:pPr lvl="1"/>
            <a:r>
              <a:rPr lang="en-US" dirty="0"/>
              <a:t>State Revenue Sharing: $555,754 </a:t>
            </a:r>
          </a:p>
          <a:p>
            <a:pPr marL="457200" lvl="1" indent="0">
              <a:buNone/>
            </a:pPr>
            <a:endParaRPr lang="en-US" dirty="0"/>
          </a:p>
        </p:txBody>
      </p:sp>
    </p:spTree>
    <p:extLst>
      <p:ext uri="{BB962C8B-B14F-4D97-AF65-F5344CB8AC3E}">
        <p14:creationId xmlns:p14="http://schemas.microsoft.com/office/powerpoint/2010/main" val="377590035"/>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8EE4-CEC8-4CBF-B46E-2E87B5595960}"/>
              </a:ext>
            </a:extLst>
          </p:cNvPr>
          <p:cNvSpPr>
            <a:spLocks noGrp="1"/>
          </p:cNvSpPr>
          <p:nvPr>
            <p:ph type="title"/>
          </p:nvPr>
        </p:nvSpPr>
        <p:spPr/>
        <p:txBody>
          <a:bodyPr>
            <a:normAutofit/>
          </a:bodyPr>
          <a:lstStyle/>
          <a:p>
            <a:r>
              <a:rPr lang="en-US" dirty="0"/>
              <a:t>Phase 2: City Administrator’s Budget</a:t>
            </a:r>
          </a:p>
        </p:txBody>
      </p:sp>
      <p:sp>
        <p:nvSpPr>
          <p:cNvPr id="4" name="TextBox 3">
            <a:extLst>
              <a:ext uri="{FF2B5EF4-FFF2-40B4-BE49-F238E27FC236}">
                <a16:creationId xmlns:a16="http://schemas.microsoft.com/office/drawing/2014/main" id="{0C19E6E6-D129-4B8F-872E-F0D812AF11D6}"/>
              </a:ext>
            </a:extLst>
          </p:cNvPr>
          <p:cNvSpPr txBox="1"/>
          <p:nvPr/>
        </p:nvSpPr>
        <p:spPr>
          <a:xfrm>
            <a:off x="2000358" y="2066108"/>
            <a:ext cx="6902531" cy="2554545"/>
          </a:xfrm>
          <a:prstGeom prst="rect">
            <a:avLst/>
          </a:prstGeom>
          <a:noFill/>
        </p:spPr>
        <p:txBody>
          <a:bodyPr wrap="none" rtlCol="0">
            <a:spAutoFit/>
          </a:bodyPr>
          <a:lstStyle/>
          <a:p>
            <a:r>
              <a:rPr lang="en-US" sz="4000" i="1" dirty="0"/>
              <a:t>    Maintenance of Effort Budget</a:t>
            </a:r>
          </a:p>
          <a:p>
            <a:r>
              <a:rPr lang="en-US" sz="4000" i="1" dirty="0"/>
              <a:t>+ Increases </a:t>
            </a:r>
          </a:p>
          <a:p>
            <a:r>
              <a:rPr lang="en-US" sz="4000" i="1" dirty="0"/>
              <a:t>- Other Changes</a:t>
            </a:r>
          </a:p>
          <a:p>
            <a:r>
              <a:rPr lang="en-US" sz="4000" i="1" dirty="0">
                <a:highlight>
                  <a:srgbClr val="FFFF00"/>
                </a:highlight>
              </a:rPr>
              <a:t>City Administrator’s Budget</a:t>
            </a:r>
          </a:p>
        </p:txBody>
      </p:sp>
      <p:cxnSp>
        <p:nvCxnSpPr>
          <p:cNvPr id="5" name="Straight Connector 4">
            <a:extLst>
              <a:ext uri="{FF2B5EF4-FFF2-40B4-BE49-F238E27FC236}">
                <a16:creationId xmlns:a16="http://schemas.microsoft.com/office/drawing/2014/main" id="{D3DD365D-5A5D-4A21-BF0D-B29BC03D6B5C}"/>
              </a:ext>
            </a:extLst>
          </p:cNvPr>
          <p:cNvCxnSpPr/>
          <p:nvPr/>
        </p:nvCxnSpPr>
        <p:spPr>
          <a:xfrm>
            <a:off x="1866939" y="3897084"/>
            <a:ext cx="741317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8995874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8EE4-CEC8-4CBF-B46E-2E87B5595960}"/>
              </a:ext>
            </a:extLst>
          </p:cNvPr>
          <p:cNvSpPr>
            <a:spLocks noGrp="1"/>
          </p:cNvSpPr>
          <p:nvPr>
            <p:ph type="title"/>
          </p:nvPr>
        </p:nvSpPr>
        <p:spPr/>
        <p:txBody>
          <a:bodyPr>
            <a:normAutofit/>
          </a:bodyPr>
          <a:lstStyle/>
          <a:p>
            <a:r>
              <a:rPr lang="en-US" dirty="0"/>
              <a:t>Phase 2: City Administrator’s Budget</a:t>
            </a:r>
          </a:p>
        </p:txBody>
      </p:sp>
      <p:sp>
        <p:nvSpPr>
          <p:cNvPr id="6" name="Content Placeholder 5">
            <a:extLst>
              <a:ext uri="{FF2B5EF4-FFF2-40B4-BE49-F238E27FC236}">
                <a16:creationId xmlns:a16="http://schemas.microsoft.com/office/drawing/2014/main" id="{9760FE5A-9BE4-4645-892E-BEB83129676E}"/>
              </a:ext>
            </a:extLst>
          </p:cNvPr>
          <p:cNvSpPr>
            <a:spLocks noGrp="1"/>
          </p:cNvSpPr>
          <p:nvPr>
            <p:ph sz="quarter" idx="10"/>
          </p:nvPr>
        </p:nvSpPr>
        <p:spPr/>
        <p:txBody>
          <a:bodyPr>
            <a:normAutofit/>
          </a:bodyPr>
          <a:lstStyle/>
          <a:p>
            <a:r>
              <a:rPr lang="en-US" dirty="0"/>
              <a:t>Small Approved Increases (under $10K)</a:t>
            </a:r>
          </a:p>
          <a:p>
            <a:pPr lvl="1"/>
            <a:r>
              <a:rPr lang="en-US" dirty="0"/>
              <a:t>Organizational Leadership Development</a:t>
            </a:r>
          </a:p>
          <a:p>
            <a:pPr lvl="1"/>
            <a:r>
              <a:rPr lang="en-US" dirty="0"/>
              <a:t>Contingency for personnel</a:t>
            </a:r>
          </a:p>
          <a:p>
            <a:pPr lvl="1"/>
            <a:r>
              <a:rPr lang="en-US" dirty="0"/>
              <a:t>Increased hours for department support</a:t>
            </a:r>
          </a:p>
          <a:p>
            <a:pPr lvl="1"/>
            <a:r>
              <a:rPr lang="en-US" dirty="0"/>
              <a:t>Software, supplies, and printing adjustments</a:t>
            </a:r>
          </a:p>
          <a:p>
            <a:pPr lvl="1"/>
            <a:r>
              <a:rPr lang="en-US" dirty="0"/>
              <a:t>Software enhancements</a:t>
            </a:r>
          </a:p>
          <a:p>
            <a:pPr lvl="1"/>
            <a:r>
              <a:rPr lang="en-US" dirty="0"/>
              <a:t>Removal of online fees for e-check payments</a:t>
            </a:r>
          </a:p>
          <a:p>
            <a:pPr lvl="1"/>
            <a:endParaRPr lang="en-US" dirty="0"/>
          </a:p>
          <a:p>
            <a:pPr lvl="1"/>
            <a:endParaRPr lang="en-US" dirty="0"/>
          </a:p>
        </p:txBody>
      </p:sp>
    </p:spTree>
    <p:extLst>
      <p:ext uri="{BB962C8B-B14F-4D97-AF65-F5344CB8AC3E}">
        <p14:creationId xmlns:p14="http://schemas.microsoft.com/office/powerpoint/2010/main" val="3652401478"/>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8EE4-CEC8-4CBF-B46E-2E87B5595960}"/>
              </a:ext>
            </a:extLst>
          </p:cNvPr>
          <p:cNvSpPr>
            <a:spLocks noGrp="1"/>
          </p:cNvSpPr>
          <p:nvPr>
            <p:ph type="title"/>
          </p:nvPr>
        </p:nvSpPr>
        <p:spPr/>
        <p:txBody>
          <a:bodyPr>
            <a:normAutofit/>
          </a:bodyPr>
          <a:lstStyle/>
          <a:p>
            <a:r>
              <a:rPr lang="en-US" dirty="0"/>
              <a:t>Phase 2: City Administrator’s Budget</a:t>
            </a:r>
          </a:p>
        </p:txBody>
      </p:sp>
      <p:sp>
        <p:nvSpPr>
          <p:cNvPr id="6" name="Content Placeholder 5">
            <a:extLst>
              <a:ext uri="{FF2B5EF4-FFF2-40B4-BE49-F238E27FC236}">
                <a16:creationId xmlns:a16="http://schemas.microsoft.com/office/drawing/2014/main" id="{9760FE5A-9BE4-4645-892E-BEB83129676E}"/>
              </a:ext>
            </a:extLst>
          </p:cNvPr>
          <p:cNvSpPr>
            <a:spLocks noGrp="1"/>
          </p:cNvSpPr>
          <p:nvPr>
            <p:ph sz="quarter" idx="10"/>
          </p:nvPr>
        </p:nvSpPr>
        <p:spPr/>
        <p:txBody>
          <a:bodyPr>
            <a:normAutofit/>
          </a:bodyPr>
          <a:lstStyle/>
          <a:p>
            <a:r>
              <a:rPr lang="en-US" dirty="0"/>
              <a:t>Headcount increases were approved based on detailed data analysis of service needs growth</a:t>
            </a:r>
          </a:p>
          <a:p>
            <a:r>
              <a:rPr lang="en-US" dirty="0"/>
              <a:t>Fire Department: Two Fire/EMS providers</a:t>
            </a:r>
          </a:p>
          <a:p>
            <a:pPr lvl="1"/>
            <a:r>
              <a:rPr lang="en-US" i="1" dirty="0"/>
              <a:t>COVID-19 has revealed the critical need to invest in our public health services so that we are prepared to respond to future emergencies</a:t>
            </a:r>
          </a:p>
          <a:p>
            <a:r>
              <a:rPr lang="en-US" dirty="0"/>
              <a:t>Communications: Increase coordinator to full time</a:t>
            </a:r>
          </a:p>
          <a:p>
            <a:pPr lvl="1"/>
            <a:r>
              <a:rPr lang="en-US" i="1" dirty="0"/>
              <a:t>Internal demands for communications support and citizen interest are increasing steadily. Making this position full-time is offset with the cable franchise revenue.</a:t>
            </a:r>
            <a:endParaRPr lang="en-US" dirty="0"/>
          </a:p>
          <a:p>
            <a:pPr lvl="1"/>
            <a:endParaRPr lang="en-US" dirty="0"/>
          </a:p>
        </p:txBody>
      </p:sp>
    </p:spTree>
    <p:extLst>
      <p:ext uri="{BB962C8B-B14F-4D97-AF65-F5344CB8AC3E}">
        <p14:creationId xmlns:p14="http://schemas.microsoft.com/office/powerpoint/2010/main" val="2564969786"/>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B66259B6-1AD7-5F7F-8E16-8F25EECC4081}"/>
              </a:ext>
            </a:extLst>
          </p:cNvPr>
          <p:cNvSpPr txBox="1">
            <a:spLocks/>
          </p:cNvSpPr>
          <p:nvPr/>
        </p:nvSpPr>
        <p:spPr>
          <a:xfrm>
            <a:off x="838201" y="1288475"/>
            <a:ext cx="10515599" cy="48629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400" dirty="0"/>
              <a:t>Other increases to department budgets were intended to align closely with Council Goals and the Comprehensive Plan</a:t>
            </a:r>
            <a:endParaRPr lang="en-US" sz="2400" i="1" dirty="0"/>
          </a:p>
          <a:p>
            <a:pPr lvl="1" fontAlgn="auto">
              <a:spcAft>
                <a:spcPts val="0"/>
              </a:spcAft>
            </a:pPr>
            <a:endParaRPr lang="en-US" sz="2000" dirty="0"/>
          </a:p>
          <a:p>
            <a:pPr lvl="1" fontAlgn="auto">
              <a:spcAft>
                <a:spcPts val="0"/>
              </a:spcAft>
            </a:pPr>
            <a:endParaRPr lang="en-US" sz="2000" dirty="0"/>
          </a:p>
        </p:txBody>
      </p:sp>
      <p:sp>
        <p:nvSpPr>
          <p:cNvPr id="2" name="Title 1">
            <a:extLst>
              <a:ext uri="{FF2B5EF4-FFF2-40B4-BE49-F238E27FC236}">
                <a16:creationId xmlns:a16="http://schemas.microsoft.com/office/drawing/2014/main" id="{E1528EE4-CEC8-4CBF-B46E-2E87B5595960}"/>
              </a:ext>
            </a:extLst>
          </p:cNvPr>
          <p:cNvSpPr>
            <a:spLocks noGrp="1"/>
          </p:cNvSpPr>
          <p:nvPr>
            <p:ph type="title"/>
          </p:nvPr>
        </p:nvSpPr>
        <p:spPr/>
        <p:txBody>
          <a:bodyPr>
            <a:normAutofit/>
          </a:bodyPr>
          <a:lstStyle/>
          <a:p>
            <a:r>
              <a:rPr lang="en-US" dirty="0"/>
              <a:t>Phase 2: City Administrator’s Budget</a:t>
            </a:r>
          </a:p>
        </p:txBody>
      </p:sp>
      <p:graphicFrame>
        <p:nvGraphicFramePr>
          <p:cNvPr id="5" name="Table 4">
            <a:extLst>
              <a:ext uri="{FF2B5EF4-FFF2-40B4-BE49-F238E27FC236}">
                <a16:creationId xmlns:a16="http://schemas.microsoft.com/office/drawing/2014/main" id="{478CBBC0-C952-E88A-3530-4E83C6851DFC}"/>
              </a:ext>
            </a:extLst>
          </p:cNvPr>
          <p:cNvGraphicFramePr>
            <a:graphicFrameLocks/>
          </p:cNvGraphicFramePr>
          <p:nvPr>
            <p:extLst>
              <p:ext uri="{D42A27DB-BD31-4B8C-83A1-F6EECF244321}">
                <p14:modId xmlns:p14="http://schemas.microsoft.com/office/powerpoint/2010/main" val="4279935814"/>
              </p:ext>
            </p:extLst>
          </p:nvPr>
        </p:nvGraphicFramePr>
        <p:xfrm>
          <a:off x="841513" y="2175979"/>
          <a:ext cx="10512286" cy="3870960"/>
        </p:xfrm>
        <a:graphic>
          <a:graphicData uri="http://schemas.openxmlformats.org/drawingml/2006/table">
            <a:tbl>
              <a:tblPr firstRow="1" bandRow="1">
                <a:tableStyleId>{5C22544A-7EE6-4342-B048-85BDC9FD1C3A}</a:tableStyleId>
              </a:tblPr>
              <a:tblGrid>
                <a:gridCol w="3770243">
                  <a:extLst>
                    <a:ext uri="{9D8B030D-6E8A-4147-A177-3AD203B41FA5}">
                      <a16:colId xmlns:a16="http://schemas.microsoft.com/office/drawing/2014/main" val="878466409"/>
                    </a:ext>
                  </a:extLst>
                </a:gridCol>
                <a:gridCol w="6742043">
                  <a:extLst>
                    <a:ext uri="{9D8B030D-6E8A-4147-A177-3AD203B41FA5}">
                      <a16:colId xmlns:a16="http://schemas.microsoft.com/office/drawing/2014/main" val="711181315"/>
                    </a:ext>
                  </a:extLst>
                </a:gridCol>
              </a:tblGrid>
              <a:tr h="181257">
                <a:tc>
                  <a:txBody>
                    <a:bodyPr/>
                    <a:lstStyle/>
                    <a:p>
                      <a:r>
                        <a:rPr lang="en-US" sz="2000" dirty="0"/>
                        <a:t>Council Goals</a:t>
                      </a:r>
                    </a:p>
                  </a:txBody>
                  <a:tcPr/>
                </a:tc>
                <a:tc>
                  <a:txBody>
                    <a:bodyPr/>
                    <a:lstStyle/>
                    <a:p>
                      <a:r>
                        <a:rPr lang="en-US" sz="2000" dirty="0"/>
                        <a:t>Other City Administrator’s Changes – General Fund Budget</a:t>
                      </a:r>
                    </a:p>
                  </a:txBody>
                  <a:tcPr/>
                </a:tc>
                <a:extLst>
                  <a:ext uri="{0D108BD9-81ED-4DB2-BD59-A6C34878D82A}">
                    <a16:rowId xmlns:a16="http://schemas.microsoft.com/office/drawing/2014/main" val="4135975075"/>
                  </a:ext>
                </a:extLst>
              </a:tr>
              <a:tr h="561898">
                <a:tc>
                  <a:txBody>
                    <a:bodyPr/>
                    <a:lstStyle/>
                    <a:p>
                      <a:r>
                        <a:rPr lang="en-US" sz="1800" dirty="0"/>
                        <a:t>1. Financial Stability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Financial support for grants working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Contracted services in support of a city-wide revaluation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sng" dirty="0"/>
                        <a:t>New Revenue! </a:t>
                      </a:r>
                      <a:r>
                        <a:rPr lang="en-US" sz="1800" dirty="0"/>
                        <a:t>Sell 12 School Street $200,000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sng" dirty="0"/>
                        <a:t>New Revenue! </a:t>
                      </a:r>
                      <a:r>
                        <a:rPr lang="en-US" sz="1800" dirty="0"/>
                        <a:t>Increase Ambulance transfers $100,000</a:t>
                      </a:r>
                    </a:p>
                  </a:txBody>
                  <a:tcPr/>
                </a:tc>
                <a:extLst>
                  <a:ext uri="{0D108BD9-81ED-4DB2-BD59-A6C34878D82A}">
                    <a16:rowId xmlns:a16="http://schemas.microsoft.com/office/drawing/2014/main" val="1498710822"/>
                  </a:ext>
                </a:extLst>
              </a:tr>
              <a:tr h="435017">
                <a:tc>
                  <a:txBody>
                    <a:bodyPr/>
                    <a:lstStyle/>
                    <a:p>
                      <a:r>
                        <a:rPr lang="en-US" sz="1800" dirty="0"/>
                        <a:t>2. Schools &amp; Infrastructure</a:t>
                      </a:r>
                    </a:p>
                  </a:txBody>
                  <a:tcPr>
                    <a:solidFill>
                      <a:schemeClr val="accent6">
                        <a:lumMod val="40000"/>
                        <a:lumOff val="60000"/>
                      </a:schemeClr>
                    </a:solidFill>
                  </a:tcPr>
                </a:tc>
                <a:tc>
                  <a:txBody>
                    <a:bodyPr/>
                    <a:lstStyle/>
                    <a:p>
                      <a:pPr marL="285750" indent="-285750">
                        <a:buFont typeface="Arial" panose="020B0604020202020204" pitchFamily="34" charset="0"/>
                        <a:buChar char="•"/>
                      </a:pPr>
                      <a:r>
                        <a:rPr lang="en-US" sz="1800" dirty="0"/>
                        <a:t>General Fund contribution to Traffic &amp; Infrastructure </a:t>
                      </a:r>
                    </a:p>
                    <a:p>
                      <a:pPr marL="285750" indent="-285750">
                        <a:buFont typeface="Arial" panose="020B0604020202020204" pitchFamily="34" charset="0"/>
                        <a:buChar char="•"/>
                      </a:pPr>
                      <a:r>
                        <a:rPr lang="en-US" sz="1800" dirty="0"/>
                        <a:t>Five Public Safety triband radio upgrades per year</a:t>
                      </a:r>
                    </a:p>
                    <a:p>
                      <a:pPr marL="285750" indent="-285750">
                        <a:buFont typeface="Arial" panose="020B0604020202020204" pitchFamily="34" charset="0"/>
                        <a:buChar char="•"/>
                      </a:pPr>
                      <a:r>
                        <a:rPr lang="en-US" sz="1800" dirty="0"/>
                        <a:t>Computer docking stations for police department laptops</a:t>
                      </a:r>
                    </a:p>
                    <a:p>
                      <a:pPr marL="285750" indent="-285750">
                        <a:buFont typeface="Arial" panose="020B0604020202020204" pitchFamily="34" charset="0"/>
                        <a:buChar char="•"/>
                      </a:pPr>
                      <a:r>
                        <a:rPr lang="en-US" sz="1800" dirty="0"/>
                        <a:t>Increase vehicle repairs line for police department</a:t>
                      </a:r>
                    </a:p>
                  </a:txBody>
                  <a:tcPr>
                    <a:solidFill>
                      <a:schemeClr val="accent6">
                        <a:lumMod val="40000"/>
                        <a:lumOff val="60000"/>
                      </a:schemeClr>
                    </a:solidFill>
                  </a:tcPr>
                </a:tc>
                <a:extLst>
                  <a:ext uri="{0D108BD9-81ED-4DB2-BD59-A6C34878D82A}">
                    <a16:rowId xmlns:a16="http://schemas.microsoft.com/office/drawing/2014/main" val="2177389088"/>
                  </a:ext>
                </a:extLst>
              </a:tr>
              <a:tr h="308137">
                <a:tc>
                  <a:txBody>
                    <a:bodyPr/>
                    <a:lstStyle/>
                    <a:p>
                      <a:r>
                        <a:rPr lang="en-US" sz="1800" dirty="0"/>
                        <a:t>3. Economic Opportunity</a:t>
                      </a:r>
                    </a:p>
                  </a:txBody>
                  <a:tcPr>
                    <a:solidFill>
                      <a:schemeClr val="bg1">
                        <a:lumMod val="85000"/>
                      </a:schemeClr>
                    </a:solidFill>
                  </a:tcPr>
                </a:tc>
                <a:tc>
                  <a:txBody>
                    <a:bodyPr/>
                    <a:lstStyle/>
                    <a:p>
                      <a:pPr marL="285750" indent="-285750">
                        <a:buFont typeface="Arial" panose="020B0604020202020204" pitchFamily="34" charset="0"/>
                        <a:buChar char="•"/>
                      </a:pPr>
                      <a:r>
                        <a:rPr lang="en-US" sz="1800" dirty="0"/>
                        <a:t>Funding increase for Dyer Library and Saco Museum</a:t>
                      </a:r>
                    </a:p>
                  </a:txBody>
                  <a:tcPr>
                    <a:solidFill>
                      <a:schemeClr val="bg1">
                        <a:lumMod val="85000"/>
                      </a:schemeClr>
                    </a:solidFill>
                  </a:tcPr>
                </a:tc>
                <a:extLst>
                  <a:ext uri="{0D108BD9-81ED-4DB2-BD59-A6C34878D82A}">
                    <a16:rowId xmlns:a16="http://schemas.microsoft.com/office/drawing/2014/main" val="654446554"/>
                  </a:ext>
                </a:extLst>
              </a:tr>
              <a:tr h="308137">
                <a:tc>
                  <a:txBody>
                    <a:bodyPr/>
                    <a:lstStyle/>
                    <a:p>
                      <a:r>
                        <a:rPr lang="en-US" sz="1800" dirty="0"/>
                        <a:t>4. Growth &amp; Innovation</a:t>
                      </a:r>
                    </a:p>
                  </a:txBody>
                  <a:tcPr>
                    <a:solidFill>
                      <a:schemeClr val="accent4">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Digitize and file Planning records off-site</a:t>
                      </a:r>
                    </a:p>
                  </a:txBody>
                  <a:tcPr>
                    <a:solidFill>
                      <a:schemeClr val="accent4">
                        <a:lumMod val="40000"/>
                        <a:lumOff val="60000"/>
                      </a:schemeClr>
                    </a:solidFill>
                  </a:tcPr>
                </a:tc>
                <a:extLst>
                  <a:ext uri="{0D108BD9-81ED-4DB2-BD59-A6C34878D82A}">
                    <a16:rowId xmlns:a16="http://schemas.microsoft.com/office/drawing/2014/main" val="3204879666"/>
                  </a:ext>
                </a:extLst>
              </a:tr>
              <a:tr h="308137">
                <a:tc>
                  <a:txBody>
                    <a:bodyPr/>
                    <a:lstStyle/>
                    <a:p>
                      <a:r>
                        <a:rPr lang="en-US" sz="1800" dirty="0"/>
                        <a:t>8. Transparency &amp; Engagement</a:t>
                      </a: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US" sz="1800" dirty="0"/>
                        <a:t>Dedicated work phones for sworn officers</a:t>
                      </a:r>
                    </a:p>
                  </a:txBody>
                  <a:tcPr>
                    <a:solidFill>
                      <a:schemeClr val="accent2">
                        <a:lumMod val="40000"/>
                        <a:lumOff val="60000"/>
                      </a:schemeClr>
                    </a:solidFill>
                  </a:tcPr>
                </a:tc>
                <a:extLst>
                  <a:ext uri="{0D108BD9-81ED-4DB2-BD59-A6C34878D82A}">
                    <a16:rowId xmlns:a16="http://schemas.microsoft.com/office/drawing/2014/main" val="1058738692"/>
                  </a:ext>
                </a:extLst>
              </a:tr>
            </a:tbl>
          </a:graphicData>
        </a:graphic>
      </p:graphicFrame>
    </p:spTree>
    <p:extLst>
      <p:ext uri="{BB962C8B-B14F-4D97-AF65-F5344CB8AC3E}">
        <p14:creationId xmlns:p14="http://schemas.microsoft.com/office/powerpoint/2010/main" val="1970173443"/>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8711-6021-4E89-B38B-128CAFA0E5DB}"/>
              </a:ext>
            </a:extLst>
          </p:cNvPr>
          <p:cNvSpPr>
            <a:spLocks noGrp="1"/>
          </p:cNvSpPr>
          <p:nvPr>
            <p:ph type="title"/>
          </p:nvPr>
        </p:nvSpPr>
        <p:spPr/>
        <p:txBody>
          <a:bodyPr/>
          <a:lstStyle/>
          <a:p>
            <a:r>
              <a:rPr lang="en-US" dirty="0"/>
              <a:t>Use of Fund Balance</a:t>
            </a:r>
          </a:p>
        </p:txBody>
      </p:sp>
      <p:graphicFrame>
        <p:nvGraphicFramePr>
          <p:cNvPr id="10" name="Table 10">
            <a:extLst>
              <a:ext uri="{FF2B5EF4-FFF2-40B4-BE49-F238E27FC236}">
                <a16:creationId xmlns:a16="http://schemas.microsoft.com/office/drawing/2014/main" id="{402F1CDE-7692-4B22-AFA0-B094D1163582}"/>
              </a:ext>
            </a:extLst>
          </p:cNvPr>
          <p:cNvGraphicFramePr>
            <a:graphicFrameLocks noGrp="1"/>
          </p:cNvGraphicFramePr>
          <p:nvPr>
            <p:ph idx="1"/>
            <p:extLst>
              <p:ext uri="{D42A27DB-BD31-4B8C-83A1-F6EECF244321}">
                <p14:modId xmlns:p14="http://schemas.microsoft.com/office/powerpoint/2010/main" val="439311002"/>
              </p:ext>
            </p:extLst>
          </p:nvPr>
        </p:nvGraphicFramePr>
        <p:xfrm>
          <a:off x="451077" y="2429328"/>
          <a:ext cx="7428899" cy="2072640"/>
        </p:xfrm>
        <a:graphic>
          <a:graphicData uri="http://schemas.openxmlformats.org/drawingml/2006/table">
            <a:tbl>
              <a:tblPr firstRow="1" bandRow="1">
                <a:tableStyleId>{2D5ABB26-0587-4C30-8999-92F81FD0307C}</a:tableStyleId>
              </a:tblPr>
              <a:tblGrid>
                <a:gridCol w="1686347">
                  <a:extLst>
                    <a:ext uri="{9D8B030D-6E8A-4147-A177-3AD203B41FA5}">
                      <a16:colId xmlns:a16="http://schemas.microsoft.com/office/drawing/2014/main" val="2332377159"/>
                    </a:ext>
                  </a:extLst>
                </a:gridCol>
                <a:gridCol w="5742552">
                  <a:extLst>
                    <a:ext uri="{9D8B030D-6E8A-4147-A177-3AD203B41FA5}">
                      <a16:colId xmlns:a16="http://schemas.microsoft.com/office/drawing/2014/main" val="3648153420"/>
                    </a:ext>
                  </a:extLst>
                </a:gridCol>
              </a:tblGrid>
              <a:tr h="241115">
                <a:tc>
                  <a:txBody>
                    <a:bodyPr/>
                    <a:lstStyle/>
                    <a:p>
                      <a:pPr marL="0" indent="0" algn="r">
                        <a:buNone/>
                      </a:pPr>
                      <a:r>
                        <a:rPr lang="en-US" sz="2800" dirty="0"/>
                        <a:t>$25,000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Traffic &amp; Infrastructure Plan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612667"/>
                  </a:ext>
                </a:extLst>
              </a:tr>
              <a:tr h="241115">
                <a:tc>
                  <a:txBody>
                    <a:bodyPr/>
                    <a:lstStyle/>
                    <a:p>
                      <a:pPr algn="r"/>
                      <a:r>
                        <a:rPr lang="en-US" sz="2800" dirty="0"/>
                        <a:t>$250,000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City-wide Revaluation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5990316"/>
                  </a:ext>
                </a:extLst>
              </a:tr>
              <a:tr h="241115">
                <a:tc>
                  <a:txBody>
                    <a:bodyPr/>
                    <a:lstStyle/>
                    <a:p>
                      <a:pPr algn="r"/>
                      <a:r>
                        <a:rPr lang="en-US" sz="2800" dirty="0"/>
                        <a:t>$59,359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Other one-time costs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4909765"/>
                  </a:ext>
                </a:extLst>
              </a:tr>
              <a:tr h="200004">
                <a:tc>
                  <a:txBody>
                    <a:bodyPr/>
                    <a:lstStyle/>
                    <a:p>
                      <a:pPr marL="0" algn="r" defTabSz="914400" rtl="0" eaLnBrk="1" latinLnBrk="0" hangingPunct="1"/>
                      <a:r>
                        <a:rPr lang="en-US" sz="2800" b="1" kern="1200" dirty="0">
                          <a:solidFill>
                            <a:schemeClr val="tx1"/>
                          </a:solidFill>
                          <a:latin typeface="+mn-lt"/>
                          <a:ea typeface="+mn-ea"/>
                          <a:cs typeface="+mn-cs"/>
                        </a:rPr>
                        <a:t>$334,359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2800" b="1" kern="1200" dirty="0">
                          <a:solidFill>
                            <a:schemeClr val="tx1"/>
                          </a:solidFill>
                          <a:latin typeface="+mn-lt"/>
                          <a:ea typeface="+mn-ea"/>
                          <a:cs typeface="+mn-cs"/>
                        </a:rPr>
                        <a:t>Total Use of Fund Balance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6321127"/>
                  </a:ext>
                </a:extLst>
              </a:tr>
            </a:tbl>
          </a:graphicData>
        </a:graphic>
      </p:graphicFrame>
      <p:sp>
        <p:nvSpPr>
          <p:cNvPr id="8" name="Oval 7">
            <a:extLst>
              <a:ext uri="{FF2B5EF4-FFF2-40B4-BE49-F238E27FC236}">
                <a16:creationId xmlns:a16="http://schemas.microsoft.com/office/drawing/2014/main" id="{386236E5-AB15-44D9-B3F1-0A0542184715}"/>
              </a:ext>
            </a:extLst>
          </p:cNvPr>
          <p:cNvSpPr/>
          <p:nvPr/>
        </p:nvSpPr>
        <p:spPr>
          <a:xfrm>
            <a:off x="7524750" y="1483498"/>
            <a:ext cx="4426285" cy="4426285"/>
          </a:xfrm>
          <a:prstGeom prst="ellipse">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sz="4000" dirty="0"/>
              <a:t>Fund Balance</a:t>
            </a:r>
          </a:p>
        </p:txBody>
      </p:sp>
      <p:pic>
        <p:nvPicPr>
          <p:cNvPr id="5" name="Graphic 4" descr="Piggy Bank">
            <a:extLst>
              <a:ext uri="{FF2B5EF4-FFF2-40B4-BE49-F238E27FC236}">
                <a16:creationId xmlns:a16="http://schemas.microsoft.com/office/drawing/2014/main" id="{7396886A-5198-4E29-B573-ACC4D09728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0563" y="1355723"/>
            <a:ext cx="3043237" cy="3043237"/>
          </a:xfrm>
          <a:prstGeom prst="rect">
            <a:avLst/>
          </a:prstGeom>
        </p:spPr>
      </p:pic>
    </p:spTree>
    <p:extLst>
      <p:ext uri="{BB962C8B-B14F-4D97-AF65-F5344CB8AC3E}">
        <p14:creationId xmlns:p14="http://schemas.microsoft.com/office/powerpoint/2010/main" val="1593745505"/>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6C948C-9C06-4DE5-85E5-D10FAE693A98}"/>
              </a:ext>
            </a:extLst>
          </p:cNvPr>
          <p:cNvSpPr>
            <a:spLocks noGrp="1"/>
          </p:cNvSpPr>
          <p:nvPr>
            <p:ph type="title"/>
          </p:nvPr>
        </p:nvSpPr>
        <p:spPr/>
        <p:txBody>
          <a:bodyPr/>
          <a:lstStyle/>
          <a:p>
            <a:r>
              <a:rPr lang="en-US" dirty="0"/>
              <a:t>The Numbers</a:t>
            </a:r>
          </a:p>
        </p:txBody>
      </p:sp>
      <p:graphicFrame>
        <p:nvGraphicFramePr>
          <p:cNvPr id="6" name="Table 5">
            <a:extLst>
              <a:ext uri="{FF2B5EF4-FFF2-40B4-BE49-F238E27FC236}">
                <a16:creationId xmlns:a16="http://schemas.microsoft.com/office/drawing/2014/main" id="{CF04459D-731B-42A6-A9AE-CCE2D5240822}"/>
              </a:ext>
            </a:extLst>
          </p:cNvPr>
          <p:cNvGraphicFramePr>
            <a:graphicFrameLocks noGrp="1"/>
          </p:cNvGraphicFramePr>
          <p:nvPr>
            <p:extLst>
              <p:ext uri="{D42A27DB-BD31-4B8C-83A1-F6EECF244321}">
                <p14:modId xmlns:p14="http://schemas.microsoft.com/office/powerpoint/2010/main" val="3964167190"/>
              </p:ext>
            </p:extLst>
          </p:nvPr>
        </p:nvGraphicFramePr>
        <p:xfrm>
          <a:off x="437625" y="1585519"/>
          <a:ext cx="11316749" cy="3290277"/>
        </p:xfrm>
        <a:graphic>
          <a:graphicData uri="http://schemas.openxmlformats.org/drawingml/2006/table">
            <a:tbl>
              <a:tblPr/>
              <a:tblGrid>
                <a:gridCol w="3505725">
                  <a:extLst>
                    <a:ext uri="{9D8B030D-6E8A-4147-A177-3AD203B41FA5}">
                      <a16:colId xmlns:a16="http://schemas.microsoft.com/office/drawing/2014/main" val="446024340"/>
                    </a:ext>
                  </a:extLst>
                </a:gridCol>
                <a:gridCol w="2295525">
                  <a:extLst>
                    <a:ext uri="{9D8B030D-6E8A-4147-A177-3AD203B41FA5}">
                      <a16:colId xmlns:a16="http://schemas.microsoft.com/office/drawing/2014/main" val="3921389574"/>
                    </a:ext>
                  </a:extLst>
                </a:gridCol>
                <a:gridCol w="2790582">
                  <a:extLst>
                    <a:ext uri="{9D8B030D-6E8A-4147-A177-3AD203B41FA5}">
                      <a16:colId xmlns:a16="http://schemas.microsoft.com/office/drawing/2014/main" val="2574847621"/>
                    </a:ext>
                  </a:extLst>
                </a:gridCol>
                <a:gridCol w="2724917">
                  <a:extLst>
                    <a:ext uri="{9D8B030D-6E8A-4147-A177-3AD203B41FA5}">
                      <a16:colId xmlns:a16="http://schemas.microsoft.com/office/drawing/2014/main" val="1709158003"/>
                    </a:ext>
                  </a:extLst>
                </a:gridCol>
              </a:tblGrid>
              <a:tr h="1105012">
                <a:tc>
                  <a:txBody>
                    <a:bodyPr/>
                    <a:lstStyle/>
                    <a:p>
                      <a:pPr algn="ctr" fontAlgn="b"/>
                      <a:r>
                        <a:rPr lang="en-US" sz="2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Arial" panose="020B0604020202020204" pitchFamily="34" charset="0"/>
                        </a:rPr>
                        <a:t>2023 Approved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Arial" panose="020B0604020202020204" pitchFamily="34" charset="0"/>
                        </a:rPr>
                        <a:t>2024 Maintenance of Effort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Arial" panose="020B0604020202020204" pitchFamily="34" charset="0"/>
                        </a:rPr>
                        <a:t>2024 City Administrator’s Budget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809162"/>
                  </a:ext>
                </a:extLst>
              </a:tr>
              <a:tr h="545868">
                <a:tc>
                  <a:txBody>
                    <a:bodyPr/>
                    <a:lstStyle/>
                    <a:p>
                      <a:pPr algn="ctr" fontAlgn="b"/>
                      <a:r>
                        <a:rPr lang="en-US" sz="2800" b="0" i="0" u="none" strike="noStrike" dirty="0">
                          <a:solidFill>
                            <a:srgbClr val="000000"/>
                          </a:solidFill>
                          <a:effectLst/>
                          <a:latin typeface="Arial" panose="020B0604020202020204" pitchFamily="34" charset="0"/>
                        </a:rPr>
                        <a:t>City Expenses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000000"/>
                          </a:solidFill>
                          <a:effectLst/>
                          <a:latin typeface="Arial" panose="020B0604020202020204" pitchFamily="34" charset="0"/>
                        </a:rPr>
                        <a:t>35,746,808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0" i="0" u="none" strike="noStrike" dirty="0">
                          <a:solidFill>
                            <a:srgbClr val="000000"/>
                          </a:solidFill>
                          <a:effectLst/>
                          <a:latin typeface="Arial" panose="020B0604020202020204" pitchFamily="34" charset="0"/>
                        </a:rPr>
                        <a:t>37,528,543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0" i="0" u="none" strike="noStrike">
                          <a:solidFill>
                            <a:srgbClr val="000000"/>
                          </a:solidFill>
                          <a:effectLst/>
                          <a:latin typeface="Arial" panose="020B0604020202020204" pitchFamily="34" charset="0"/>
                        </a:rPr>
                        <a:t>38,196,933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35969270"/>
                  </a:ext>
                </a:extLst>
              </a:tr>
              <a:tr h="545868">
                <a:tc>
                  <a:txBody>
                    <a:bodyPr/>
                    <a:lstStyle/>
                    <a:p>
                      <a:pPr algn="ctr" fontAlgn="b"/>
                      <a:r>
                        <a:rPr lang="en-US" sz="2800" b="0" i="0" u="none" strike="noStrike" dirty="0">
                          <a:solidFill>
                            <a:srgbClr val="000000"/>
                          </a:solidFill>
                          <a:effectLst/>
                          <a:latin typeface="Arial" panose="020B0604020202020204" pitchFamily="34" charset="0"/>
                        </a:rPr>
                        <a:t>School Expense*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Arial" panose="020B0604020202020204" pitchFamily="34" charset="0"/>
                        </a:rPr>
                        <a:t>29,121,791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0" i="0" u="none" strike="noStrike" dirty="0">
                          <a:solidFill>
                            <a:srgbClr val="000000"/>
                          </a:solidFill>
                          <a:effectLst/>
                          <a:latin typeface="Arial" panose="020B0604020202020204" pitchFamily="34" charset="0"/>
                        </a:rPr>
                        <a:t>31,361,802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0" i="0" u="none" strike="noStrike" dirty="0">
                          <a:solidFill>
                            <a:srgbClr val="000000"/>
                          </a:solidFill>
                          <a:effectLst/>
                          <a:latin typeface="Arial" panose="020B0604020202020204" pitchFamily="34" charset="0"/>
                        </a:rPr>
                        <a:t>31,376,802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85400299"/>
                  </a:ext>
                </a:extLst>
              </a:tr>
              <a:tr h="545868">
                <a:tc>
                  <a:txBody>
                    <a:bodyPr/>
                    <a:lstStyle/>
                    <a:p>
                      <a:pPr algn="ctr" fontAlgn="b"/>
                      <a:r>
                        <a:rPr lang="en-US" sz="2800" b="0" i="0" u="none" strike="noStrike" dirty="0">
                          <a:solidFill>
                            <a:srgbClr val="000000"/>
                          </a:solidFill>
                          <a:effectLst/>
                          <a:latin typeface="Arial" panose="020B0604020202020204" pitchFamily="34" charset="0"/>
                        </a:rPr>
                        <a:t>County Expense**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Arial" panose="020B0604020202020204" pitchFamily="34" charset="0"/>
                        </a:rPr>
                        <a:t>1,329,811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0" i="0" u="none" strike="noStrike" dirty="0">
                          <a:solidFill>
                            <a:srgbClr val="000000"/>
                          </a:solidFill>
                          <a:effectLst/>
                          <a:latin typeface="Arial" panose="020B0604020202020204" pitchFamily="34" charset="0"/>
                        </a:rPr>
                        <a:t>1,369,705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0" i="0" u="none" strike="noStrike" dirty="0">
                          <a:solidFill>
                            <a:srgbClr val="000000"/>
                          </a:solidFill>
                          <a:effectLst/>
                          <a:latin typeface="Arial" panose="020B0604020202020204" pitchFamily="34" charset="0"/>
                        </a:rPr>
                        <a:t>1,369,705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350036668"/>
                  </a:ext>
                </a:extLst>
              </a:tr>
              <a:tr h="545868">
                <a:tc>
                  <a:txBody>
                    <a:bodyPr/>
                    <a:lstStyle/>
                    <a:p>
                      <a:pPr algn="ctr" fontAlgn="b"/>
                      <a:r>
                        <a:rPr lang="en-US" sz="2800" b="1" i="0" u="none" strike="noStrike" dirty="0">
                          <a:solidFill>
                            <a:srgbClr val="000000"/>
                          </a:solidFill>
                          <a:effectLst/>
                          <a:latin typeface="Arial" panose="020B0604020202020204" pitchFamily="34" charset="0"/>
                        </a:rPr>
                        <a:t>Total Expense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1" i="0" u="none" strike="noStrike" dirty="0">
                          <a:solidFill>
                            <a:srgbClr val="000000"/>
                          </a:solidFill>
                          <a:effectLst/>
                          <a:latin typeface="Arial" panose="020B0604020202020204" pitchFamily="34" charset="0"/>
                        </a:rPr>
                        <a:t>66,198,410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1" i="0" u="none" strike="noStrike" dirty="0">
                          <a:solidFill>
                            <a:srgbClr val="000000"/>
                          </a:solidFill>
                          <a:effectLst/>
                          <a:latin typeface="Arial" panose="020B0604020202020204" pitchFamily="34" charset="0"/>
                        </a:rPr>
                        <a:t>70,260,050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1" i="0" u="none" strike="noStrike" dirty="0">
                          <a:solidFill>
                            <a:srgbClr val="000000"/>
                          </a:solidFill>
                          <a:effectLst/>
                          <a:latin typeface="Arial" panose="020B0604020202020204" pitchFamily="34" charset="0"/>
                        </a:rPr>
                        <a:t>70,943,440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0702629"/>
                  </a:ext>
                </a:extLst>
              </a:tr>
            </a:tbl>
          </a:graphicData>
        </a:graphic>
      </p:graphicFrame>
      <p:sp>
        <p:nvSpPr>
          <p:cNvPr id="7" name="TextBox 6">
            <a:extLst>
              <a:ext uri="{FF2B5EF4-FFF2-40B4-BE49-F238E27FC236}">
                <a16:creationId xmlns:a16="http://schemas.microsoft.com/office/drawing/2014/main" id="{377CACFC-D214-44AC-BFBA-DD5ED93043D2}"/>
              </a:ext>
            </a:extLst>
          </p:cNvPr>
          <p:cNvSpPr txBox="1"/>
          <p:nvPr/>
        </p:nvSpPr>
        <p:spPr>
          <a:xfrm>
            <a:off x="361950" y="6308208"/>
            <a:ext cx="4131965" cy="369332"/>
          </a:xfrm>
          <a:prstGeom prst="rect">
            <a:avLst/>
          </a:prstGeom>
          <a:noFill/>
        </p:spPr>
        <p:txBody>
          <a:bodyPr wrap="none" rtlCol="0">
            <a:spAutoFit/>
          </a:bodyPr>
          <a:lstStyle/>
          <a:p>
            <a:r>
              <a:rPr lang="en-US" i="1" dirty="0">
                <a:latin typeface="+mn-lt"/>
              </a:rPr>
              <a:t>**County Manager estimated 3% increase</a:t>
            </a:r>
          </a:p>
        </p:txBody>
      </p:sp>
      <p:sp>
        <p:nvSpPr>
          <p:cNvPr id="8" name="TextBox 7">
            <a:extLst>
              <a:ext uri="{FF2B5EF4-FFF2-40B4-BE49-F238E27FC236}">
                <a16:creationId xmlns:a16="http://schemas.microsoft.com/office/drawing/2014/main" id="{551AF22B-0187-4880-AA94-9E28F73A37CC}"/>
              </a:ext>
            </a:extLst>
          </p:cNvPr>
          <p:cNvSpPr txBox="1"/>
          <p:nvPr/>
        </p:nvSpPr>
        <p:spPr>
          <a:xfrm>
            <a:off x="361949" y="6044191"/>
            <a:ext cx="10653301" cy="369332"/>
          </a:xfrm>
          <a:prstGeom prst="rect">
            <a:avLst/>
          </a:prstGeom>
          <a:noFill/>
        </p:spPr>
        <p:txBody>
          <a:bodyPr wrap="none" rtlCol="0">
            <a:spAutoFit/>
          </a:bodyPr>
          <a:lstStyle/>
          <a:p>
            <a:r>
              <a:rPr lang="en-US" i="1" dirty="0">
                <a:latin typeface="+mn-lt"/>
              </a:rPr>
              <a:t>*This number ties to the estimate used to build the budget book.  Actual School appropriation may vary.</a:t>
            </a:r>
          </a:p>
        </p:txBody>
      </p:sp>
    </p:spTree>
    <p:extLst>
      <p:ext uri="{BB962C8B-B14F-4D97-AF65-F5344CB8AC3E}">
        <p14:creationId xmlns:p14="http://schemas.microsoft.com/office/powerpoint/2010/main" val="1242468473"/>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6C948C-9C06-4DE5-85E5-D10FAE693A98}"/>
              </a:ext>
            </a:extLst>
          </p:cNvPr>
          <p:cNvSpPr>
            <a:spLocks noGrp="1"/>
          </p:cNvSpPr>
          <p:nvPr>
            <p:ph type="title"/>
          </p:nvPr>
        </p:nvSpPr>
        <p:spPr/>
        <p:txBody>
          <a:bodyPr/>
          <a:lstStyle/>
          <a:p>
            <a:r>
              <a:rPr lang="en-US" dirty="0"/>
              <a:t>The Numbers</a:t>
            </a:r>
          </a:p>
        </p:txBody>
      </p:sp>
      <p:graphicFrame>
        <p:nvGraphicFramePr>
          <p:cNvPr id="6" name="Table 5">
            <a:extLst>
              <a:ext uri="{FF2B5EF4-FFF2-40B4-BE49-F238E27FC236}">
                <a16:creationId xmlns:a16="http://schemas.microsoft.com/office/drawing/2014/main" id="{CF04459D-731B-42A6-A9AE-CCE2D5240822}"/>
              </a:ext>
            </a:extLst>
          </p:cNvPr>
          <p:cNvGraphicFramePr>
            <a:graphicFrameLocks noGrp="1"/>
          </p:cNvGraphicFramePr>
          <p:nvPr>
            <p:extLst>
              <p:ext uri="{D42A27DB-BD31-4B8C-83A1-F6EECF244321}">
                <p14:modId xmlns:p14="http://schemas.microsoft.com/office/powerpoint/2010/main" val="103499789"/>
              </p:ext>
            </p:extLst>
          </p:nvPr>
        </p:nvGraphicFramePr>
        <p:xfrm>
          <a:off x="437625" y="1585519"/>
          <a:ext cx="11316749" cy="3290277"/>
        </p:xfrm>
        <a:graphic>
          <a:graphicData uri="http://schemas.openxmlformats.org/drawingml/2006/table">
            <a:tbl>
              <a:tblPr/>
              <a:tblGrid>
                <a:gridCol w="3505725">
                  <a:extLst>
                    <a:ext uri="{9D8B030D-6E8A-4147-A177-3AD203B41FA5}">
                      <a16:colId xmlns:a16="http://schemas.microsoft.com/office/drawing/2014/main" val="446024340"/>
                    </a:ext>
                  </a:extLst>
                </a:gridCol>
                <a:gridCol w="2295525">
                  <a:extLst>
                    <a:ext uri="{9D8B030D-6E8A-4147-A177-3AD203B41FA5}">
                      <a16:colId xmlns:a16="http://schemas.microsoft.com/office/drawing/2014/main" val="3921389574"/>
                    </a:ext>
                  </a:extLst>
                </a:gridCol>
                <a:gridCol w="2790582">
                  <a:extLst>
                    <a:ext uri="{9D8B030D-6E8A-4147-A177-3AD203B41FA5}">
                      <a16:colId xmlns:a16="http://schemas.microsoft.com/office/drawing/2014/main" val="2574847621"/>
                    </a:ext>
                  </a:extLst>
                </a:gridCol>
                <a:gridCol w="2724917">
                  <a:extLst>
                    <a:ext uri="{9D8B030D-6E8A-4147-A177-3AD203B41FA5}">
                      <a16:colId xmlns:a16="http://schemas.microsoft.com/office/drawing/2014/main" val="1709158003"/>
                    </a:ext>
                  </a:extLst>
                </a:gridCol>
              </a:tblGrid>
              <a:tr h="1105012">
                <a:tc>
                  <a:txBody>
                    <a:bodyPr/>
                    <a:lstStyle/>
                    <a:p>
                      <a:pPr algn="ctr" fontAlgn="b"/>
                      <a:r>
                        <a:rPr lang="en-US" sz="2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Arial" panose="020B0604020202020204" pitchFamily="34" charset="0"/>
                        </a:rPr>
                        <a:t>2023 Approved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Arial" panose="020B0604020202020204" pitchFamily="34" charset="0"/>
                        </a:rPr>
                        <a:t>2024 Maintenance of Effort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Arial" panose="020B0604020202020204" pitchFamily="34" charset="0"/>
                        </a:rPr>
                        <a:t>2024 City Administrator’s Budget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809162"/>
                  </a:ext>
                </a:extLst>
              </a:tr>
              <a:tr h="545868">
                <a:tc>
                  <a:txBody>
                    <a:bodyPr/>
                    <a:lstStyle/>
                    <a:p>
                      <a:pPr algn="ctr" fontAlgn="b"/>
                      <a:r>
                        <a:rPr lang="en-US" sz="2800" b="0" i="0" u="none" strike="noStrike" dirty="0">
                          <a:solidFill>
                            <a:srgbClr val="000000"/>
                          </a:solidFill>
                          <a:effectLst/>
                          <a:latin typeface="Arial" panose="020B0604020202020204" pitchFamily="34" charset="0"/>
                        </a:rPr>
                        <a:t>City Revenues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000000"/>
                          </a:solidFill>
                          <a:effectLst/>
                          <a:latin typeface="Arial" panose="020B0604020202020204" pitchFamily="34" charset="0"/>
                        </a:rPr>
                        <a:t>11,489,801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0" i="0" u="none" strike="noStrike" dirty="0">
                          <a:solidFill>
                            <a:srgbClr val="000000"/>
                          </a:solidFill>
                          <a:effectLst/>
                          <a:latin typeface="Arial" panose="020B0604020202020204" pitchFamily="34" charset="0"/>
                        </a:rPr>
                        <a:t>13,096,388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0" i="0" u="none" strike="noStrike" dirty="0">
                          <a:solidFill>
                            <a:srgbClr val="000000"/>
                          </a:solidFill>
                          <a:effectLst/>
                          <a:latin typeface="Arial" panose="020B0604020202020204" pitchFamily="34" charset="0"/>
                        </a:rPr>
                        <a:t>13,516,968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304754534"/>
                  </a:ext>
                </a:extLst>
              </a:tr>
              <a:tr h="545868">
                <a:tc>
                  <a:txBody>
                    <a:bodyPr/>
                    <a:lstStyle/>
                    <a:p>
                      <a:pPr algn="ctr" fontAlgn="b"/>
                      <a:r>
                        <a:rPr lang="en-US" sz="2800" b="0" i="0" u="none" strike="noStrike" dirty="0">
                          <a:solidFill>
                            <a:srgbClr val="000000"/>
                          </a:solidFill>
                          <a:effectLst/>
                          <a:latin typeface="Arial" panose="020B0604020202020204" pitchFamily="34" charset="0"/>
                        </a:rPr>
                        <a:t>Use of Fund Balance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Arial" panose="020B0604020202020204" pitchFamily="34" charset="0"/>
                        </a:rPr>
                        <a:t>518,800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0" i="0" u="none" strike="noStrike" dirty="0">
                          <a:solidFill>
                            <a:srgbClr val="000000"/>
                          </a:solidFill>
                          <a:effectLst/>
                          <a:latin typeface="Arial" panose="020B060402020202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0" i="0" u="none" strike="noStrike" dirty="0">
                          <a:solidFill>
                            <a:srgbClr val="000000"/>
                          </a:solidFill>
                          <a:effectLst/>
                          <a:latin typeface="Arial" panose="020B0604020202020204" pitchFamily="34" charset="0"/>
                        </a:rPr>
                        <a:t>334,359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39617515"/>
                  </a:ext>
                </a:extLst>
              </a:tr>
              <a:tr h="545868">
                <a:tc>
                  <a:txBody>
                    <a:bodyPr/>
                    <a:lstStyle/>
                    <a:p>
                      <a:pPr algn="ctr" fontAlgn="b"/>
                      <a:r>
                        <a:rPr lang="en-US" sz="2800" b="0" i="0" u="none" strike="noStrike" dirty="0">
                          <a:solidFill>
                            <a:srgbClr val="000000"/>
                          </a:solidFill>
                          <a:effectLst/>
                          <a:latin typeface="Arial" panose="020B0604020202020204" pitchFamily="34" charset="0"/>
                        </a:rPr>
                        <a:t>Tax Revenue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Arial" panose="020B0604020202020204" pitchFamily="34" charset="0"/>
                        </a:rPr>
                        <a:t>54,189,809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0" i="0" u="none" strike="noStrike" dirty="0">
                          <a:solidFill>
                            <a:srgbClr val="000000"/>
                          </a:solidFill>
                          <a:effectLst/>
                          <a:latin typeface="Arial" panose="020B0604020202020204" pitchFamily="34" charset="0"/>
                        </a:rPr>
                        <a:t>57,163,663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0" i="0" u="none" strike="noStrike" dirty="0">
                          <a:solidFill>
                            <a:srgbClr val="000000"/>
                          </a:solidFill>
                          <a:effectLst/>
                          <a:latin typeface="Arial" panose="020B0604020202020204" pitchFamily="34" charset="0"/>
                        </a:rPr>
                        <a:t>57,092,114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85400299"/>
                  </a:ext>
                </a:extLst>
              </a:tr>
              <a:tr h="545868">
                <a:tc>
                  <a:txBody>
                    <a:bodyPr/>
                    <a:lstStyle/>
                    <a:p>
                      <a:pPr algn="ctr" fontAlgn="b"/>
                      <a:r>
                        <a:rPr lang="en-US" sz="2800" b="1" i="0" u="none" strike="noStrike" dirty="0">
                          <a:solidFill>
                            <a:srgbClr val="000000"/>
                          </a:solidFill>
                          <a:effectLst/>
                          <a:latin typeface="Arial" panose="020B0604020202020204" pitchFamily="34" charset="0"/>
                        </a:rPr>
                        <a:t>Total Revenues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1" i="0" u="none" strike="noStrike" dirty="0">
                          <a:solidFill>
                            <a:srgbClr val="000000"/>
                          </a:solidFill>
                          <a:effectLst/>
                          <a:latin typeface="Arial" panose="020B0604020202020204" pitchFamily="34" charset="0"/>
                        </a:rPr>
                        <a:t>66,198,410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1" i="0" u="none" strike="noStrike" dirty="0">
                          <a:solidFill>
                            <a:srgbClr val="000000"/>
                          </a:solidFill>
                          <a:effectLst/>
                          <a:latin typeface="Arial" panose="020B0604020202020204" pitchFamily="34" charset="0"/>
                        </a:rPr>
                        <a:t>70,260,050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1" i="0" u="none" strike="noStrike" dirty="0">
                          <a:solidFill>
                            <a:srgbClr val="000000"/>
                          </a:solidFill>
                          <a:effectLst/>
                          <a:latin typeface="Arial" panose="020B0604020202020204" pitchFamily="34" charset="0"/>
                        </a:rPr>
                        <a:t>70,943,440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0702629"/>
                  </a:ext>
                </a:extLst>
              </a:tr>
            </a:tbl>
          </a:graphicData>
        </a:graphic>
      </p:graphicFrame>
    </p:spTree>
    <p:extLst>
      <p:ext uri="{BB962C8B-B14F-4D97-AF65-F5344CB8AC3E}">
        <p14:creationId xmlns:p14="http://schemas.microsoft.com/office/powerpoint/2010/main" val="398757709"/>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6C948C-9C06-4DE5-85E5-D10FAE693A98}"/>
              </a:ext>
            </a:extLst>
          </p:cNvPr>
          <p:cNvSpPr>
            <a:spLocks noGrp="1"/>
          </p:cNvSpPr>
          <p:nvPr>
            <p:ph type="title"/>
          </p:nvPr>
        </p:nvSpPr>
        <p:spPr/>
        <p:txBody>
          <a:bodyPr/>
          <a:lstStyle/>
          <a:p>
            <a:r>
              <a:rPr lang="en-US" dirty="0"/>
              <a:t>The Numbers</a:t>
            </a:r>
          </a:p>
        </p:txBody>
      </p:sp>
      <p:graphicFrame>
        <p:nvGraphicFramePr>
          <p:cNvPr id="6" name="Table 5">
            <a:extLst>
              <a:ext uri="{FF2B5EF4-FFF2-40B4-BE49-F238E27FC236}">
                <a16:creationId xmlns:a16="http://schemas.microsoft.com/office/drawing/2014/main" id="{CF04459D-731B-42A6-A9AE-CCE2D5240822}"/>
              </a:ext>
            </a:extLst>
          </p:cNvPr>
          <p:cNvGraphicFramePr>
            <a:graphicFrameLocks noGrp="1"/>
          </p:cNvGraphicFramePr>
          <p:nvPr>
            <p:extLst>
              <p:ext uri="{D42A27DB-BD31-4B8C-83A1-F6EECF244321}">
                <p14:modId xmlns:p14="http://schemas.microsoft.com/office/powerpoint/2010/main" val="1016262729"/>
              </p:ext>
            </p:extLst>
          </p:nvPr>
        </p:nvGraphicFramePr>
        <p:xfrm>
          <a:off x="437625" y="1585519"/>
          <a:ext cx="11316749" cy="3656037"/>
        </p:xfrm>
        <a:graphic>
          <a:graphicData uri="http://schemas.openxmlformats.org/drawingml/2006/table">
            <a:tbl>
              <a:tblPr/>
              <a:tblGrid>
                <a:gridCol w="3753713">
                  <a:extLst>
                    <a:ext uri="{9D8B030D-6E8A-4147-A177-3AD203B41FA5}">
                      <a16:colId xmlns:a16="http://schemas.microsoft.com/office/drawing/2014/main" val="446024340"/>
                    </a:ext>
                  </a:extLst>
                </a:gridCol>
                <a:gridCol w="2047537">
                  <a:extLst>
                    <a:ext uri="{9D8B030D-6E8A-4147-A177-3AD203B41FA5}">
                      <a16:colId xmlns:a16="http://schemas.microsoft.com/office/drawing/2014/main" val="3921389574"/>
                    </a:ext>
                  </a:extLst>
                </a:gridCol>
                <a:gridCol w="2790582">
                  <a:extLst>
                    <a:ext uri="{9D8B030D-6E8A-4147-A177-3AD203B41FA5}">
                      <a16:colId xmlns:a16="http://schemas.microsoft.com/office/drawing/2014/main" val="2574847621"/>
                    </a:ext>
                  </a:extLst>
                </a:gridCol>
                <a:gridCol w="2724917">
                  <a:extLst>
                    <a:ext uri="{9D8B030D-6E8A-4147-A177-3AD203B41FA5}">
                      <a16:colId xmlns:a16="http://schemas.microsoft.com/office/drawing/2014/main" val="1709158003"/>
                    </a:ext>
                  </a:extLst>
                </a:gridCol>
              </a:tblGrid>
              <a:tr h="1105012">
                <a:tc>
                  <a:txBody>
                    <a:bodyPr/>
                    <a:lstStyle/>
                    <a:p>
                      <a:pPr algn="ctr" fontAlgn="b"/>
                      <a:r>
                        <a:rPr lang="en-US" sz="2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Arial" panose="020B0604020202020204" pitchFamily="34" charset="0"/>
                        </a:rPr>
                        <a:t>2023 Approved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Arial" panose="020B0604020202020204" pitchFamily="34" charset="0"/>
                        </a:rPr>
                        <a:t>2024 Maintenance of Effort</a:t>
                      </a:r>
                    </a:p>
                    <a:p>
                      <a:pPr algn="ctr" fontAlgn="ctr"/>
                      <a:r>
                        <a:rPr lang="en-US" sz="2400" b="1" i="0" u="none" strike="noStrike" dirty="0">
                          <a:solidFill>
                            <a:srgbClr val="000000"/>
                          </a:solidFill>
                          <a:effectLst/>
                          <a:latin typeface="Arial" panose="020B0604020202020204" pitchFamily="34" charset="0"/>
                        </a:rPr>
                        <a:t>(Estimated)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Arial" panose="020B0604020202020204" pitchFamily="34" charset="0"/>
                        </a:rPr>
                        <a:t>2024 City Administrator’s Budget</a:t>
                      </a:r>
                    </a:p>
                    <a:p>
                      <a:pPr algn="ctr" fontAlgn="ctr"/>
                      <a:r>
                        <a:rPr lang="en-US" sz="2400" b="1" i="0" u="none" strike="noStrike" dirty="0">
                          <a:solidFill>
                            <a:srgbClr val="000000"/>
                          </a:solidFill>
                          <a:effectLst/>
                          <a:latin typeface="Arial" panose="020B0604020202020204" pitchFamily="34" charset="0"/>
                        </a:rPr>
                        <a:t>(Estimated)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809162"/>
                  </a:ext>
                </a:extLst>
              </a:tr>
              <a:tr h="545868">
                <a:tc>
                  <a:txBody>
                    <a:bodyPr/>
                    <a:lstStyle/>
                    <a:p>
                      <a:pPr algn="ctr" fontAlgn="b"/>
                      <a:r>
                        <a:rPr lang="en-US" sz="2800" b="0" i="0" u="none" strike="noStrike" dirty="0">
                          <a:solidFill>
                            <a:srgbClr val="000000"/>
                          </a:solidFill>
                          <a:effectLst/>
                          <a:latin typeface="Arial" panose="020B0604020202020204" pitchFamily="34" charset="0"/>
                        </a:rPr>
                        <a:t>City Mil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panose="020B0604020202020204" pitchFamily="34" charset="0"/>
                        </a:rPr>
                        <a:t>8.09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2800" b="0" i="0" u="none" strike="noStrike" dirty="0">
                          <a:solidFill>
                            <a:srgbClr val="000000"/>
                          </a:solidFill>
                          <a:effectLst/>
                          <a:latin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2800" b="0" i="0" u="none" strike="noStrike" dirty="0">
                          <a:solidFill>
                            <a:srgbClr val="000000"/>
                          </a:solidFill>
                          <a:effectLst/>
                          <a:latin typeface="Arial" panose="020B0604020202020204" pitchFamily="34" charset="0"/>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35969270"/>
                  </a:ext>
                </a:extLst>
              </a:tr>
              <a:tr h="545868">
                <a:tc>
                  <a:txBody>
                    <a:bodyPr/>
                    <a:lstStyle/>
                    <a:p>
                      <a:pPr algn="ctr" fontAlgn="b"/>
                      <a:r>
                        <a:rPr lang="en-US" sz="2800" b="0" i="0" u="none" strike="noStrike" dirty="0">
                          <a:solidFill>
                            <a:srgbClr val="000000"/>
                          </a:solidFill>
                          <a:effectLst/>
                          <a:latin typeface="Arial" panose="020B0604020202020204" pitchFamily="34" charset="0"/>
                        </a:rPr>
                        <a:t>School Mil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panose="020B0604020202020204" pitchFamily="34" charset="0"/>
                        </a:rPr>
                        <a:t>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2800" b="0" i="0" u="none" strike="noStrike" dirty="0">
                          <a:solidFill>
                            <a:srgbClr val="000000"/>
                          </a:solidFill>
                          <a:effectLst/>
                          <a:latin typeface="Arial" panose="020B0604020202020204" pitchFamily="34" charset="0"/>
                        </a:rPr>
                        <a:t>8.14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2800" b="0" i="0" u="none" strike="noStrike" dirty="0">
                          <a:solidFill>
                            <a:srgbClr val="000000"/>
                          </a:solidFill>
                          <a:effectLst/>
                          <a:latin typeface="Arial" panose="020B0604020202020204" pitchFamily="34" charset="0"/>
                        </a:rPr>
                        <a:t>8.15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304754534"/>
                  </a:ext>
                </a:extLst>
              </a:tr>
              <a:tr h="545868">
                <a:tc>
                  <a:txBody>
                    <a:bodyPr/>
                    <a:lstStyle/>
                    <a:p>
                      <a:pPr algn="ctr" fontAlgn="b"/>
                      <a:r>
                        <a:rPr lang="en-US" sz="2800" b="0" i="0" u="none" strike="noStrike" dirty="0">
                          <a:solidFill>
                            <a:srgbClr val="000000"/>
                          </a:solidFill>
                          <a:effectLst/>
                          <a:latin typeface="Arial" panose="020B0604020202020204" pitchFamily="34" charset="0"/>
                        </a:rPr>
                        <a:t>County Mil Rate**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panose="020B0604020202020204" pitchFamily="34" charset="0"/>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2800" b="0" i="0" u="none" strike="noStrike" dirty="0">
                          <a:solidFill>
                            <a:srgbClr val="000000"/>
                          </a:solidFill>
                          <a:effectLst/>
                          <a:latin typeface="Arial" panose="020B0604020202020204" pitchFamily="34" charset="0"/>
                        </a:rPr>
                        <a:t>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2800" b="0" i="0" u="none" strike="noStrike" dirty="0">
                          <a:solidFill>
                            <a:srgbClr val="000000"/>
                          </a:solidFill>
                          <a:effectLst/>
                          <a:latin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39617515"/>
                  </a:ext>
                </a:extLst>
              </a:tr>
              <a:tr h="545868">
                <a:tc>
                  <a:txBody>
                    <a:bodyPr/>
                    <a:lstStyle/>
                    <a:p>
                      <a:pPr algn="ctr" fontAlgn="b"/>
                      <a:r>
                        <a:rPr lang="en-US" sz="2800" b="1" i="0" u="none" strike="noStrike" dirty="0">
                          <a:solidFill>
                            <a:srgbClr val="000000"/>
                          </a:solidFill>
                          <a:effectLst/>
                          <a:latin typeface="Arial" panose="020B0604020202020204" pitchFamily="34" charset="0"/>
                        </a:rPr>
                        <a:t>Total Mil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1" i="0" u="none" strike="noStrike" dirty="0">
                          <a:solidFill>
                            <a:srgbClr val="000000"/>
                          </a:solidFill>
                          <a:effectLst/>
                          <a:latin typeface="Arial" panose="020B0604020202020204" pitchFamily="34" charset="0"/>
                        </a:rPr>
                        <a:t>18.33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1" i="0" u="none" strike="noStrike" dirty="0">
                          <a:solidFill>
                            <a:srgbClr val="000000"/>
                          </a:solidFill>
                          <a:effectLst/>
                          <a:latin typeface="Arial" panose="020B0604020202020204" pitchFamily="34" charset="0"/>
                        </a:rPr>
                        <a:t>14.84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800" b="1" i="0" u="none" strike="noStrike" dirty="0">
                          <a:solidFill>
                            <a:srgbClr val="000000"/>
                          </a:solidFill>
                          <a:effectLst/>
                          <a:latin typeface="Arial" panose="020B0604020202020204" pitchFamily="34" charset="0"/>
                        </a:rPr>
                        <a:t>14.83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0702629"/>
                  </a:ext>
                </a:extLst>
              </a:tr>
            </a:tbl>
          </a:graphicData>
        </a:graphic>
      </p:graphicFrame>
      <p:sp>
        <p:nvSpPr>
          <p:cNvPr id="9" name="TextBox 8">
            <a:extLst>
              <a:ext uri="{FF2B5EF4-FFF2-40B4-BE49-F238E27FC236}">
                <a16:creationId xmlns:a16="http://schemas.microsoft.com/office/drawing/2014/main" id="{FF6BBFC4-4B40-40C5-91A9-942C26FE90FF}"/>
              </a:ext>
            </a:extLst>
          </p:cNvPr>
          <p:cNvSpPr txBox="1"/>
          <p:nvPr/>
        </p:nvSpPr>
        <p:spPr>
          <a:xfrm>
            <a:off x="361950" y="6308208"/>
            <a:ext cx="4131965" cy="369332"/>
          </a:xfrm>
          <a:prstGeom prst="rect">
            <a:avLst/>
          </a:prstGeom>
          <a:noFill/>
        </p:spPr>
        <p:txBody>
          <a:bodyPr wrap="none" rtlCol="0">
            <a:spAutoFit/>
          </a:bodyPr>
          <a:lstStyle/>
          <a:p>
            <a:r>
              <a:rPr lang="en-US" i="1" dirty="0">
                <a:latin typeface="+mn-lt"/>
              </a:rPr>
              <a:t>**County Manager estimated 3% increase</a:t>
            </a:r>
          </a:p>
        </p:txBody>
      </p:sp>
      <p:sp>
        <p:nvSpPr>
          <p:cNvPr id="10" name="TextBox 9">
            <a:extLst>
              <a:ext uri="{FF2B5EF4-FFF2-40B4-BE49-F238E27FC236}">
                <a16:creationId xmlns:a16="http://schemas.microsoft.com/office/drawing/2014/main" id="{997C50CB-3197-4216-B915-C748F919DEC3}"/>
              </a:ext>
            </a:extLst>
          </p:cNvPr>
          <p:cNvSpPr txBox="1"/>
          <p:nvPr/>
        </p:nvSpPr>
        <p:spPr>
          <a:xfrm>
            <a:off x="361949" y="6044191"/>
            <a:ext cx="10653301" cy="369332"/>
          </a:xfrm>
          <a:prstGeom prst="rect">
            <a:avLst/>
          </a:prstGeom>
          <a:noFill/>
        </p:spPr>
        <p:txBody>
          <a:bodyPr wrap="none" rtlCol="0">
            <a:spAutoFit/>
          </a:bodyPr>
          <a:lstStyle/>
          <a:p>
            <a:r>
              <a:rPr lang="en-US" i="1" dirty="0">
                <a:latin typeface="+mn-lt"/>
              </a:rPr>
              <a:t>*This number ties to the estimate used to build the budget book.  Actual School appropriation may vary.</a:t>
            </a:r>
          </a:p>
        </p:txBody>
      </p:sp>
    </p:spTree>
    <p:extLst>
      <p:ext uri="{BB962C8B-B14F-4D97-AF65-F5344CB8AC3E}">
        <p14:creationId xmlns:p14="http://schemas.microsoft.com/office/powerpoint/2010/main" val="65103165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ECCC62-76F1-DC40-D239-5E7F4D920B98}"/>
              </a:ext>
            </a:extLst>
          </p:cNvPr>
          <p:cNvPicPr>
            <a:picLocks noChangeAspect="1"/>
          </p:cNvPicPr>
          <p:nvPr/>
        </p:nvPicPr>
        <p:blipFill>
          <a:blip r:embed="rId3"/>
          <a:stretch>
            <a:fillRect/>
          </a:stretch>
        </p:blipFill>
        <p:spPr>
          <a:xfrm>
            <a:off x="1280440" y="699706"/>
            <a:ext cx="9631119" cy="5458587"/>
          </a:xfrm>
          <a:prstGeom prst="rect">
            <a:avLst/>
          </a:prstGeom>
        </p:spPr>
      </p:pic>
    </p:spTree>
    <p:extLst>
      <p:ext uri="{BB962C8B-B14F-4D97-AF65-F5344CB8AC3E}">
        <p14:creationId xmlns:p14="http://schemas.microsoft.com/office/powerpoint/2010/main" val="341469784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6C948C-9C06-4DE5-85E5-D10FAE693A98}"/>
              </a:ext>
            </a:extLst>
          </p:cNvPr>
          <p:cNvSpPr>
            <a:spLocks noGrp="1"/>
          </p:cNvSpPr>
          <p:nvPr>
            <p:ph type="title"/>
          </p:nvPr>
        </p:nvSpPr>
        <p:spPr/>
        <p:txBody>
          <a:bodyPr/>
          <a:lstStyle/>
          <a:p>
            <a:r>
              <a:rPr lang="en-US" dirty="0"/>
              <a:t>The Numbers</a:t>
            </a:r>
          </a:p>
        </p:txBody>
      </p:sp>
      <p:graphicFrame>
        <p:nvGraphicFramePr>
          <p:cNvPr id="6" name="Table 5">
            <a:extLst>
              <a:ext uri="{FF2B5EF4-FFF2-40B4-BE49-F238E27FC236}">
                <a16:creationId xmlns:a16="http://schemas.microsoft.com/office/drawing/2014/main" id="{CF04459D-731B-42A6-A9AE-CCE2D5240822}"/>
              </a:ext>
            </a:extLst>
          </p:cNvPr>
          <p:cNvGraphicFramePr>
            <a:graphicFrameLocks noGrp="1"/>
          </p:cNvGraphicFramePr>
          <p:nvPr>
            <p:extLst>
              <p:ext uri="{D42A27DB-BD31-4B8C-83A1-F6EECF244321}">
                <p14:modId xmlns:p14="http://schemas.microsoft.com/office/powerpoint/2010/main" val="2745207532"/>
              </p:ext>
            </p:extLst>
          </p:nvPr>
        </p:nvGraphicFramePr>
        <p:xfrm>
          <a:off x="437625" y="1585519"/>
          <a:ext cx="11141462" cy="3288484"/>
        </p:xfrm>
        <a:graphic>
          <a:graphicData uri="http://schemas.openxmlformats.org/drawingml/2006/table">
            <a:tbl>
              <a:tblPr/>
              <a:tblGrid>
                <a:gridCol w="5719340">
                  <a:extLst>
                    <a:ext uri="{9D8B030D-6E8A-4147-A177-3AD203B41FA5}">
                      <a16:colId xmlns:a16="http://schemas.microsoft.com/office/drawing/2014/main" val="446024340"/>
                    </a:ext>
                  </a:extLst>
                </a:gridCol>
                <a:gridCol w="5422122">
                  <a:extLst>
                    <a:ext uri="{9D8B030D-6E8A-4147-A177-3AD203B41FA5}">
                      <a16:colId xmlns:a16="http://schemas.microsoft.com/office/drawing/2014/main" val="1709158003"/>
                    </a:ext>
                  </a:extLst>
                </a:gridCol>
              </a:tblGrid>
              <a:tr h="1105012">
                <a:tc>
                  <a:txBody>
                    <a:bodyPr/>
                    <a:lstStyle/>
                    <a:p>
                      <a:pPr algn="ctr" fontAlgn="b"/>
                      <a:r>
                        <a:rPr lang="en-US" sz="2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Arial" panose="020B0604020202020204" pitchFamily="34" charset="0"/>
                        </a:rPr>
                        <a:t>2024 City Administrator’s Budget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809162"/>
                  </a:ext>
                </a:extLst>
              </a:tr>
              <a:tr h="545868">
                <a:tc>
                  <a:txBody>
                    <a:bodyPr/>
                    <a:lstStyle/>
                    <a:p>
                      <a:pPr algn="ctr" fontAlgn="b"/>
                      <a:r>
                        <a:rPr lang="en-US" sz="2800" b="0" i="0" u="none" strike="noStrike" dirty="0">
                          <a:solidFill>
                            <a:srgbClr val="000000"/>
                          </a:solidFill>
                          <a:effectLst/>
                          <a:latin typeface="Arial" panose="020B0604020202020204" pitchFamily="34" charset="0"/>
                        </a:rPr>
                        <a:t>City Net Tax Levy 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panose="020B0604020202020204" pitchFamily="34" charset="0"/>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35969270"/>
                  </a:ext>
                </a:extLst>
              </a:tr>
              <a:tr h="5458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Arial" panose="020B0604020202020204" pitchFamily="34" charset="0"/>
                        </a:rPr>
                        <a:t>School Net Tax Levy 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panose="020B0604020202020204" pitchFamily="34" charset="0"/>
                        </a:rPr>
                        <a:t>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304754534"/>
                  </a:ext>
                </a:extLst>
              </a:tr>
              <a:tr h="545868">
                <a:tc>
                  <a:txBody>
                    <a:bodyPr/>
                    <a:lstStyle/>
                    <a:p>
                      <a:pPr algn="ctr" fontAlgn="b"/>
                      <a:r>
                        <a:rPr lang="en-US" sz="2800" b="0" i="0" u="none" strike="noStrike" dirty="0">
                          <a:solidFill>
                            <a:srgbClr val="000000"/>
                          </a:solidFill>
                          <a:effectLst/>
                          <a:latin typeface="Arial" panose="020B0604020202020204" pitchFamily="34" charset="0"/>
                        </a:rPr>
                        <a:t>County Net Tax Levy 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39617515"/>
                  </a:ext>
                </a:extLst>
              </a:tr>
              <a:tr h="545868">
                <a:tc>
                  <a:txBody>
                    <a:bodyPr/>
                    <a:lstStyle/>
                    <a:p>
                      <a:pPr algn="ctr" fontAlgn="b"/>
                      <a:r>
                        <a:rPr lang="en-US" sz="2800" b="1" i="0" u="none" strike="noStrike" dirty="0">
                          <a:solidFill>
                            <a:srgbClr val="000000"/>
                          </a:solidFill>
                          <a:effectLst/>
                          <a:latin typeface="Arial" panose="020B0604020202020204" pitchFamily="34" charset="0"/>
                        </a:rPr>
                        <a:t>Total Net Tax Levy 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1" i="0" u="none" strike="noStrike">
                          <a:solidFill>
                            <a:srgbClr val="000000"/>
                          </a:solidFill>
                          <a:effectLst/>
                          <a:latin typeface="Arial" panose="020B0604020202020204" pitchFamily="34" charset="0"/>
                        </a:rPr>
                        <a:t>5.36%</a:t>
                      </a:r>
                      <a:endParaRPr lang="en-US" sz="2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0702629"/>
                  </a:ext>
                </a:extLst>
              </a:tr>
            </a:tbl>
          </a:graphicData>
        </a:graphic>
      </p:graphicFrame>
      <p:sp>
        <p:nvSpPr>
          <p:cNvPr id="9" name="TextBox 8">
            <a:extLst>
              <a:ext uri="{FF2B5EF4-FFF2-40B4-BE49-F238E27FC236}">
                <a16:creationId xmlns:a16="http://schemas.microsoft.com/office/drawing/2014/main" id="{FF6BBFC4-4B40-40C5-91A9-942C26FE90FF}"/>
              </a:ext>
            </a:extLst>
          </p:cNvPr>
          <p:cNvSpPr txBox="1"/>
          <p:nvPr/>
        </p:nvSpPr>
        <p:spPr>
          <a:xfrm>
            <a:off x="361950" y="6308208"/>
            <a:ext cx="4131965" cy="369332"/>
          </a:xfrm>
          <a:prstGeom prst="rect">
            <a:avLst/>
          </a:prstGeom>
          <a:noFill/>
        </p:spPr>
        <p:txBody>
          <a:bodyPr wrap="none" rtlCol="0">
            <a:spAutoFit/>
          </a:bodyPr>
          <a:lstStyle/>
          <a:p>
            <a:r>
              <a:rPr lang="en-US" i="1" dirty="0">
                <a:latin typeface="+mn-lt"/>
              </a:rPr>
              <a:t>**County Manager estimated 3% increase</a:t>
            </a:r>
          </a:p>
        </p:txBody>
      </p:sp>
      <p:sp>
        <p:nvSpPr>
          <p:cNvPr id="10" name="TextBox 9">
            <a:extLst>
              <a:ext uri="{FF2B5EF4-FFF2-40B4-BE49-F238E27FC236}">
                <a16:creationId xmlns:a16="http://schemas.microsoft.com/office/drawing/2014/main" id="{997C50CB-3197-4216-B915-C748F919DEC3}"/>
              </a:ext>
            </a:extLst>
          </p:cNvPr>
          <p:cNvSpPr txBox="1"/>
          <p:nvPr/>
        </p:nvSpPr>
        <p:spPr>
          <a:xfrm>
            <a:off x="361949" y="6044191"/>
            <a:ext cx="10653301" cy="369332"/>
          </a:xfrm>
          <a:prstGeom prst="rect">
            <a:avLst/>
          </a:prstGeom>
          <a:noFill/>
        </p:spPr>
        <p:txBody>
          <a:bodyPr wrap="none" rtlCol="0">
            <a:spAutoFit/>
          </a:bodyPr>
          <a:lstStyle/>
          <a:p>
            <a:r>
              <a:rPr lang="en-US" i="1" dirty="0">
                <a:latin typeface="+mn-lt"/>
              </a:rPr>
              <a:t>*This number ties to the estimate used to build the budget book.  Actual School appropriation may vary.</a:t>
            </a:r>
          </a:p>
        </p:txBody>
      </p:sp>
    </p:spTree>
    <p:extLst>
      <p:ext uri="{BB962C8B-B14F-4D97-AF65-F5344CB8AC3E}">
        <p14:creationId xmlns:p14="http://schemas.microsoft.com/office/powerpoint/2010/main" val="336130297"/>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86F5-8F43-436E-80E0-261294A4C2BD}"/>
              </a:ext>
            </a:extLst>
          </p:cNvPr>
          <p:cNvSpPr>
            <a:spLocks noGrp="1"/>
          </p:cNvSpPr>
          <p:nvPr>
            <p:ph type="title"/>
          </p:nvPr>
        </p:nvSpPr>
        <p:spPr/>
        <p:txBody>
          <a:bodyPr>
            <a:noAutofit/>
          </a:bodyPr>
          <a:lstStyle/>
          <a:p>
            <a:r>
              <a:rPr lang="en-US" sz="3600" dirty="0"/>
              <a:t>City Administrator’s Budget Tax Levy Breakdown</a:t>
            </a:r>
          </a:p>
        </p:txBody>
      </p:sp>
      <p:graphicFrame>
        <p:nvGraphicFramePr>
          <p:cNvPr id="6" name="Chart 5">
            <a:extLst>
              <a:ext uri="{FF2B5EF4-FFF2-40B4-BE49-F238E27FC236}">
                <a16:creationId xmlns:a16="http://schemas.microsoft.com/office/drawing/2014/main" id="{FC925892-46D3-6C97-C94B-680A13BAD426}"/>
              </a:ext>
            </a:extLst>
          </p:cNvPr>
          <p:cNvGraphicFramePr>
            <a:graphicFrameLocks/>
          </p:cNvGraphicFramePr>
          <p:nvPr>
            <p:extLst>
              <p:ext uri="{D42A27DB-BD31-4B8C-83A1-F6EECF244321}">
                <p14:modId xmlns:p14="http://schemas.microsoft.com/office/powerpoint/2010/main" val="903340348"/>
              </p:ext>
            </p:extLst>
          </p:nvPr>
        </p:nvGraphicFramePr>
        <p:xfrm>
          <a:off x="2840313" y="1552160"/>
          <a:ext cx="5000625" cy="4191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0293294"/>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FDBA-F171-41ED-91CA-80DE3A5ED821}"/>
              </a:ext>
            </a:extLst>
          </p:cNvPr>
          <p:cNvSpPr>
            <a:spLocks noGrp="1"/>
          </p:cNvSpPr>
          <p:nvPr>
            <p:ph type="title"/>
          </p:nvPr>
        </p:nvSpPr>
        <p:spPr/>
        <p:txBody>
          <a:bodyPr/>
          <a:lstStyle/>
          <a:p>
            <a:r>
              <a:rPr lang="en-US" dirty="0"/>
              <a:t>Budgeting ARPA</a:t>
            </a:r>
          </a:p>
        </p:txBody>
      </p:sp>
      <p:sp>
        <p:nvSpPr>
          <p:cNvPr id="3" name="Text Placeholder 2">
            <a:extLst>
              <a:ext uri="{FF2B5EF4-FFF2-40B4-BE49-F238E27FC236}">
                <a16:creationId xmlns:a16="http://schemas.microsoft.com/office/drawing/2014/main" id="{21CA24DF-1822-454F-99AE-232FABA229FC}"/>
              </a:ext>
            </a:extLst>
          </p:cNvPr>
          <p:cNvSpPr>
            <a:spLocks noGrp="1"/>
          </p:cNvSpPr>
          <p:nvPr>
            <p:ph type="body" idx="1"/>
          </p:nvPr>
        </p:nvSpPr>
        <p:spPr/>
        <p:txBody>
          <a:bodyPr/>
          <a:lstStyle/>
          <a:p>
            <a:r>
              <a:rPr lang="en-US" dirty="0"/>
              <a:t>American Rescue Plan Act (ARPA) </a:t>
            </a:r>
            <a:r>
              <a:rPr lang="en-US"/>
              <a:t>of 2021</a:t>
            </a:r>
            <a:endParaRPr lang="en-US" dirty="0"/>
          </a:p>
        </p:txBody>
      </p:sp>
    </p:spTree>
    <p:extLst>
      <p:ext uri="{BB962C8B-B14F-4D97-AF65-F5344CB8AC3E}">
        <p14:creationId xmlns:p14="http://schemas.microsoft.com/office/powerpoint/2010/main" val="2563159743"/>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75BB-298C-4711-9958-60DCAB8C5A1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6889CE2-9CAF-46D1-B24F-97ED79CF4E51}"/>
              </a:ext>
            </a:extLst>
          </p:cNvPr>
          <p:cNvSpPr>
            <a:spLocks noGrp="1"/>
          </p:cNvSpPr>
          <p:nvPr>
            <p:ph idx="1"/>
          </p:nvPr>
        </p:nvSpPr>
        <p:spPr/>
        <p:txBody>
          <a:bodyPr>
            <a:normAutofit/>
          </a:bodyPr>
          <a:lstStyle/>
          <a:p>
            <a:r>
              <a:rPr lang="en-US" dirty="0"/>
              <a:t>The federal government has issued stimulus funding to states and municipalities in order to mitigate the impact of COVID-19 on local budgets</a:t>
            </a:r>
          </a:p>
          <a:p>
            <a:r>
              <a:rPr lang="en-US" dirty="0"/>
              <a:t>The City of Saco has been allocated $2,108,513 under the American Rescue Plan Act (ARPA) of 2021.</a:t>
            </a:r>
          </a:p>
          <a:p>
            <a:r>
              <a:rPr lang="en-US" dirty="0"/>
              <a:t>Council &amp; Citizens engaged in a prioritization process for the FY2023 budget process</a:t>
            </a:r>
          </a:p>
          <a:p>
            <a:r>
              <a:rPr lang="en-US" dirty="0"/>
              <a:t>The ARPA plan has been adjusted in FY2024 to remove the 12 School Street project</a:t>
            </a:r>
          </a:p>
        </p:txBody>
      </p:sp>
    </p:spTree>
    <p:extLst>
      <p:ext uri="{BB962C8B-B14F-4D97-AF65-F5344CB8AC3E}">
        <p14:creationId xmlns:p14="http://schemas.microsoft.com/office/powerpoint/2010/main" val="2102715968"/>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5578-AE6E-47E0-82A8-AD55E1FF882B}"/>
              </a:ext>
            </a:extLst>
          </p:cNvPr>
          <p:cNvSpPr>
            <a:spLocks noGrp="1"/>
          </p:cNvSpPr>
          <p:nvPr>
            <p:ph type="title"/>
          </p:nvPr>
        </p:nvSpPr>
        <p:spPr/>
        <p:txBody>
          <a:bodyPr/>
          <a:lstStyle/>
          <a:p>
            <a:r>
              <a:rPr lang="en-US" dirty="0"/>
              <a:t>Budgeting ARPA Funds</a:t>
            </a:r>
          </a:p>
        </p:txBody>
      </p:sp>
      <p:pic>
        <p:nvPicPr>
          <p:cNvPr id="12" name="Picture 11">
            <a:extLst>
              <a:ext uri="{FF2B5EF4-FFF2-40B4-BE49-F238E27FC236}">
                <a16:creationId xmlns:a16="http://schemas.microsoft.com/office/drawing/2014/main" id="{CD230A46-5396-C9DA-CB1C-579D3369F702}"/>
              </a:ext>
            </a:extLst>
          </p:cNvPr>
          <p:cNvPicPr>
            <a:picLocks noChangeAspect="1"/>
          </p:cNvPicPr>
          <p:nvPr/>
        </p:nvPicPr>
        <p:blipFill>
          <a:blip r:embed="rId3"/>
          <a:stretch>
            <a:fillRect/>
          </a:stretch>
        </p:blipFill>
        <p:spPr>
          <a:xfrm>
            <a:off x="838200" y="1349375"/>
            <a:ext cx="9791700" cy="5143500"/>
          </a:xfrm>
          <a:prstGeom prst="rect">
            <a:avLst/>
          </a:prstGeom>
        </p:spPr>
      </p:pic>
      <p:sp>
        <p:nvSpPr>
          <p:cNvPr id="13" name="TextBox 12">
            <a:extLst>
              <a:ext uri="{FF2B5EF4-FFF2-40B4-BE49-F238E27FC236}">
                <a16:creationId xmlns:a16="http://schemas.microsoft.com/office/drawing/2014/main" id="{2162130F-9023-6633-5226-2F524403414B}"/>
              </a:ext>
            </a:extLst>
          </p:cNvPr>
          <p:cNvSpPr txBox="1"/>
          <p:nvPr/>
        </p:nvSpPr>
        <p:spPr>
          <a:xfrm>
            <a:off x="838200" y="6488668"/>
            <a:ext cx="4943982" cy="338554"/>
          </a:xfrm>
          <a:prstGeom prst="rect">
            <a:avLst/>
          </a:prstGeom>
          <a:noFill/>
        </p:spPr>
        <p:txBody>
          <a:bodyPr wrap="none" rtlCol="0">
            <a:spAutoFit/>
          </a:bodyPr>
          <a:lstStyle/>
          <a:p>
            <a:r>
              <a:rPr lang="en-US" sz="1600" i="1" dirty="0"/>
              <a:t>Total funding includes additional earnings from interest</a:t>
            </a:r>
          </a:p>
        </p:txBody>
      </p:sp>
    </p:spTree>
    <p:extLst>
      <p:ext uri="{BB962C8B-B14F-4D97-AF65-F5344CB8AC3E}">
        <p14:creationId xmlns:p14="http://schemas.microsoft.com/office/powerpoint/2010/main" val="561918884"/>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8711-6021-4E89-B38B-128CAFA0E5DB}"/>
              </a:ext>
            </a:extLst>
          </p:cNvPr>
          <p:cNvSpPr>
            <a:spLocks noGrp="1"/>
          </p:cNvSpPr>
          <p:nvPr>
            <p:ph type="title"/>
          </p:nvPr>
        </p:nvSpPr>
        <p:spPr>
          <a:xfrm>
            <a:off x="838200" y="365125"/>
            <a:ext cx="10515600" cy="867327"/>
          </a:xfrm>
        </p:spPr>
        <p:txBody>
          <a:bodyPr/>
          <a:lstStyle/>
          <a:p>
            <a:r>
              <a:rPr lang="en-US" dirty="0"/>
              <a:t>Use of ARPA</a:t>
            </a:r>
          </a:p>
        </p:txBody>
      </p:sp>
      <p:graphicFrame>
        <p:nvGraphicFramePr>
          <p:cNvPr id="5" name="Table 4">
            <a:extLst>
              <a:ext uri="{FF2B5EF4-FFF2-40B4-BE49-F238E27FC236}">
                <a16:creationId xmlns:a16="http://schemas.microsoft.com/office/drawing/2014/main" id="{46CDA323-6146-451E-0E61-DA46B5396905}"/>
              </a:ext>
            </a:extLst>
          </p:cNvPr>
          <p:cNvGraphicFramePr>
            <a:graphicFrameLocks noGrp="1"/>
          </p:cNvGraphicFramePr>
          <p:nvPr>
            <p:extLst>
              <p:ext uri="{D42A27DB-BD31-4B8C-83A1-F6EECF244321}">
                <p14:modId xmlns:p14="http://schemas.microsoft.com/office/powerpoint/2010/main" val="3970669455"/>
              </p:ext>
            </p:extLst>
          </p:nvPr>
        </p:nvGraphicFramePr>
        <p:xfrm>
          <a:off x="1063487" y="1025525"/>
          <a:ext cx="10406269" cy="5649332"/>
        </p:xfrm>
        <a:graphic>
          <a:graphicData uri="http://schemas.openxmlformats.org/drawingml/2006/table">
            <a:tbl>
              <a:tblPr>
                <a:tableStyleId>{B301B821-A1FF-4177-AEE7-76D212191A09}</a:tableStyleId>
              </a:tblPr>
              <a:tblGrid>
                <a:gridCol w="4048522">
                  <a:extLst>
                    <a:ext uri="{9D8B030D-6E8A-4147-A177-3AD203B41FA5}">
                      <a16:colId xmlns:a16="http://schemas.microsoft.com/office/drawing/2014/main" val="2161693966"/>
                    </a:ext>
                  </a:extLst>
                </a:gridCol>
                <a:gridCol w="3758637">
                  <a:extLst>
                    <a:ext uri="{9D8B030D-6E8A-4147-A177-3AD203B41FA5}">
                      <a16:colId xmlns:a16="http://schemas.microsoft.com/office/drawing/2014/main" val="3615117088"/>
                    </a:ext>
                  </a:extLst>
                </a:gridCol>
                <a:gridCol w="1434670">
                  <a:extLst>
                    <a:ext uri="{9D8B030D-6E8A-4147-A177-3AD203B41FA5}">
                      <a16:colId xmlns:a16="http://schemas.microsoft.com/office/drawing/2014/main" val="3935821791"/>
                    </a:ext>
                  </a:extLst>
                </a:gridCol>
                <a:gridCol w="1164440">
                  <a:extLst>
                    <a:ext uri="{9D8B030D-6E8A-4147-A177-3AD203B41FA5}">
                      <a16:colId xmlns:a16="http://schemas.microsoft.com/office/drawing/2014/main" val="51327889"/>
                    </a:ext>
                  </a:extLst>
                </a:gridCol>
              </a:tblGrid>
              <a:tr h="300092">
                <a:tc>
                  <a:txBody>
                    <a:bodyPr/>
                    <a:lstStyle/>
                    <a:p>
                      <a:pPr algn="l" fontAlgn="b"/>
                      <a:r>
                        <a:rPr lang="en-US" sz="1300" b="1" u="none" strike="noStrike" dirty="0">
                          <a:effectLst/>
                        </a:rPr>
                        <a:t>Description</a:t>
                      </a:r>
                      <a:endParaRPr lang="en-US" sz="1300" b="1" i="0" u="none" strike="noStrike" dirty="0">
                        <a:solidFill>
                          <a:srgbClr val="000000"/>
                        </a:solidFill>
                        <a:effectLst/>
                        <a:latin typeface="Arial" panose="020B0604020202020204" pitchFamily="34" charset="0"/>
                      </a:endParaRPr>
                    </a:p>
                  </a:txBody>
                  <a:tcPr marL="0" marR="0" marT="0" marB="0" anchor="b">
                    <a:solidFill>
                      <a:schemeClr val="accent1">
                        <a:lumMod val="40000"/>
                        <a:lumOff val="60000"/>
                      </a:schemeClr>
                    </a:solidFill>
                  </a:tcPr>
                </a:tc>
                <a:tc>
                  <a:txBody>
                    <a:bodyPr/>
                    <a:lstStyle/>
                    <a:p>
                      <a:pPr algn="l" fontAlgn="b"/>
                      <a:r>
                        <a:rPr lang="en-US" sz="1300" b="1" u="none" strike="noStrike" dirty="0">
                          <a:effectLst/>
                        </a:rPr>
                        <a:t>ARPA Spending Category</a:t>
                      </a:r>
                      <a:endParaRPr lang="en-US" sz="1300" b="1" i="0" u="none" strike="noStrike" dirty="0">
                        <a:solidFill>
                          <a:srgbClr val="000000"/>
                        </a:solidFill>
                        <a:effectLst/>
                        <a:latin typeface="Arial" panose="020B0604020202020204" pitchFamily="34" charset="0"/>
                      </a:endParaRPr>
                    </a:p>
                  </a:txBody>
                  <a:tcPr marL="0" marR="0" marT="0" marB="0" anchor="b">
                    <a:solidFill>
                      <a:schemeClr val="accent1">
                        <a:lumMod val="40000"/>
                        <a:lumOff val="60000"/>
                      </a:schemeClr>
                    </a:solidFill>
                  </a:tcPr>
                </a:tc>
                <a:tc>
                  <a:txBody>
                    <a:bodyPr/>
                    <a:lstStyle/>
                    <a:p>
                      <a:pPr algn="ctr" fontAlgn="b"/>
                      <a:r>
                        <a:rPr lang="en-US" sz="1300" b="1" u="none" strike="noStrike" dirty="0">
                          <a:effectLst/>
                        </a:rPr>
                        <a:t>FY2023 Projects</a:t>
                      </a:r>
                      <a:endParaRPr lang="en-US" sz="1300" b="1" i="0" u="none" strike="noStrike" dirty="0">
                        <a:solidFill>
                          <a:srgbClr val="000000"/>
                        </a:solidFill>
                        <a:effectLst/>
                        <a:latin typeface="Arial" panose="020B0604020202020204" pitchFamily="34" charset="0"/>
                      </a:endParaRPr>
                    </a:p>
                  </a:txBody>
                  <a:tcPr marL="0" marR="0" marT="0" marB="0" anchor="b">
                    <a:solidFill>
                      <a:schemeClr val="accent1">
                        <a:lumMod val="40000"/>
                        <a:lumOff val="60000"/>
                      </a:schemeClr>
                    </a:solidFill>
                  </a:tcPr>
                </a:tc>
                <a:tc>
                  <a:txBody>
                    <a:bodyPr/>
                    <a:lstStyle/>
                    <a:p>
                      <a:pPr algn="ctr" fontAlgn="b"/>
                      <a:r>
                        <a:rPr lang="en-US" sz="1300" b="1" u="none" strike="noStrike" dirty="0">
                          <a:effectLst/>
                        </a:rPr>
                        <a:t>FY2024 Projects</a:t>
                      </a:r>
                      <a:endParaRPr lang="en-US" sz="1300" b="1" i="0" u="none" strike="noStrike" dirty="0">
                        <a:solidFill>
                          <a:srgbClr val="000000"/>
                        </a:solidFill>
                        <a:effectLst/>
                        <a:latin typeface="Arial" panose="020B0604020202020204" pitchFamily="34" charset="0"/>
                      </a:endParaRPr>
                    </a:p>
                  </a:txBody>
                  <a:tcPr marL="0" marR="0" marT="0" marB="0" anchor="b">
                    <a:solidFill>
                      <a:schemeClr val="accent1">
                        <a:lumMod val="40000"/>
                        <a:lumOff val="60000"/>
                      </a:schemeClr>
                    </a:solidFill>
                  </a:tcPr>
                </a:tc>
                <a:extLst>
                  <a:ext uri="{0D108BD9-81ED-4DB2-BD59-A6C34878D82A}">
                    <a16:rowId xmlns:a16="http://schemas.microsoft.com/office/drawing/2014/main" val="1848857758"/>
                  </a:ext>
                </a:extLst>
              </a:tr>
              <a:tr h="150046">
                <a:tc>
                  <a:txBody>
                    <a:bodyPr/>
                    <a:lstStyle/>
                    <a:p>
                      <a:pPr algn="l" fontAlgn="b"/>
                      <a:r>
                        <a:rPr lang="en-US" sz="1300" u="none" strike="noStrike">
                          <a:effectLst/>
                        </a:rPr>
                        <a:t>Culvert &amp; Stream Cross Grant</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Right of Way</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200,000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89834822"/>
                  </a:ext>
                </a:extLst>
              </a:tr>
              <a:tr h="150046">
                <a:tc>
                  <a:txBody>
                    <a:bodyPr/>
                    <a:lstStyle/>
                    <a:p>
                      <a:pPr algn="l" fontAlgn="b"/>
                      <a:r>
                        <a:rPr lang="en-US" sz="1300" u="none" strike="noStrike">
                          <a:effectLst/>
                        </a:rPr>
                        <a:t>County Dredge Operations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Parks &amp; Open Spaces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170,000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71482879"/>
                  </a:ext>
                </a:extLst>
              </a:tr>
              <a:tr h="150046">
                <a:tc>
                  <a:txBody>
                    <a:bodyPr/>
                    <a:lstStyle/>
                    <a:p>
                      <a:pPr algn="l" fontAlgn="b"/>
                      <a:r>
                        <a:rPr lang="en-US" sz="1300" u="none" strike="noStrike">
                          <a:effectLst/>
                        </a:rPr>
                        <a:t>Computer Replacement Annual Replacement</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IT Infrastructure</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100,000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75,000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47303201"/>
                  </a:ext>
                </a:extLst>
              </a:tr>
              <a:tr h="150046">
                <a:tc>
                  <a:txBody>
                    <a:bodyPr/>
                    <a:lstStyle/>
                    <a:p>
                      <a:pPr algn="l" fontAlgn="b"/>
                      <a:r>
                        <a:rPr lang="en-US" sz="1300" u="none" strike="noStrike">
                          <a:effectLst/>
                        </a:rPr>
                        <a:t>Public Safety Comm System</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Public Health Services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100,000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55363475"/>
                  </a:ext>
                </a:extLst>
              </a:tr>
              <a:tr h="150046">
                <a:tc>
                  <a:txBody>
                    <a:bodyPr/>
                    <a:lstStyle/>
                    <a:p>
                      <a:pPr algn="l" fontAlgn="b"/>
                      <a:r>
                        <a:rPr lang="en-US" sz="1300" u="none" strike="noStrike">
                          <a:effectLst/>
                        </a:rPr>
                        <a:t>Ems Ambulance Equipment</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Public Health Services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82,000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76939983"/>
                  </a:ext>
                </a:extLst>
              </a:tr>
              <a:tr h="150046">
                <a:tc>
                  <a:txBody>
                    <a:bodyPr/>
                    <a:lstStyle/>
                    <a:p>
                      <a:pPr algn="l" fontAlgn="b"/>
                      <a:r>
                        <a:rPr lang="en-US" sz="1300" u="none" strike="noStrike">
                          <a:effectLst/>
                        </a:rPr>
                        <a:t>Mental Health First Responder</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Public Health Services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85,667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63,003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420767453"/>
                  </a:ext>
                </a:extLst>
              </a:tr>
              <a:tr h="150046">
                <a:tc>
                  <a:txBody>
                    <a:bodyPr/>
                    <a:lstStyle/>
                    <a:p>
                      <a:pPr algn="l" fontAlgn="b"/>
                      <a:r>
                        <a:rPr lang="en-US" sz="1300" u="none" strike="noStrike">
                          <a:effectLst/>
                        </a:rPr>
                        <a:t>Cascade Falls Bridge Fy2023</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Parks &amp; Open Spaces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60,000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108558407"/>
                  </a:ext>
                </a:extLst>
              </a:tr>
              <a:tr h="150046">
                <a:tc>
                  <a:txBody>
                    <a:bodyPr/>
                    <a:lstStyle/>
                    <a:p>
                      <a:pPr algn="l" fontAlgn="b"/>
                      <a:r>
                        <a:rPr lang="en-US" sz="1300" u="none" strike="noStrike">
                          <a:effectLst/>
                        </a:rPr>
                        <a:t>Pepperell Playground</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Healthy Childhood</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50,000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957624781"/>
                  </a:ext>
                </a:extLst>
              </a:tr>
              <a:tr h="150046">
                <a:tc>
                  <a:txBody>
                    <a:bodyPr/>
                    <a:lstStyle/>
                    <a:p>
                      <a:pPr algn="l" fontAlgn="b"/>
                      <a:r>
                        <a:rPr lang="en-US" sz="1300" u="none" strike="noStrike" dirty="0">
                          <a:effectLst/>
                        </a:rPr>
                        <a:t>Young School Playground Drainage</a:t>
                      </a:r>
                      <a:endParaRPr lang="en-US" sz="13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Parks &amp; Open Spaces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40,000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66624173"/>
                  </a:ext>
                </a:extLst>
              </a:tr>
              <a:tr h="150046">
                <a:tc>
                  <a:txBody>
                    <a:bodyPr/>
                    <a:lstStyle/>
                    <a:p>
                      <a:pPr algn="l" fontAlgn="b"/>
                      <a:r>
                        <a:rPr lang="en-US" sz="1300" u="none" strike="noStrike">
                          <a:effectLst/>
                        </a:rPr>
                        <a:t>Bypass Road Smith To Stockman</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Right of Way</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37,500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25293365"/>
                  </a:ext>
                </a:extLst>
              </a:tr>
              <a:tr h="150046">
                <a:tc>
                  <a:txBody>
                    <a:bodyPr/>
                    <a:lstStyle/>
                    <a:p>
                      <a:pPr algn="l" fontAlgn="b"/>
                      <a:r>
                        <a:rPr lang="en-US" sz="1300" u="none" strike="noStrike">
                          <a:effectLst/>
                        </a:rPr>
                        <a:t>Ppe/Gear Washer/Extractor</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Public Health Services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35,000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200571740"/>
                  </a:ext>
                </a:extLst>
              </a:tr>
              <a:tr h="150046">
                <a:tc>
                  <a:txBody>
                    <a:bodyPr/>
                    <a:lstStyle/>
                    <a:p>
                      <a:pPr algn="l" fontAlgn="b"/>
                      <a:r>
                        <a:rPr lang="en-US" sz="1300" u="none" strike="noStrike">
                          <a:effectLst/>
                        </a:rPr>
                        <a:t>Replacement Van</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Healthy Childhood</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30,000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278231466"/>
                  </a:ext>
                </a:extLst>
              </a:tr>
              <a:tr h="150046">
                <a:tc>
                  <a:txBody>
                    <a:bodyPr/>
                    <a:lstStyle/>
                    <a:p>
                      <a:pPr algn="l" fontAlgn="b"/>
                      <a:r>
                        <a:rPr lang="en-US" sz="1300" u="none" strike="noStrike">
                          <a:effectLst/>
                        </a:rPr>
                        <a:t>Administrative Wages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Financial Stability</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25,000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30,546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210276598"/>
                  </a:ext>
                </a:extLst>
              </a:tr>
              <a:tr h="150046">
                <a:tc>
                  <a:txBody>
                    <a:bodyPr/>
                    <a:lstStyle/>
                    <a:p>
                      <a:pPr algn="l" fontAlgn="b"/>
                      <a:r>
                        <a:rPr lang="en-US" sz="1300" u="none" strike="noStrike">
                          <a:effectLst/>
                        </a:rPr>
                        <a:t>It Investment For Hybrid Meeti</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IT Infrastructure</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20,562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43430950"/>
                  </a:ext>
                </a:extLst>
              </a:tr>
              <a:tr h="150046">
                <a:tc>
                  <a:txBody>
                    <a:bodyPr/>
                    <a:lstStyle/>
                    <a:p>
                      <a:pPr algn="l" fontAlgn="b"/>
                      <a:r>
                        <a:rPr lang="en-US" sz="1300" u="none" strike="noStrike">
                          <a:effectLst/>
                        </a:rPr>
                        <a:t>Climate Adaptation Action Plan</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Environmental Sustainability</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15,000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66367581"/>
                  </a:ext>
                </a:extLst>
              </a:tr>
              <a:tr h="150046">
                <a:tc>
                  <a:txBody>
                    <a:bodyPr/>
                    <a:lstStyle/>
                    <a:p>
                      <a:pPr algn="l" fontAlgn="b"/>
                      <a:r>
                        <a:rPr lang="en-US" sz="1300" u="none" strike="noStrike">
                          <a:effectLst/>
                        </a:rPr>
                        <a:t>Public Health/Safety Recording</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IT Infrastructure</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12,145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328879729"/>
                  </a:ext>
                </a:extLst>
              </a:tr>
              <a:tr h="150046">
                <a:tc>
                  <a:txBody>
                    <a:bodyPr/>
                    <a:lstStyle/>
                    <a:p>
                      <a:pPr algn="l" fontAlgn="b"/>
                      <a:r>
                        <a:rPr lang="en-US" sz="1300" u="none" strike="noStrike">
                          <a:effectLst/>
                        </a:rPr>
                        <a:t>Age Friendly Tech</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IT Infrastructure</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2,500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94205664"/>
                  </a:ext>
                </a:extLst>
              </a:tr>
              <a:tr h="150046">
                <a:tc>
                  <a:txBody>
                    <a:bodyPr/>
                    <a:lstStyle/>
                    <a:p>
                      <a:pPr algn="l" fontAlgn="b"/>
                      <a:r>
                        <a:rPr lang="en-US" sz="1300" u="none" strike="noStrike">
                          <a:effectLst/>
                        </a:rPr>
                        <a:t>Camp Ellis Boat Ramp</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Parks &amp; Open Spaces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175,000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920835576"/>
                  </a:ext>
                </a:extLst>
              </a:tr>
              <a:tr h="150046">
                <a:tc>
                  <a:txBody>
                    <a:bodyPr/>
                    <a:lstStyle/>
                    <a:p>
                      <a:pPr algn="l" fontAlgn="b"/>
                      <a:r>
                        <a:rPr lang="en-US" sz="1300" u="none" strike="noStrike">
                          <a:effectLst/>
                        </a:rPr>
                        <a:t>Park Storage Building Modifica</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Parks &amp; Open Spaces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160,000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316411943"/>
                  </a:ext>
                </a:extLst>
              </a:tr>
              <a:tr h="150046">
                <a:tc>
                  <a:txBody>
                    <a:bodyPr/>
                    <a:lstStyle/>
                    <a:p>
                      <a:pPr algn="l" fontAlgn="b"/>
                      <a:r>
                        <a:rPr lang="en-US" sz="1300" u="none" strike="noStrike">
                          <a:effectLst/>
                        </a:rPr>
                        <a:t>Prentice Park</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Parks &amp; Open Spaces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125,000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40759419"/>
                  </a:ext>
                </a:extLst>
              </a:tr>
              <a:tr h="150046">
                <a:tc>
                  <a:txBody>
                    <a:bodyPr/>
                    <a:lstStyle/>
                    <a:p>
                      <a:pPr algn="l" fontAlgn="b"/>
                      <a:r>
                        <a:rPr lang="en-US" sz="1300" u="none" strike="noStrike">
                          <a:effectLst/>
                        </a:rPr>
                        <a:t>Fire Truck Onboard Equipment</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Public Health Services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80,000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95446474"/>
                  </a:ext>
                </a:extLst>
              </a:tr>
              <a:tr h="150046">
                <a:tc>
                  <a:txBody>
                    <a:bodyPr/>
                    <a:lstStyle/>
                    <a:p>
                      <a:pPr algn="l" fontAlgn="b"/>
                      <a:r>
                        <a:rPr lang="en-US" sz="1300" u="none" strike="noStrike">
                          <a:effectLst/>
                        </a:rPr>
                        <a:t>Decomission Firearms Range</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Environmental Sustainability</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80,000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76224248"/>
                  </a:ext>
                </a:extLst>
              </a:tr>
              <a:tr h="150046">
                <a:tc>
                  <a:txBody>
                    <a:bodyPr/>
                    <a:lstStyle/>
                    <a:p>
                      <a:pPr algn="l" fontAlgn="b"/>
                      <a:r>
                        <a:rPr lang="en-US" sz="1300" u="none" strike="noStrike">
                          <a:effectLst/>
                        </a:rPr>
                        <a:t>City-Wide Infr &amp; Adapt Plan</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Smart Growth</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75,000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871160928"/>
                  </a:ext>
                </a:extLst>
              </a:tr>
              <a:tr h="150046">
                <a:tc>
                  <a:txBody>
                    <a:bodyPr/>
                    <a:lstStyle/>
                    <a:p>
                      <a:pPr algn="l" fontAlgn="b"/>
                      <a:r>
                        <a:rPr lang="en-US" sz="1300" u="none" strike="noStrike">
                          <a:effectLst/>
                        </a:rPr>
                        <a:t>Affordable Housing Plan</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Housing Support</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70,000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499187475"/>
                  </a:ext>
                </a:extLst>
              </a:tr>
              <a:tr h="150046">
                <a:tc>
                  <a:txBody>
                    <a:bodyPr/>
                    <a:lstStyle/>
                    <a:p>
                      <a:pPr algn="l" fontAlgn="b"/>
                      <a:r>
                        <a:rPr lang="en-US" sz="1300" u="none" strike="noStrike">
                          <a:effectLst/>
                        </a:rPr>
                        <a:t>Foss Fields Parking Lot</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Right of Way</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40,000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08017224"/>
                  </a:ext>
                </a:extLst>
              </a:tr>
              <a:tr h="150046">
                <a:tc>
                  <a:txBody>
                    <a:bodyPr/>
                    <a:lstStyle/>
                    <a:p>
                      <a:pPr algn="l" fontAlgn="b"/>
                      <a:r>
                        <a:rPr lang="en-US" sz="1300" u="none" strike="noStrike">
                          <a:effectLst/>
                        </a:rPr>
                        <a:t>Fire Operations Radio Broadcas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Public Health Services</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40,000 </a:t>
                      </a:r>
                      <a:endParaRPr lang="en-US" sz="13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28873686"/>
                  </a:ext>
                </a:extLst>
              </a:tr>
              <a:tr h="150046">
                <a:tc>
                  <a:txBody>
                    <a:bodyPr/>
                    <a:lstStyle/>
                    <a:p>
                      <a:pPr algn="l" fontAlgn="b"/>
                      <a:r>
                        <a:rPr lang="en-US" sz="1300" u="none" strike="noStrike">
                          <a:effectLst/>
                        </a:rPr>
                        <a:t>Server Replacement</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Capital Funding for IT Infrastructure</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a:effectLst/>
                        </a:rPr>
                        <a:t>                   -   </a:t>
                      </a:r>
                      <a:endParaRPr lang="en-US"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u="none" strike="noStrike" dirty="0">
                          <a:effectLst/>
                        </a:rPr>
                        <a:t>       26,729 </a:t>
                      </a:r>
                      <a:endParaRPr lang="en-US" sz="13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59371463"/>
                  </a:ext>
                </a:extLst>
              </a:tr>
            </a:tbl>
          </a:graphicData>
        </a:graphic>
      </p:graphicFrame>
    </p:spTree>
    <p:extLst>
      <p:ext uri="{BB962C8B-B14F-4D97-AF65-F5344CB8AC3E}">
        <p14:creationId xmlns:p14="http://schemas.microsoft.com/office/powerpoint/2010/main" val="1935526926"/>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EC69-23C5-E84A-ABD4-C141712AC420}"/>
              </a:ext>
            </a:extLst>
          </p:cNvPr>
          <p:cNvSpPr>
            <a:spLocks noGrp="1"/>
          </p:cNvSpPr>
          <p:nvPr>
            <p:ph type="title"/>
          </p:nvPr>
        </p:nvSpPr>
        <p:spPr/>
        <p:txBody>
          <a:bodyPr/>
          <a:lstStyle/>
          <a:p>
            <a:r>
              <a:rPr lang="en-US" dirty="0">
                <a:latin typeface="Georgia"/>
                <a:cs typeface="Helvetica"/>
              </a:rPr>
              <a:t>Other Grant Efforts</a:t>
            </a:r>
            <a:endParaRPr lang="en-US" dirty="0"/>
          </a:p>
        </p:txBody>
      </p:sp>
      <p:sp>
        <p:nvSpPr>
          <p:cNvPr id="3" name="Content Placeholder 2">
            <a:extLst>
              <a:ext uri="{FF2B5EF4-FFF2-40B4-BE49-F238E27FC236}">
                <a16:creationId xmlns:a16="http://schemas.microsoft.com/office/drawing/2014/main" id="{A44D23BB-92A9-ACEB-745C-EF9B9519D123}"/>
              </a:ext>
            </a:extLst>
          </p:cNvPr>
          <p:cNvSpPr>
            <a:spLocks noGrp="1"/>
          </p:cNvSpPr>
          <p:nvPr>
            <p:ph sz="half" idx="1"/>
          </p:nvPr>
        </p:nvSpPr>
        <p:spPr/>
        <p:txBody>
          <a:bodyPr>
            <a:normAutofit fontScale="92500" lnSpcReduction="10000"/>
          </a:bodyPr>
          <a:lstStyle/>
          <a:p>
            <a:r>
              <a:rPr lang="en-US" dirty="0"/>
              <a:t>Saco has established a cross-departmental working group for grants research</a:t>
            </a:r>
          </a:p>
          <a:p>
            <a:r>
              <a:rPr lang="en-US" dirty="0"/>
              <a:t>This group will receive $15,000 to support efforts in FY2024</a:t>
            </a:r>
          </a:p>
          <a:p>
            <a:r>
              <a:rPr lang="en-US" dirty="0"/>
              <a:t>Currently 27 grants have been researched with a total of $5.9 million in potential funding</a:t>
            </a:r>
          </a:p>
          <a:p>
            <a:r>
              <a:rPr lang="en-US" dirty="0"/>
              <a:t>This does not include grants that were already in progress prior</a:t>
            </a:r>
          </a:p>
        </p:txBody>
      </p:sp>
      <p:graphicFrame>
        <p:nvGraphicFramePr>
          <p:cNvPr id="5" name="Content Placeholder 4">
            <a:extLst>
              <a:ext uri="{FF2B5EF4-FFF2-40B4-BE49-F238E27FC236}">
                <a16:creationId xmlns:a16="http://schemas.microsoft.com/office/drawing/2014/main" id="{4DCB3D93-84EA-9A3A-BAAA-32576842408F}"/>
              </a:ext>
            </a:extLst>
          </p:cNvPr>
          <p:cNvGraphicFramePr>
            <a:graphicFrameLocks noGrp="1"/>
          </p:cNvGraphicFramePr>
          <p:nvPr>
            <p:ph sz="half" idx="2"/>
            <p:extLst>
              <p:ext uri="{D42A27DB-BD31-4B8C-83A1-F6EECF244321}">
                <p14:modId xmlns:p14="http://schemas.microsoft.com/office/powerpoint/2010/main" val="2762170331"/>
              </p:ext>
            </p:extLst>
          </p:nvPr>
        </p:nvGraphicFramePr>
        <p:xfrm>
          <a:off x="6172199" y="1384300"/>
          <a:ext cx="5834271" cy="479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883080"/>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49BF-C087-4A07-9FCE-EDEC6BC53B7D}"/>
              </a:ext>
            </a:extLst>
          </p:cNvPr>
          <p:cNvSpPr>
            <a:spLocks noGrp="1"/>
          </p:cNvSpPr>
          <p:nvPr>
            <p:ph type="title"/>
          </p:nvPr>
        </p:nvSpPr>
        <p:spPr/>
        <p:txBody>
          <a:bodyPr/>
          <a:lstStyle/>
          <a:p>
            <a:r>
              <a:rPr lang="en-US" dirty="0"/>
              <a:t>Strategic Planning</a:t>
            </a:r>
          </a:p>
        </p:txBody>
      </p:sp>
      <p:sp>
        <p:nvSpPr>
          <p:cNvPr id="3" name="Text Placeholder 2">
            <a:extLst>
              <a:ext uri="{FF2B5EF4-FFF2-40B4-BE49-F238E27FC236}">
                <a16:creationId xmlns:a16="http://schemas.microsoft.com/office/drawing/2014/main" id="{53AB0C90-C926-4B9D-ACFB-8F4DAD18B2F6}"/>
              </a:ext>
            </a:extLst>
          </p:cNvPr>
          <p:cNvSpPr>
            <a:spLocks noGrp="1"/>
          </p:cNvSpPr>
          <p:nvPr>
            <p:ph type="body" idx="1"/>
          </p:nvPr>
        </p:nvSpPr>
        <p:spPr/>
        <p:txBody>
          <a:bodyPr/>
          <a:lstStyle/>
          <a:p>
            <a:r>
              <a:rPr lang="en-US" dirty="0"/>
              <a:t>How does the budget stack up?</a:t>
            </a:r>
          </a:p>
        </p:txBody>
      </p:sp>
    </p:spTree>
    <p:extLst>
      <p:ext uri="{BB962C8B-B14F-4D97-AF65-F5344CB8AC3E}">
        <p14:creationId xmlns:p14="http://schemas.microsoft.com/office/powerpoint/2010/main" val="1914400384"/>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1CB5-AE7B-BA84-B64F-8CC32BAE7DD0}"/>
              </a:ext>
            </a:extLst>
          </p:cNvPr>
          <p:cNvSpPr>
            <a:spLocks noGrp="1"/>
          </p:cNvSpPr>
          <p:nvPr>
            <p:ph type="title"/>
          </p:nvPr>
        </p:nvSpPr>
        <p:spPr>
          <a:xfrm>
            <a:off x="838200" y="365125"/>
            <a:ext cx="5334000" cy="1325563"/>
          </a:xfrm>
        </p:spPr>
        <p:txBody>
          <a:bodyPr>
            <a:normAutofit/>
          </a:bodyPr>
          <a:lstStyle/>
          <a:p>
            <a:r>
              <a:rPr lang="en-US" dirty="0"/>
              <a:t>From the Comprehensive Plan</a:t>
            </a:r>
          </a:p>
        </p:txBody>
      </p:sp>
      <p:sp>
        <p:nvSpPr>
          <p:cNvPr id="3" name="Content Placeholder 2">
            <a:extLst>
              <a:ext uri="{FF2B5EF4-FFF2-40B4-BE49-F238E27FC236}">
                <a16:creationId xmlns:a16="http://schemas.microsoft.com/office/drawing/2014/main" id="{E9D01B50-B843-A303-8AD9-B9DFD7E2CBF6}"/>
              </a:ext>
            </a:extLst>
          </p:cNvPr>
          <p:cNvSpPr>
            <a:spLocks noGrp="1"/>
          </p:cNvSpPr>
          <p:nvPr>
            <p:ph sz="half" idx="1"/>
          </p:nvPr>
        </p:nvSpPr>
        <p:spPr/>
        <p:txBody>
          <a:bodyPr/>
          <a:lstStyle/>
          <a:p>
            <a:r>
              <a:rPr lang="en-US" dirty="0"/>
              <a:t>This Annual budget meets policies laid out in the Fiscal Section of the Comp Plan</a:t>
            </a:r>
          </a:p>
          <a:p>
            <a:r>
              <a:rPr lang="en-US" dirty="0"/>
              <a:t>Strategic Capital Planning</a:t>
            </a:r>
          </a:p>
          <a:p>
            <a:r>
              <a:rPr lang="en-US" dirty="0"/>
              <a:t>Significant grant funding</a:t>
            </a:r>
          </a:p>
          <a:p>
            <a:r>
              <a:rPr lang="en-US" dirty="0"/>
              <a:t>$250K towards a revaluation</a:t>
            </a:r>
          </a:p>
          <a:p>
            <a:r>
              <a:rPr lang="en-US" dirty="0"/>
              <a:t>Shared capital costs with neighbors</a:t>
            </a:r>
          </a:p>
          <a:p>
            <a:endParaRPr lang="en-US" dirty="0"/>
          </a:p>
        </p:txBody>
      </p:sp>
      <p:pic>
        <p:nvPicPr>
          <p:cNvPr id="6" name="Picture 5">
            <a:extLst>
              <a:ext uri="{FF2B5EF4-FFF2-40B4-BE49-F238E27FC236}">
                <a16:creationId xmlns:a16="http://schemas.microsoft.com/office/drawing/2014/main" id="{D8FB59EB-9CCC-7B8C-87AE-D0D23D76180D}"/>
              </a:ext>
            </a:extLst>
          </p:cNvPr>
          <p:cNvPicPr>
            <a:picLocks noChangeAspect="1"/>
          </p:cNvPicPr>
          <p:nvPr/>
        </p:nvPicPr>
        <p:blipFill>
          <a:blip r:embed="rId3"/>
          <a:stretch>
            <a:fillRect/>
          </a:stretch>
        </p:blipFill>
        <p:spPr>
          <a:xfrm>
            <a:off x="6566704" y="0"/>
            <a:ext cx="5625296" cy="6858000"/>
          </a:xfrm>
          <a:prstGeom prst="rect">
            <a:avLst/>
          </a:prstGeom>
        </p:spPr>
      </p:pic>
    </p:spTree>
    <p:extLst>
      <p:ext uri="{BB962C8B-B14F-4D97-AF65-F5344CB8AC3E}">
        <p14:creationId xmlns:p14="http://schemas.microsoft.com/office/powerpoint/2010/main" val="2535937625"/>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35D3-3929-4A51-9579-B988E784EE4F}"/>
              </a:ext>
            </a:extLst>
          </p:cNvPr>
          <p:cNvSpPr>
            <a:spLocks noGrp="1"/>
          </p:cNvSpPr>
          <p:nvPr>
            <p:ph type="title"/>
          </p:nvPr>
        </p:nvSpPr>
        <p:spPr>
          <a:xfrm>
            <a:off x="838200" y="365125"/>
            <a:ext cx="10515600" cy="847449"/>
          </a:xfrm>
        </p:spPr>
        <p:txBody>
          <a:bodyPr/>
          <a:lstStyle/>
          <a:p>
            <a:r>
              <a:rPr lang="en-US" dirty="0"/>
              <a:t>Council Goals – Top 5</a:t>
            </a:r>
          </a:p>
        </p:txBody>
      </p:sp>
      <p:graphicFrame>
        <p:nvGraphicFramePr>
          <p:cNvPr id="4" name="Table 4">
            <a:extLst>
              <a:ext uri="{FF2B5EF4-FFF2-40B4-BE49-F238E27FC236}">
                <a16:creationId xmlns:a16="http://schemas.microsoft.com/office/drawing/2014/main" id="{DEE24BB1-D441-44C5-8352-ADB40DBAA15E}"/>
              </a:ext>
            </a:extLst>
          </p:cNvPr>
          <p:cNvGraphicFramePr>
            <a:graphicFrameLocks noGrp="1"/>
          </p:cNvGraphicFramePr>
          <p:nvPr>
            <p:ph idx="1"/>
            <p:extLst>
              <p:ext uri="{D42A27DB-BD31-4B8C-83A1-F6EECF244321}">
                <p14:modId xmlns:p14="http://schemas.microsoft.com/office/powerpoint/2010/main" val="497471633"/>
              </p:ext>
            </p:extLst>
          </p:nvPr>
        </p:nvGraphicFramePr>
        <p:xfrm>
          <a:off x="659296" y="1497774"/>
          <a:ext cx="10214112" cy="2987040"/>
        </p:xfrm>
        <a:graphic>
          <a:graphicData uri="http://schemas.openxmlformats.org/drawingml/2006/table">
            <a:tbl>
              <a:tblPr firstRow="1" bandRow="1">
                <a:tableStyleId>{5C22544A-7EE6-4342-B048-85BDC9FD1C3A}</a:tableStyleId>
              </a:tblPr>
              <a:tblGrid>
                <a:gridCol w="3067878">
                  <a:extLst>
                    <a:ext uri="{9D8B030D-6E8A-4147-A177-3AD203B41FA5}">
                      <a16:colId xmlns:a16="http://schemas.microsoft.com/office/drawing/2014/main" val="878466409"/>
                    </a:ext>
                  </a:extLst>
                </a:gridCol>
                <a:gridCol w="7146234">
                  <a:extLst>
                    <a:ext uri="{9D8B030D-6E8A-4147-A177-3AD203B41FA5}">
                      <a16:colId xmlns:a16="http://schemas.microsoft.com/office/drawing/2014/main" val="711181315"/>
                    </a:ext>
                  </a:extLst>
                </a:gridCol>
              </a:tblGrid>
              <a:tr h="134750">
                <a:tc>
                  <a:txBody>
                    <a:bodyPr/>
                    <a:lstStyle/>
                    <a:p>
                      <a:r>
                        <a:rPr lang="en-US" sz="2000" dirty="0"/>
                        <a:t>Council Goals</a:t>
                      </a:r>
                    </a:p>
                  </a:txBody>
                  <a:tcPr/>
                </a:tc>
                <a:tc>
                  <a:txBody>
                    <a:bodyPr/>
                    <a:lstStyle/>
                    <a:p>
                      <a:r>
                        <a:rPr lang="en-US" sz="2000" dirty="0"/>
                        <a:t>New Initiatives Funded in the Budget</a:t>
                      </a:r>
                    </a:p>
                  </a:txBody>
                  <a:tcPr/>
                </a:tc>
                <a:extLst>
                  <a:ext uri="{0D108BD9-81ED-4DB2-BD59-A6C34878D82A}">
                    <a16:rowId xmlns:a16="http://schemas.microsoft.com/office/drawing/2014/main" val="4135975075"/>
                  </a:ext>
                </a:extLst>
              </a:tr>
              <a:tr h="248411">
                <a:tc>
                  <a:txBody>
                    <a:bodyPr/>
                    <a:lstStyle/>
                    <a:p>
                      <a:r>
                        <a:rPr lang="en-US" sz="2000" dirty="0"/>
                        <a:t>1. Financial Stability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$305,792 funding for new initiatives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a:t>$1.7 </a:t>
                      </a:r>
                      <a:r>
                        <a:rPr lang="en-US" sz="2000" dirty="0"/>
                        <a:t>million new non-tax revenues</a:t>
                      </a:r>
                    </a:p>
                  </a:txBody>
                  <a:tcPr/>
                </a:tc>
                <a:extLst>
                  <a:ext uri="{0D108BD9-81ED-4DB2-BD59-A6C34878D82A}">
                    <a16:rowId xmlns:a16="http://schemas.microsoft.com/office/drawing/2014/main" val="1498710822"/>
                  </a:ext>
                </a:extLst>
              </a:tr>
              <a:tr h="192318">
                <a:tc>
                  <a:txBody>
                    <a:bodyPr/>
                    <a:lstStyle/>
                    <a:p>
                      <a:r>
                        <a:rPr lang="en-US" sz="2000" dirty="0"/>
                        <a:t>2. Schools &amp; Infrastructure</a:t>
                      </a:r>
                    </a:p>
                  </a:txBody>
                  <a:tcPr>
                    <a:solidFill>
                      <a:schemeClr val="accent6">
                        <a:lumMod val="40000"/>
                        <a:lumOff val="60000"/>
                      </a:schemeClr>
                    </a:solidFill>
                  </a:tcPr>
                </a:tc>
                <a:tc>
                  <a:txBody>
                    <a:bodyPr/>
                    <a:lstStyle/>
                    <a:p>
                      <a:pPr marL="0" indent="0">
                        <a:buFont typeface="Arial" panose="020B0604020202020204" pitchFamily="34" charset="0"/>
                        <a:buNone/>
                      </a:pPr>
                      <a:r>
                        <a:rPr lang="en-US" sz="2000" dirty="0"/>
                        <a:t>$741,399 funding for new capital projects</a:t>
                      </a:r>
                    </a:p>
                  </a:txBody>
                  <a:tcPr>
                    <a:solidFill>
                      <a:schemeClr val="accent6">
                        <a:lumMod val="40000"/>
                        <a:lumOff val="60000"/>
                      </a:schemeClr>
                    </a:solidFill>
                  </a:tcPr>
                </a:tc>
                <a:extLst>
                  <a:ext uri="{0D108BD9-81ED-4DB2-BD59-A6C34878D82A}">
                    <a16:rowId xmlns:a16="http://schemas.microsoft.com/office/drawing/2014/main" val="2177389088"/>
                  </a:ext>
                </a:extLst>
              </a:tr>
              <a:tr h="136225">
                <a:tc>
                  <a:txBody>
                    <a:bodyPr/>
                    <a:lstStyle/>
                    <a:p>
                      <a:r>
                        <a:rPr lang="en-US" sz="2000" dirty="0"/>
                        <a:t>3. Economic Opportunity</a:t>
                      </a:r>
                    </a:p>
                  </a:txBody>
                  <a:tcPr>
                    <a:solidFill>
                      <a:schemeClr val="bg1">
                        <a:lumMod val="85000"/>
                      </a:schemeClr>
                    </a:solidFill>
                  </a:tcPr>
                </a:tc>
                <a:tc>
                  <a:txBody>
                    <a:bodyPr/>
                    <a:lstStyle/>
                    <a:p>
                      <a:pPr marL="0" indent="0">
                        <a:buFont typeface="Arial" panose="020B0604020202020204" pitchFamily="34" charset="0"/>
                        <a:buNone/>
                      </a:pPr>
                      <a:r>
                        <a:rPr lang="en-US" sz="2000" dirty="0"/>
                        <a:t>$478,556 funding for new economic development and community initiatives</a:t>
                      </a:r>
                    </a:p>
                  </a:txBody>
                  <a:tcPr>
                    <a:solidFill>
                      <a:schemeClr val="bg1">
                        <a:lumMod val="85000"/>
                      </a:schemeClr>
                    </a:solidFill>
                  </a:tcPr>
                </a:tc>
                <a:extLst>
                  <a:ext uri="{0D108BD9-81ED-4DB2-BD59-A6C34878D82A}">
                    <a16:rowId xmlns:a16="http://schemas.microsoft.com/office/drawing/2014/main" val="654446554"/>
                  </a:ext>
                </a:extLst>
              </a:tr>
              <a:tr h="136225">
                <a:tc>
                  <a:txBody>
                    <a:bodyPr/>
                    <a:lstStyle/>
                    <a:p>
                      <a:r>
                        <a:rPr lang="en-US" sz="2000" dirty="0"/>
                        <a:t>4. Growth &amp; Innovation</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$97,503 funding for planning initiatives, including housing</a:t>
                      </a:r>
                    </a:p>
                  </a:txBody>
                  <a:tcPr>
                    <a:solidFill>
                      <a:schemeClr val="accent4">
                        <a:lumMod val="40000"/>
                        <a:lumOff val="60000"/>
                      </a:schemeClr>
                    </a:solidFill>
                  </a:tcPr>
                </a:tc>
                <a:extLst>
                  <a:ext uri="{0D108BD9-81ED-4DB2-BD59-A6C34878D82A}">
                    <a16:rowId xmlns:a16="http://schemas.microsoft.com/office/drawing/2014/main" val="3204879666"/>
                  </a:ext>
                </a:extLst>
              </a:tr>
              <a:tr h="248411">
                <a:tc>
                  <a:txBody>
                    <a:bodyPr/>
                    <a:lstStyle/>
                    <a:p>
                      <a:pPr lvl="0">
                        <a:buNone/>
                      </a:pPr>
                      <a:r>
                        <a:rPr lang="en-US" sz="2000" dirty="0"/>
                        <a:t>5. Livable Community</a:t>
                      </a:r>
                    </a:p>
                  </a:txBody>
                  <a:tcPr>
                    <a:solidFill>
                      <a:srgbClr val="ADB9CA"/>
                    </a:solidFill>
                  </a:tcPr>
                </a:tc>
                <a:tc>
                  <a:txBody>
                    <a:bodyPr/>
                    <a:lstStyle/>
                    <a:p>
                      <a:pPr marL="0" lvl="0" indent="0">
                        <a:buFont typeface="Arial" panose="020B0604020202020204" pitchFamily="34" charset="0"/>
                        <a:buNone/>
                      </a:pPr>
                      <a:r>
                        <a:rPr lang="en-US" sz="2000" dirty="0"/>
                        <a:t>$709,992 funding for public health and open spaces</a:t>
                      </a:r>
                    </a:p>
                  </a:txBody>
                  <a:tcPr>
                    <a:solidFill>
                      <a:srgbClr val="ADB9CA"/>
                    </a:solidFill>
                  </a:tcPr>
                </a:tc>
                <a:extLst>
                  <a:ext uri="{0D108BD9-81ED-4DB2-BD59-A6C34878D82A}">
                    <a16:rowId xmlns:a16="http://schemas.microsoft.com/office/drawing/2014/main" val="1574927871"/>
                  </a:ext>
                </a:extLst>
              </a:tr>
            </a:tbl>
          </a:graphicData>
        </a:graphic>
      </p:graphicFrame>
    </p:spTree>
    <p:extLst>
      <p:ext uri="{BB962C8B-B14F-4D97-AF65-F5344CB8AC3E}">
        <p14:creationId xmlns:p14="http://schemas.microsoft.com/office/powerpoint/2010/main" val="15501954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7F7C-A9A2-4FE3-BF7B-D2CE1ABD6815}"/>
              </a:ext>
            </a:extLst>
          </p:cNvPr>
          <p:cNvSpPr>
            <a:spLocks noGrp="1"/>
          </p:cNvSpPr>
          <p:nvPr>
            <p:ph type="title"/>
          </p:nvPr>
        </p:nvSpPr>
        <p:spPr/>
        <p:txBody>
          <a:bodyPr/>
          <a:lstStyle/>
          <a:p>
            <a:r>
              <a:rPr lang="en-US" dirty="0"/>
              <a:t>General Budget Process Review</a:t>
            </a:r>
          </a:p>
        </p:txBody>
      </p:sp>
      <p:sp>
        <p:nvSpPr>
          <p:cNvPr id="3" name="Text Placeholder 2">
            <a:extLst>
              <a:ext uri="{FF2B5EF4-FFF2-40B4-BE49-F238E27FC236}">
                <a16:creationId xmlns:a16="http://schemas.microsoft.com/office/drawing/2014/main" id="{93A5951F-DD15-4AD2-A66A-E017D9DF4D6F}"/>
              </a:ext>
            </a:extLst>
          </p:cNvPr>
          <p:cNvSpPr>
            <a:spLocks noGrp="1"/>
          </p:cNvSpPr>
          <p:nvPr>
            <p:ph type="body" idx="1"/>
          </p:nvPr>
        </p:nvSpPr>
        <p:spPr/>
        <p:txBody>
          <a:bodyPr/>
          <a:lstStyle/>
          <a:p>
            <a:r>
              <a:rPr lang="en-US" dirty="0"/>
              <a:t>An Overview</a:t>
            </a:r>
          </a:p>
        </p:txBody>
      </p:sp>
    </p:spTree>
    <p:extLst>
      <p:ext uri="{BB962C8B-B14F-4D97-AF65-F5344CB8AC3E}">
        <p14:creationId xmlns:p14="http://schemas.microsoft.com/office/powerpoint/2010/main" val="2944666228"/>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DA56-CA51-407F-83A5-DBFC241B0966}"/>
              </a:ext>
            </a:extLst>
          </p:cNvPr>
          <p:cNvSpPr>
            <a:spLocks noGrp="1"/>
          </p:cNvSpPr>
          <p:nvPr>
            <p:ph type="title"/>
          </p:nvPr>
        </p:nvSpPr>
        <p:spPr/>
        <p:txBody>
          <a:bodyPr/>
          <a:lstStyle/>
          <a:p>
            <a:r>
              <a:rPr lang="en-US" dirty="0"/>
              <a:t>Budget Timeline &amp; Presentations</a:t>
            </a:r>
          </a:p>
        </p:txBody>
      </p:sp>
      <p:sp>
        <p:nvSpPr>
          <p:cNvPr id="3" name="Text Placeholder 2">
            <a:extLst>
              <a:ext uri="{FF2B5EF4-FFF2-40B4-BE49-F238E27FC236}">
                <a16:creationId xmlns:a16="http://schemas.microsoft.com/office/drawing/2014/main" id="{304B950B-D265-4F62-BBCA-5B3351BBDA81}"/>
              </a:ext>
            </a:extLst>
          </p:cNvPr>
          <p:cNvSpPr>
            <a:spLocks noGrp="1"/>
          </p:cNvSpPr>
          <p:nvPr>
            <p:ph type="body" idx="1"/>
          </p:nvPr>
        </p:nvSpPr>
        <p:spPr/>
        <p:txBody>
          <a:bodyPr/>
          <a:lstStyle/>
          <a:p>
            <a:r>
              <a:rPr lang="en-US" dirty="0"/>
              <a:t>FY2024 Budget</a:t>
            </a:r>
          </a:p>
        </p:txBody>
      </p:sp>
    </p:spTree>
    <p:extLst>
      <p:ext uri="{BB962C8B-B14F-4D97-AF65-F5344CB8AC3E}">
        <p14:creationId xmlns:p14="http://schemas.microsoft.com/office/powerpoint/2010/main" val="1658564221"/>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8AFC-0DCC-41DD-BA6F-E23D60154932}"/>
              </a:ext>
            </a:extLst>
          </p:cNvPr>
          <p:cNvSpPr>
            <a:spLocks noGrp="1"/>
          </p:cNvSpPr>
          <p:nvPr>
            <p:ph type="title"/>
          </p:nvPr>
        </p:nvSpPr>
        <p:spPr/>
        <p:txBody>
          <a:bodyPr/>
          <a:lstStyle/>
          <a:p>
            <a:r>
              <a:rPr lang="en-US" dirty="0"/>
              <a:t>Budget Calendar</a:t>
            </a:r>
          </a:p>
        </p:txBody>
      </p:sp>
      <p:graphicFrame>
        <p:nvGraphicFramePr>
          <p:cNvPr id="4" name="Table 4">
            <a:extLst>
              <a:ext uri="{FF2B5EF4-FFF2-40B4-BE49-F238E27FC236}">
                <a16:creationId xmlns:a16="http://schemas.microsoft.com/office/drawing/2014/main" id="{78477400-8DA0-4A00-B72B-59CAA826006E}"/>
              </a:ext>
            </a:extLst>
          </p:cNvPr>
          <p:cNvGraphicFramePr>
            <a:graphicFrameLocks noGrp="1"/>
          </p:cNvGraphicFramePr>
          <p:nvPr>
            <p:ph sz="quarter" idx="10"/>
            <p:extLst>
              <p:ext uri="{D42A27DB-BD31-4B8C-83A1-F6EECF244321}">
                <p14:modId xmlns:p14="http://schemas.microsoft.com/office/powerpoint/2010/main" val="567253290"/>
              </p:ext>
            </p:extLst>
          </p:nvPr>
        </p:nvGraphicFramePr>
        <p:xfrm>
          <a:off x="838200" y="1289050"/>
          <a:ext cx="10515600" cy="5486400"/>
        </p:xfrm>
        <a:graphic>
          <a:graphicData uri="http://schemas.openxmlformats.org/drawingml/2006/table">
            <a:tbl>
              <a:tblPr firstRow="1" bandRow="1">
                <a:tableStyleId>{2D5ABB26-0587-4C30-8999-92F81FD0307C}</a:tableStyleId>
              </a:tblPr>
              <a:tblGrid>
                <a:gridCol w="2019300">
                  <a:extLst>
                    <a:ext uri="{9D8B030D-6E8A-4147-A177-3AD203B41FA5}">
                      <a16:colId xmlns:a16="http://schemas.microsoft.com/office/drawing/2014/main" val="1180226065"/>
                    </a:ext>
                  </a:extLst>
                </a:gridCol>
                <a:gridCol w="8496300">
                  <a:extLst>
                    <a:ext uri="{9D8B030D-6E8A-4147-A177-3AD203B41FA5}">
                      <a16:colId xmlns:a16="http://schemas.microsoft.com/office/drawing/2014/main" val="3062983444"/>
                    </a:ext>
                  </a:extLst>
                </a:gridCol>
              </a:tblGrid>
              <a:tr h="370840">
                <a:tc>
                  <a:txBody>
                    <a:bodyPr/>
                    <a:lstStyle/>
                    <a:p>
                      <a:r>
                        <a:rPr lang="en-US" sz="1600" b="1" kern="1200" dirty="0">
                          <a:solidFill>
                            <a:schemeClr val="tx1"/>
                          </a:solidFill>
                          <a:effectLst/>
                          <a:latin typeface="+mn-lt"/>
                          <a:ea typeface="+mn-ea"/>
                          <a:cs typeface="+mn-cs"/>
                        </a:rPr>
                        <a:t>April 3</a:t>
                      </a:r>
                      <a:endParaRPr lang="en-US" sz="1600" dirty="0"/>
                    </a:p>
                  </a:txBody>
                  <a:tcPr>
                    <a:lnB w="12700" cap="flat" cmpd="sng" algn="ctr">
                      <a:solidFill>
                        <a:schemeClr val="bg1">
                          <a:lumMod val="50000"/>
                        </a:schemeClr>
                      </a:solidFill>
                      <a:prstDash val="solid"/>
                      <a:round/>
                      <a:headEnd type="none" w="med" len="med"/>
                      <a:tailEnd type="none" w="med" len="med"/>
                    </a:lnB>
                  </a:tcPr>
                </a:tc>
                <a:tc>
                  <a:txBody>
                    <a:bodyPr/>
                    <a:lstStyle/>
                    <a:p>
                      <a:r>
                        <a:rPr lang="en-US" sz="1800" kern="1200" dirty="0">
                          <a:solidFill>
                            <a:schemeClr val="tx1"/>
                          </a:solidFill>
                          <a:effectLst/>
                          <a:latin typeface="+mn-lt"/>
                          <a:ea typeface="+mn-ea"/>
                          <a:cs typeface="+mn-cs"/>
                        </a:rPr>
                        <a:t>Water Resource Recovery Department</a:t>
                      </a:r>
                    </a:p>
                    <a:p>
                      <a:r>
                        <a:rPr lang="en-US" sz="1800" kern="1200" dirty="0">
                          <a:solidFill>
                            <a:schemeClr val="tx1"/>
                          </a:solidFill>
                          <a:effectLst/>
                          <a:latin typeface="+mn-lt"/>
                          <a:ea typeface="+mn-ea"/>
                          <a:cs typeface="+mn-cs"/>
                        </a:rPr>
                        <a:t>Police Department</a:t>
                      </a:r>
                    </a:p>
                    <a:p>
                      <a:r>
                        <a:rPr lang="en-US" sz="1800" kern="1200" dirty="0">
                          <a:solidFill>
                            <a:schemeClr val="tx1"/>
                          </a:solidFill>
                          <a:effectLst/>
                          <a:latin typeface="+mn-lt"/>
                          <a:ea typeface="+mn-ea"/>
                          <a:cs typeface="+mn-cs"/>
                        </a:rPr>
                        <a:t>Economic Development &amp; TIF Districts</a:t>
                      </a:r>
                    </a:p>
                    <a:p>
                      <a:r>
                        <a:rPr lang="en-US" sz="1800" kern="1200" dirty="0">
                          <a:solidFill>
                            <a:schemeClr val="tx1"/>
                          </a:solidFill>
                          <a:effectLst/>
                          <a:latin typeface="+mn-lt"/>
                          <a:ea typeface="+mn-ea"/>
                          <a:cs typeface="+mn-cs"/>
                        </a:rPr>
                        <a:t>City Clerk</a:t>
                      </a:r>
                    </a:p>
                    <a:p>
                      <a:r>
                        <a:rPr lang="en-US" sz="1800" kern="1200" dirty="0">
                          <a:solidFill>
                            <a:schemeClr val="tx1"/>
                          </a:solidFill>
                          <a:effectLst/>
                          <a:latin typeface="+mn-lt"/>
                          <a:ea typeface="+mn-ea"/>
                          <a:cs typeface="+mn-cs"/>
                        </a:rPr>
                        <a:t>Parks &amp; Recreation</a:t>
                      </a:r>
                    </a:p>
                    <a:p>
                      <a:r>
                        <a:rPr lang="en-US" sz="1800" kern="1200" dirty="0">
                          <a:solidFill>
                            <a:schemeClr val="tx1"/>
                          </a:solidFill>
                          <a:effectLst/>
                          <a:latin typeface="+mn-lt"/>
                          <a:ea typeface="+mn-ea"/>
                          <a:cs typeface="+mn-cs"/>
                        </a:rPr>
                        <a:t>Code Enforcement</a:t>
                      </a:r>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15524933"/>
                  </a:ext>
                </a:extLst>
              </a:tr>
              <a:tr h="370840">
                <a:tc>
                  <a:txBody>
                    <a:bodyPr/>
                    <a:lstStyle/>
                    <a:p>
                      <a:r>
                        <a:rPr lang="en-US" sz="1600" b="1" kern="1200" dirty="0">
                          <a:solidFill>
                            <a:schemeClr val="tx1"/>
                          </a:solidFill>
                          <a:effectLst/>
                          <a:latin typeface="+mn-lt"/>
                          <a:ea typeface="+mn-ea"/>
                          <a:cs typeface="+mn-cs"/>
                        </a:rPr>
                        <a:t>April 10</a:t>
                      </a:r>
                      <a:endParaRPr lang="en-US" sz="1600" dirty="0"/>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800" kern="1200" dirty="0">
                          <a:solidFill>
                            <a:schemeClr val="tx1"/>
                          </a:solidFill>
                          <a:effectLst/>
                          <a:latin typeface="+mn-lt"/>
                          <a:ea typeface="+mn-ea"/>
                          <a:cs typeface="+mn-cs"/>
                        </a:rPr>
                        <a:t>Planning</a:t>
                      </a:r>
                    </a:p>
                    <a:p>
                      <a:r>
                        <a:rPr lang="en-US" sz="1800" kern="1200" dirty="0">
                          <a:solidFill>
                            <a:schemeClr val="tx1"/>
                          </a:solidFill>
                          <a:effectLst/>
                          <a:latin typeface="+mn-lt"/>
                          <a:ea typeface="+mn-ea"/>
                          <a:cs typeface="+mn-cs"/>
                        </a:rPr>
                        <a:t>Human Resources &amp; Communications</a:t>
                      </a:r>
                    </a:p>
                    <a:p>
                      <a:r>
                        <a:rPr lang="en-US" sz="1800" kern="1200" dirty="0">
                          <a:solidFill>
                            <a:schemeClr val="tx1"/>
                          </a:solidFill>
                          <a:effectLst/>
                          <a:latin typeface="+mn-lt"/>
                          <a:ea typeface="+mn-ea"/>
                          <a:cs typeface="+mn-cs"/>
                        </a:rPr>
                        <a:t>Information Technology</a:t>
                      </a:r>
                    </a:p>
                    <a:p>
                      <a:r>
                        <a:rPr lang="en-US" sz="1800" kern="1200" dirty="0">
                          <a:solidFill>
                            <a:schemeClr val="tx1"/>
                          </a:solidFill>
                          <a:effectLst/>
                          <a:latin typeface="+mn-lt"/>
                          <a:ea typeface="+mn-ea"/>
                          <a:cs typeface="+mn-cs"/>
                        </a:rPr>
                        <a:t>Finance (includes Other Supported Entities, Contingency, Insurance, Solicitor, Revenue &amp; Fee Schedule) </a:t>
                      </a:r>
                    </a:p>
                    <a:p>
                      <a:r>
                        <a:rPr lang="en-US" sz="1800" kern="1200" dirty="0">
                          <a:solidFill>
                            <a:schemeClr val="tx1"/>
                          </a:solidFill>
                          <a:effectLst/>
                          <a:latin typeface="+mn-lt"/>
                          <a:ea typeface="+mn-ea"/>
                          <a:cs typeface="+mn-cs"/>
                        </a:rPr>
                        <a:t>Fire/Ambulance Department</a:t>
                      </a:r>
                    </a:p>
                    <a:p>
                      <a:r>
                        <a:rPr lang="en-US" sz="1800" kern="1200" dirty="0">
                          <a:solidFill>
                            <a:schemeClr val="tx1"/>
                          </a:solidFill>
                          <a:effectLst/>
                          <a:latin typeface="+mn-lt"/>
                          <a:ea typeface="+mn-ea"/>
                          <a:cs typeface="+mn-cs"/>
                        </a:rPr>
                        <a:t>Administration </a:t>
                      </a:r>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59043382"/>
                  </a:ext>
                </a:extLst>
              </a:tr>
              <a:tr h="370840">
                <a:tc>
                  <a:txBody>
                    <a:bodyPr/>
                    <a:lstStyle/>
                    <a:p>
                      <a:r>
                        <a:rPr lang="en-US" sz="1600" b="1" kern="1200" dirty="0">
                          <a:solidFill>
                            <a:schemeClr val="tx1"/>
                          </a:solidFill>
                          <a:effectLst/>
                          <a:latin typeface="+mn-lt"/>
                          <a:ea typeface="+mn-ea"/>
                          <a:cs typeface="+mn-cs"/>
                        </a:rPr>
                        <a:t>April 24</a:t>
                      </a:r>
                      <a:endParaRPr lang="en-US" sz="1600" dirty="0"/>
                    </a:p>
                  </a:txBody>
                  <a:tcPr>
                    <a:lnT w="12700" cap="flat" cmpd="sng" algn="ctr">
                      <a:solidFill>
                        <a:schemeClr val="bg1">
                          <a:lumMod val="50000"/>
                        </a:schemeClr>
                      </a:solidFill>
                      <a:prstDash val="solid"/>
                      <a:round/>
                      <a:headEnd type="none" w="med" len="med"/>
                      <a:tailEnd type="none" w="med" len="med"/>
                    </a:lnT>
                  </a:tcPr>
                </a:tc>
                <a:tc>
                  <a:txBody>
                    <a:bodyPr/>
                    <a:lstStyle/>
                    <a:p>
                      <a:r>
                        <a:rPr lang="en-US" sz="1800" kern="1200" dirty="0">
                          <a:solidFill>
                            <a:schemeClr val="tx1"/>
                          </a:solidFill>
                          <a:effectLst/>
                          <a:latin typeface="+mn-lt"/>
                          <a:ea typeface="+mn-ea"/>
                          <a:cs typeface="+mn-cs"/>
                        </a:rPr>
                        <a:t>Saco Main Street</a:t>
                      </a:r>
                    </a:p>
                    <a:p>
                      <a:r>
                        <a:rPr lang="en-US" sz="1800" kern="1200" dirty="0">
                          <a:solidFill>
                            <a:schemeClr val="tx1"/>
                          </a:solidFill>
                          <a:effectLst/>
                          <a:latin typeface="+mn-lt"/>
                          <a:ea typeface="+mn-ea"/>
                          <a:cs typeface="+mn-cs"/>
                        </a:rPr>
                        <a:t>Dyer Library</a:t>
                      </a:r>
                    </a:p>
                    <a:p>
                      <a:r>
                        <a:rPr lang="en-US" sz="1800" kern="1200" dirty="0">
                          <a:solidFill>
                            <a:schemeClr val="tx1"/>
                          </a:solidFill>
                          <a:effectLst/>
                          <a:latin typeface="+mn-lt"/>
                          <a:ea typeface="+mn-ea"/>
                          <a:cs typeface="+mn-cs"/>
                        </a:rPr>
                        <a:t>BSOOB Transit </a:t>
                      </a:r>
                    </a:p>
                    <a:p>
                      <a:r>
                        <a:rPr lang="en-US" sz="1800" kern="1200" dirty="0">
                          <a:solidFill>
                            <a:schemeClr val="tx1"/>
                          </a:solidFill>
                          <a:effectLst/>
                          <a:latin typeface="+mn-lt"/>
                          <a:ea typeface="+mn-ea"/>
                          <a:cs typeface="+mn-cs"/>
                        </a:rPr>
                        <a:t>Age Friendly Saco</a:t>
                      </a:r>
                    </a:p>
                    <a:p>
                      <a:r>
                        <a:rPr lang="en-US" sz="1800" kern="1200" dirty="0">
                          <a:solidFill>
                            <a:schemeClr val="tx1"/>
                          </a:solidFill>
                          <a:effectLst/>
                          <a:latin typeface="+mn-lt"/>
                          <a:ea typeface="+mn-ea"/>
                          <a:cs typeface="+mn-cs"/>
                        </a:rPr>
                        <a:t>Public Works &amp; Capital Planning</a:t>
                      </a:r>
                    </a:p>
                    <a:p>
                      <a:r>
                        <a:rPr lang="en-US" sz="1800" kern="1200" dirty="0">
                          <a:solidFill>
                            <a:schemeClr val="tx1"/>
                          </a:solidFill>
                          <a:effectLst/>
                          <a:latin typeface="+mn-lt"/>
                          <a:ea typeface="+mn-ea"/>
                          <a:cs typeface="+mn-cs"/>
                        </a:rPr>
                        <a:t>Assessing </a:t>
                      </a:r>
                    </a:p>
                  </a:txBody>
                  <a:tcP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548750779"/>
                  </a:ext>
                </a:extLst>
              </a:tr>
            </a:tbl>
          </a:graphicData>
        </a:graphic>
      </p:graphicFrame>
    </p:spTree>
    <p:extLst>
      <p:ext uri="{BB962C8B-B14F-4D97-AF65-F5344CB8AC3E}">
        <p14:creationId xmlns:p14="http://schemas.microsoft.com/office/powerpoint/2010/main" val="490440710"/>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8AFC-0DCC-41DD-BA6F-E23D60154932}"/>
              </a:ext>
            </a:extLst>
          </p:cNvPr>
          <p:cNvSpPr>
            <a:spLocks noGrp="1"/>
          </p:cNvSpPr>
          <p:nvPr>
            <p:ph type="title"/>
          </p:nvPr>
        </p:nvSpPr>
        <p:spPr/>
        <p:txBody>
          <a:bodyPr/>
          <a:lstStyle/>
          <a:p>
            <a:r>
              <a:rPr lang="en-US" dirty="0"/>
              <a:t>Budget Calendar</a:t>
            </a:r>
          </a:p>
        </p:txBody>
      </p:sp>
      <p:graphicFrame>
        <p:nvGraphicFramePr>
          <p:cNvPr id="4" name="Table 4">
            <a:extLst>
              <a:ext uri="{FF2B5EF4-FFF2-40B4-BE49-F238E27FC236}">
                <a16:creationId xmlns:a16="http://schemas.microsoft.com/office/drawing/2014/main" id="{78477400-8DA0-4A00-B72B-59CAA826006E}"/>
              </a:ext>
            </a:extLst>
          </p:cNvPr>
          <p:cNvGraphicFramePr>
            <a:graphicFrameLocks noGrp="1"/>
          </p:cNvGraphicFramePr>
          <p:nvPr>
            <p:ph sz="quarter" idx="10"/>
            <p:extLst>
              <p:ext uri="{D42A27DB-BD31-4B8C-83A1-F6EECF244321}">
                <p14:modId xmlns:p14="http://schemas.microsoft.com/office/powerpoint/2010/main" val="1931578087"/>
              </p:ext>
            </p:extLst>
          </p:nvPr>
        </p:nvGraphicFramePr>
        <p:xfrm>
          <a:off x="838200" y="1289050"/>
          <a:ext cx="10515600" cy="1285240"/>
        </p:xfrm>
        <a:graphic>
          <a:graphicData uri="http://schemas.openxmlformats.org/drawingml/2006/table">
            <a:tbl>
              <a:tblPr firstRow="1" bandRow="1">
                <a:tableStyleId>{2D5ABB26-0587-4C30-8999-92F81FD0307C}</a:tableStyleId>
              </a:tblPr>
              <a:tblGrid>
                <a:gridCol w="2019300">
                  <a:extLst>
                    <a:ext uri="{9D8B030D-6E8A-4147-A177-3AD203B41FA5}">
                      <a16:colId xmlns:a16="http://schemas.microsoft.com/office/drawing/2014/main" val="1180226065"/>
                    </a:ext>
                  </a:extLst>
                </a:gridCol>
                <a:gridCol w="8496300">
                  <a:extLst>
                    <a:ext uri="{9D8B030D-6E8A-4147-A177-3AD203B41FA5}">
                      <a16:colId xmlns:a16="http://schemas.microsoft.com/office/drawing/2014/main" val="3062983444"/>
                    </a:ext>
                  </a:extLst>
                </a:gridCol>
              </a:tblGrid>
              <a:tr h="370840">
                <a:tc>
                  <a:txBody>
                    <a:bodyPr/>
                    <a:lstStyle/>
                    <a:p>
                      <a:r>
                        <a:rPr lang="en-US" b="1" dirty="0"/>
                        <a:t>May 1</a:t>
                      </a:r>
                    </a:p>
                  </a:txBody>
                  <a:tcPr>
                    <a:lnB w="19050" cap="flat" cmpd="sng" algn="ctr">
                      <a:solidFill>
                        <a:schemeClr val="bg1">
                          <a:lumMod val="50000"/>
                        </a:schemeClr>
                      </a:solidFill>
                      <a:prstDash val="solid"/>
                      <a:round/>
                      <a:headEnd type="none" w="med" len="med"/>
                      <a:tailEnd type="none" w="med" len="med"/>
                    </a:lnB>
                  </a:tcPr>
                </a:tc>
                <a:tc>
                  <a:txBody>
                    <a:bodyPr/>
                    <a:lstStyle/>
                    <a:p>
                      <a:r>
                        <a:rPr lang="en-US" dirty="0"/>
                        <a:t>Public Hearing</a:t>
                      </a:r>
                    </a:p>
                    <a:p>
                      <a:r>
                        <a:rPr lang="en-US" dirty="0"/>
                        <a:t>Review of Budget Motions &amp; Amendments</a:t>
                      </a:r>
                    </a:p>
                    <a:p>
                      <a:r>
                        <a:rPr lang="en-US" dirty="0"/>
                        <a:t>Council Discussion</a:t>
                      </a:r>
                    </a:p>
                  </a:txBody>
                  <a:tcPr>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15524933"/>
                  </a:ext>
                </a:extLst>
              </a:tr>
              <a:tr h="370840">
                <a:tc>
                  <a:txBody>
                    <a:bodyPr/>
                    <a:lstStyle/>
                    <a:p>
                      <a:r>
                        <a:rPr lang="en-US" b="1" dirty="0"/>
                        <a:t>May 8</a:t>
                      </a:r>
                    </a:p>
                  </a:txBody>
                  <a:tcPr>
                    <a:lnT w="19050" cap="flat" cmpd="sng" algn="ctr">
                      <a:solidFill>
                        <a:schemeClr val="bg1">
                          <a:lumMod val="50000"/>
                        </a:schemeClr>
                      </a:solidFill>
                      <a:prstDash val="solid"/>
                      <a:round/>
                      <a:headEnd type="none" w="med" len="med"/>
                      <a:tailEnd type="none" w="med" len="med"/>
                    </a:lnT>
                  </a:tcPr>
                </a:tc>
                <a:tc>
                  <a:txBody>
                    <a:bodyPr/>
                    <a:lstStyle/>
                    <a:p>
                      <a:r>
                        <a:rPr lang="en-US" dirty="0"/>
                        <a:t>Budget Adoption: City &amp; School</a:t>
                      </a:r>
                    </a:p>
                  </a:txBody>
                  <a:tcPr>
                    <a:lnT w="1905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548750779"/>
                  </a:ext>
                </a:extLst>
              </a:tr>
            </a:tbl>
          </a:graphicData>
        </a:graphic>
      </p:graphicFrame>
    </p:spTree>
    <p:extLst>
      <p:ext uri="{BB962C8B-B14F-4D97-AF65-F5344CB8AC3E}">
        <p14:creationId xmlns:p14="http://schemas.microsoft.com/office/powerpoint/2010/main" val="199315868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5F09-BE3C-4AF4-A406-4451F1F07AA9}"/>
              </a:ext>
            </a:extLst>
          </p:cNvPr>
          <p:cNvSpPr>
            <a:spLocks noGrp="1"/>
          </p:cNvSpPr>
          <p:nvPr>
            <p:ph type="title"/>
          </p:nvPr>
        </p:nvSpPr>
        <p:spPr/>
        <p:txBody>
          <a:bodyPr/>
          <a:lstStyle/>
          <a:p>
            <a:r>
              <a:rPr lang="en-US" dirty="0"/>
              <a:t>Introduction to the Budget</a:t>
            </a:r>
          </a:p>
        </p:txBody>
      </p:sp>
      <p:sp>
        <p:nvSpPr>
          <p:cNvPr id="3" name="Content Placeholder 2">
            <a:extLst>
              <a:ext uri="{FF2B5EF4-FFF2-40B4-BE49-F238E27FC236}">
                <a16:creationId xmlns:a16="http://schemas.microsoft.com/office/drawing/2014/main" id="{D5486CDA-4D52-466D-8958-235FA2113C59}"/>
              </a:ext>
            </a:extLst>
          </p:cNvPr>
          <p:cNvSpPr>
            <a:spLocks noGrp="1"/>
          </p:cNvSpPr>
          <p:nvPr>
            <p:ph sz="quarter" idx="10"/>
          </p:nvPr>
        </p:nvSpPr>
        <p:spPr/>
        <p:txBody>
          <a:bodyPr>
            <a:normAutofit fontScale="92500"/>
          </a:bodyPr>
          <a:lstStyle/>
          <a:p>
            <a:r>
              <a:rPr lang="en-US" b="1" u="sng" dirty="0"/>
              <a:t>What is a Municipal Budget? </a:t>
            </a:r>
          </a:p>
          <a:p>
            <a:pPr lvl="1"/>
            <a:r>
              <a:rPr lang="en-US" dirty="0"/>
              <a:t>All of the expenses and revenues that the City of Saco needs to provide quality services for its citizens for a full fiscal year </a:t>
            </a:r>
          </a:p>
          <a:p>
            <a:r>
              <a:rPr lang="en-US" b="1" u="sng" dirty="0"/>
              <a:t>What is a Fiscal Year?</a:t>
            </a:r>
          </a:p>
          <a:p>
            <a:pPr lvl="1"/>
            <a:r>
              <a:rPr lang="en-US" dirty="0"/>
              <a:t>The City’s Fiscal year is July 1st - June 30</a:t>
            </a:r>
            <a:r>
              <a:rPr lang="en-US" baseline="30000" dirty="0"/>
              <a:t>th</a:t>
            </a:r>
            <a:endParaRPr lang="en-US" dirty="0"/>
          </a:p>
          <a:p>
            <a:pPr lvl="1"/>
            <a:r>
              <a:rPr lang="en-US" dirty="0"/>
              <a:t>The “Year” is the year of the last day of the year</a:t>
            </a:r>
          </a:p>
          <a:p>
            <a:pPr lvl="1"/>
            <a:r>
              <a:rPr lang="en-US" dirty="0"/>
              <a:t>Example: Fiscal Year 2024 goes from July 1, 2023, to June 30, 2024</a:t>
            </a:r>
          </a:p>
          <a:p>
            <a:r>
              <a:rPr lang="en-US" b="1" u="sng" dirty="0"/>
              <a:t>What is the Property Tax Rate?</a:t>
            </a:r>
          </a:p>
          <a:p>
            <a:pPr lvl="1"/>
            <a:r>
              <a:rPr lang="en-US" dirty="0"/>
              <a:t>The City calculates taxes by multiplying the tax rate by the property value</a:t>
            </a:r>
          </a:p>
          <a:p>
            <a:r>
              <a:rPr lang="en-US" b="1" u="sng" dirty="0"/>
              <a:t>What is the Mil Rate?</a:t>
            </a:r>
          </a:p>
          <a:p>
            <a:pPr lvl="1"/>
            <a:r>
              <a:rPr lang="en-US" dirty="0"/>
              <a:t>The Mil Rate is the property tax rate per $1000 of property value</a:t>
            </a:r>
          </a:p>
          <a:p>
            <a:pPr lvl="1"/>
            <a:r>
              <a:rPr lang="en-US" dirty="0"/>
              <a:t>In Fiscal Year 2023, the Mil Rate was $18.33</a:t>
            </a:r>
          </a:p>
          <a:p>
            <a:pPr lvl="1"/>
            <a:endParaRPr lang="en-US" dirty="0"/>
          </a:p>
        </p:txBody>
      </p:sp>
    </p:spTree>
    <p:extLst>
      <p:ext uri="{BB962C8B-B14F-4D97-AF65-F5344CB8AC3E}">
        <p14:creationId xmlns:p14="http://schemas.microsoft.com/office/powerpoint/2010/main" val="11927847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D90E-389C-4B66-B93C-2253E2D64369}"/>
              </a:ext>
            </a:extLst>
          </p:cNvPr>
          <p:cNvSpPr>
            <a:spLocks noGrp="1"/>
          </p:cNvSpPr>
          <p:nvPr>
            <p:ph type="title"/>
          </p:nvPr>
        </p:nvSpPr>
        <p:spPr/>
        <p:txBody>
          <a:bodyPr/>
          <a:lstStyle/>
          <a:p>
            <a:r>
              <a:rPr lang="en-US" dirty="0"/>
              <a:t>Phase 1: Maintenance of Effort</a:t>
            </a:r>
          </a:p>
        </p:txBody>
      </p:sp>
      <p:sp>
        <p:nvSpPr>
          <p:cNvPr id="3" name="Content Placeholder 2">
            <a:extLst>
              <a:ext uri="{FF2B5EF4-FFF2-40B4-BE49-F238E27FC236}">
                <a16:creationId xmlns:a16="http://schemas.microsoft.com/office/drawing/2014/main" id="{C22511E0-A5FB-45A2-9397-85A5799F838D}"/>
              </a:ext>
            </a:extLst>
          </p:cNvPr>
          <p:cNvSpPr>
            <a:spLocks noGrp="1"/>
          </p:cNvSpPr>
          <p:nvPr>
            <p:ph sz="quarter" idx="10"/>
          </p:nvPr>
        </p:nvSpPr>
        <p:spPr/>
        <p:txBody>
          <a:bodyPr/>
          <a:lstStyle/>
          <a:p>
            <a:r>
              <a:rPr lang="en-US" dirty="0"/>
              <a:t>The City Administrator and Finance Director work with Departments to establish the Maintenance of Effort Budget</a:t>
            </a:r>
          </a:p>
          <a:p>
            <a:r>
              <a:rPr lang="en-US" b="1" u="sng" dirty="0"/>
              <a:t>Maintenance of Effort</a:t>
            </a:r>
            <a:r>
              <a:rPr lang="en-US" dirty="0"/>
              <a:t>: Doing the same thing this year that we did last year</a:t>
            </a:r>
          </a:p>
          <a:p>
            <a:r>
              <a:rPr lang="en-US" dirty="0"/>
              <a:t>Doing the same thing will cost a little more!  Why?</a:t>
            </a:r>
          </a:p>
          <a:p>
            <a:pPr lvl="1"/>
            <a:r>
              <a:rPr lang="en-US" dirty="0"/>
              <a:t>Cost of Living increases, Inflation, Contracted increases</a:t>
            </a:r>
          </a:p>
          <a:p>
            <a:r>
              <a:rPr lang="en-US" dirty="0"/>
              <a:t>Doing the same thing may cost a little less!  Why?</a:t>
            </a:r>
          </a:p>
          <a:p>
            <a:pPr lvl="1"/>
            <a:r>
              <a:rPr lang="en-US" dirty="0"/>
              <a:t>One-time expenses from the previous year are excluded</a:t>
            </a:r>
          </a:p>
          <a:p>
            <a:pPr lvl="1"/>
            <a:r>
              <a:rPr lang="en-US" dirty="0"/>
              <a:t>Line items with budgets higher than historical trends were analyzed and adjusted down</a:t>
            </a:r>
          </a:p>
        </p:txBody>
      </p:sp>
    </p:spTree>
    <p:extLst>
      <p:ext uri="{BB962C8B-B14F-4D97-AF65-F5344CB8AC3E}">
        <p14:creationId xmlns:p14="http://schemas.microsoft.com/office/powerpoint/2010/main" val="223038949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D90E-389C-4B66-B93C-2253E2D64369}"/>
              </a:ext>
            </a:extLst>
          </p:cNvPr>
          <p:cNvSpPr>
            <a:spLocks noGrp="1"/>
          </p:cNvSpPr>
          <p:nvPr>
            <p:ph type="title"/>
          </p:nvPr>
        </p:nvSpPr>
        <p:spPr/>
        <p:txBody>
          <a:bodyPr/>
          <a:lstStyle/>
          <a:p>
            <a:r>
              <a:rPr lang="en-US" dirty="0"/>
              <a:t>Phase 1: Maintenance of Effort Budget</a:t>
            </a:r>
          </a:p>
        </p:txBody>
      </p:sp>
      <p:sp>
        <p:nvSpPr>
          <p:cNvPr id="3" name="TextBox 2">
            <a:extLst>
              <a:ext uri="{FF2B5EF4-FFF2-40B4-BE49-F238E27FC236}">
                <a16:creationId xmlns:a16="http://schemas.microsoft.com/office/drawing/2014/main" id="{BC9DE099-738E-68D8-D2EE-414BBFDE217E}"/>
              </a:ext>
            </a:extLst>
          </p:cNvPr>
          <p:cNvSpPr txBox="1"/>
          <p:nvPr/>
        </p:nvSpPr>
        <p:spPr>
          <a:xfrm>
            <a:off x="1260285" y="1690688"/>
            <a:ext cx="9671430" cy="4401205"/>
          </a:xfrm>
          <a:prstGeom prst="rect">
            <a:avLst/>
          </a:prstGeom>
          <a:noFill/>
        </p:spPr>
        <p:txBody>
          <a:bodyPr wrap="none" rtlCol="0">
            <a:spAutoFit/>
          </a:bodyPr>
          <a:lstStyle/>
          <a:p>
            <a:r>
              <a:rPr lang="en-US" sz="4000" i="1" dirty="0"/>
              <a:t>    Last Year’s Approved Budget</a:t>
            </a:r>
          </a:p>
          <a:p>
            <a:r>
              <a:rPr lang="en-US" sz="4000" i="1" dirty="0"/>
              <a:t>+ Year 2 of Last Year’s Approved Capital Plan</a:t>
            </a:r>
          </a:p>
          <a:p>
            <a:r>
              <a:rPr lang="en-US" sz="4000" i="1" dirty="0"/>
              <a:t>+ Contracted Increases</a:t>
            </a:r>
          </a:p>
          <a:p>
            <a:r>
              <a:rPr lang="en-US" sz="4000" i="1" dirty="0"/>
              <a:t>+ Cost of Living Increases</a:t>
            </a:r>
          </a:p>
          <a:p>
            <a:r>
              <a:rPr lang="en-US" sz="4000" i="1" dirty="0"/>
              <a:t>-  One Time Expenses</a:t>
            </a:r>
          </a:p>
          <a:p>
            <a:r>
              <a:rPr lang="en-US" sz="4000" i="1" dirty="0"/>
              <a:t>-  Other Savings (including New Revenues)</a:t>
            </a:r>
          </a:p>
          <a:p>
            <a:r>
              <a:rPr lang="en-US" sz="4000" i="1" dirty="0">
                <a:highlight>
                  <a:srgbClr val="FFFF00"/>
                </a:highlight>
              </a:rPr>
              <a:t>Maintenance of Effort Budget</a:t>
            </a:r>
          </a:p>
        </p:txBody>
      </p:sp>
      <p:cxnSp>
        <p:nvCxnSpPr>
          <p:cNvPr id="6" name="Straight Connector 5">
            <a:extLst>
              <a:ext uri="{FF2B5EF4-FFF2-40B4-BE49-F238E27FC236}">
                <a16:creationId xmlns:a16="http://schemas.microsoft.com/office/drawing/2014/main" id="{52A30A72-8940-3784-5B95-EDA8DF615907}"/>
              </a:ext>
            </a:extLst>
          </p:cNvPr>
          <p:cNvCxnSpPr>
            <a:cxnSpLocks/>
          </p:cNvCxnSpPr>
          <p:nvPr/>
        </p:nvCxnSpPr>
        <p:spPr>
          <a:xfrm>
            <a:off x="736232" y="5444963"/>
            <a:ext cx="1019548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45092733"/>
      </p:ext>
    </p:extLst>
  </p:cSld>
  <p:clrMapOvr>
    <a:masterClrMapping/>
  </p:clrMapOvr>
  <p:transition spd="med">
    <p:fade/>
  </p:transition>
</p:sld>
</file>

<file path=ppt/theme/theme1.xml><?xml version="1.0" encoding="utf-8"?>
<a:theme xmlns:a="http://schemas.openxmlformats.org/drawingml/2006/main" name="Friendly by Natur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iendlyByNature">
      <a:majorFont>
        <a:latin typeface="Garamond"/>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iendly by Nature" id="{7A928211-7353-4CF0-B3AE-7DD8C61F09E5}" vid="{6F78EDCC-B1AE-4324-81FF-DE4A77C2C8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77DDE77E148D46AFBA9415C9A9C5BE" ma:contentTypeVersion="22" ma:contentTypeDescription="Create a new document." ma:contentTypeScope="" ma:versionID="252bd95fbb1f11b718273d93deff4a68">
  <xsd:schema xmlns:xsd="http://www.w3.org/2001/XMLSchema" xmlns:xs="http://www.w3.org/2001/XMLSchema" xmlns:p="http://schemas.microsoft.com/office/2006/metadata/properties" xmlns:ns1="http://schemas.microsoft.com/sharepoint/v3" xmlns:ns2="05c1bb0a-5ab8-49ae-9e48-1b6c2ff63e07" xmlns:ns3="a56bb6da-c4d4-401a-8e16-6dfec449b7f8" xmlns:ns4="8c180249-5c69-47f0-a995-a51b7dda2020" targetNamespace="http://schemas.microsoft.com/office/2006/metadata/properties" ma:root="true" ma:fieldsID="1e5970fe9c2cddcc61dd863de6258cf1" ns1:_="" ns2:_="" ns3:_="" ns4:_="">
    <xsd:import namespace="http://schemas.microsoft.com/sharepoint/v3"/>
    <xsd:import namespace="05c1bb0a-5ab8-49ae-9e48-1b6c2ff63e07"/>
    <xsd:import namespace="a56bb6da-c4d4-401a-8e16-6dfec449b7f8"/>
    <xsd:import namespace="8c180249-5c69-47f0-a995-a51b7dda20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epartment" minOccurs="0"/>
                <xsd:element ref="ns1:_ip_UnifiedCompliancePolicyProperties" minOccurs="0"/>
                <xsd:element ref="ns1:_ip_UnifiedCompliancePolicyUIAction" minOccurs="0"/>
                <xsd:element ref="ns2:Statu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Notes" minOccurs="0"/>
                <xsd:element ref="ns2:_x006d_wm2"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c1bb0a-5ab8-49ae-9e48-1b6c2ff63e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epartment" ma:index="12" nillable="true" ma:displayName="Department" ma:default="Other" ma:format="Dropdown" ma:internalName="Department">
      <xsd:simpleType>
        <xsd:restriction base="dms:Choice">
          <xsd:enumeration value="Assessor"/>
          <xsd:enumeration value="Capital Program"/>
          <xsd:enumeration value="City Administration"/>
          <xsd:enumeration value="City Clerk"/>
          <xsd:enumeration value="Code"/>
          <xsd:enumeration value="Council"/>
          <xsd:enumeration value="County Tax"/>
          <xsd:enumeration value="Contingency"/>
          <xsd:enumeration value="Economic Dev &amp; TIFs"/>
          <xsd:enumeration value="Finance"/>
          <xsd:enumeration value="Fire/Ambulance"/>
          <xsd:enumeration value="Fringe Benefits"/>
          <xsd:enumeration value="HR"/>
          <xsd:enumeration value="Insurance"/>
          <xsd:enumeration value="IT"/>
          <xsd:enumeration value="Parks &amp; Rec"/>
          <xsd:enumeration value="Planning &amp; Econ Dev"/>
          <xsd:enumeration value="Police"/>
          <xsd:enumeration value="Public Works"/>
          <xsd:enumeration value="Real &amp; Personal Property Tax"/>
          <xsd:enumeration value="School"/>
          <xsd:enumeration value="Solicitor"/>
          <xsd:enumeration value="Transfers"/>
          <xsd:enumeration value="Unallocated"/>
          <xsd:enumeration value="WRRD"/>
          <xsd:enumeration value="Other"/>
          <xsd:enumeration value="Utility"/>
        </xsd:restriction>
      </xsd:simpleType>
    </xsd:element>
    <xsd:element name="Status" ma:index="15" nillable="true" ma:displayName="Complete?" ma:default="No" ma:format="Dropdown" ma:internalName="Status">
      <xsd:simpleType>
        <xsd:restriction base="dms:Choice">
          <xsd:enumeration value="Yes"/>
          <xsd:enumeration value="No"/>
          <xsd:enumeration value="N/A"/>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Notes" ma:index="23" nillable="true" ma:displayName="Notes" ma:description="Notes" ma:format="Dropdown" ma:internalName="Notes">
      <xsd:simpleType>
        <xsd:restriction base="dms:Text">
          <xsd:maxLength value="255"/>
        </xsd:restriction>
      </xsd:simpleType>
    </xsd:element>
    <xsd:element name="_x006d_wm2" ma:index="24" nillable="true" ma:displayName="Text" ma:internalName="_x006d_wm2">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59e065e-4e43-47dc-affa-7a0b684eac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6bb6da-c4d4-401a-8e16-6dfec449b7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80249-5c69-47f0-a995-a51b7dda2020"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acfde55e-a948-484e-b088-fca9c1937da0}" ma:internalName="TaxCatchAll" ma:showField="CatchAllData" ma:web="8c180249-5c69-47f0-a995-a51b7dda2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05c1bb0a-5ab8-49ae-9e48-1b6c2ff63e07">No</Status>
    <Department xmlns="05c1bb0a-5ab8-49ae-9e48-1b6c2ff63e07">Other</Department>
    <_ip_UnifiedCompliancePolicyUIAction xmlns="http://schemas.microsoft.com/sharepoint/v3" xsi:nil="true"/>
    <Notes xmlns="05c1bb0a-5ab8-49ae-9e48-1b6c2ff63e07" xsi:nil="true"/>
    <_ip_UnifiedCompliancePolicyProperties xmlns="http://schemas.microsoft.com/sharepoint/v3" xsi:nil="true"/>
    <_x006d_wm2 xmlns="05c1bb0a-5ab8-49ae-9e48-1b6c2ff63e07" xsi:nil="true"/>
    <TaxCatchAll xmlns="8c180249-5c69-47f0-a995-a51b7dda2020" xsi:nil="true"/>
    <lcf76f155ced4ddcb4097134ff3c332f xmlns="05c1bb0a-5ab8-49ae-9e48-1b6c2ff63e07">
      <Terms xmlns="http://schemas.microsoft.com/office/infopath/2007/PartnerControls"/>
    </lcf76f155ced4ddcb4097134ff3c332f>
    <SharedWithUsers xmlns="a56bb6da-c4d4-401a-8e16-6dfec449b7f8">
      <UserInfo>
        <DisplayName>SeniorStaff Members</DisplayName>
        <AccountId>867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9C9130-D94B-47ED-BB33-E9F58D634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5c1bb0a-5ab8-49ae-9e48-1b6c2ff63e07"/>
    <ds:schemaRef ds:uri="a56bb6da-c4d4-401a-8e16-6dfec449b7f8"/>
    <ds:schemaRef ds:uri="8c180249-5c69-47f0-a995-a51b7dda20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E06DDD-6EB2-4B84-BEF1-026D552A1167}">
  <ds:schemaRefs>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a56bb6da-c4d4-401a-8e16-6dfec449b7f8"/>
    <ds:schemaRef ds:uri="05c1bb0a-5ab8-49ae-9e48-1b6c2ff63e07"/>
    <ds:schemaRef ds:uri="8c180249-5c69-47f0-a995-a51b7dda2020"/>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3D377677-6E85-45AB-A089-75E536764E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Friendly by Nature</Template>
  <TotalTime>2347</TotalTime>
  <Words>4377</Words>
  <Application>Microsoft Office PowerPoint</Application>
  <PresentationFormat>Widescreen</PresentationFormat>
  <Paragraphs>818</Paragraphs>
  <Slides>62</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Cambria</vt:lpstr>
      <vt:lpstr>Garamond</vt:lpstr>
      <vt:lpstr>Georgia</vt:lpstr>
      <vt:lpstr>Helvetica</vt:lpstr>
      <vt:lpstr>Friendly by Nature</vt:lpstr>
      <vt:lpstr>FY2024 Budget Presentation</vt:lpstr>
      <vt:lpstr>Agenda</vt:lpstr>
      <vt:lpstr>FY2023 Budget Update</vt:lpstr>
      <vt:lpstr>PowerPoint Presentation</vt:lpstr>
      <vt:lpstr>PowerPoint Presentation</vt:lpstr>
      <vt:lpstr>General Budget Process Review</vt:lpstr>
      <vt:lpstr>Introduction to the Budget</vt:lpstr>
      <vt:lpstr>Phase 1: Maintenance of Effort</vt:lpstr>
      <vt:lpstr>Phase 1: Maintenance of Effort Budget</vt:lpstr>
      <vt:lpstr>Phase 2: City Administrator’s Budget</vt:lpstr>
      <vt:lpstr>Phase 3: Budget Presentation</vt:lpstr>
      <vt:lpstr>Phase 5: Budget Approval</vt:lpstr>
      <vt:lpstr>Budget Process</vt:lpstr>
      <vt:lpstr>How to Read the Budget Book</vt:lpstr>
      <vt:lpstr>Explanation of Budget Columns</vt:lpstr>
      <vt:lpstr>Explanation of Budget Columns</vt:lpstr>
      <vt:lpstr>Explanation of Budget Columns</vt:lpstr>
      <vt:lpstr>Explanation of Budget Columns</vt:lpstr>
      <vt:lpstr>Explanation of Budget Columns</vt:lpstr>
      <vt:lpstr>How to Read This Budget Book</vt:lpstr>
      <vt:lpstr>The Context</vt:lpstr>
      <vt:lpstr>Cycle of Sustainability</vt:lpstr>
      <vt:lpstr>Council Focus Areas</vt:lpstr>
      <vt:lpstr>Council Focus Areas</vt:lpstr>
      <vt:lpstr>Multi-Point Prioritization Process</vt:lpstr>
      <vt:lpstr>Cycle of Sustainability</vt:lpstr>
      <vt:lpstr>Cycle of Sustainability</vt:lpstr>
      <vt:lpstr>Cycle of Sustainability</vt:lpstr>
      <vt:lpstr>Cycle of Sustainability</vt:lpstr>
      <vt:lpstr>Cycle of Sustainability</vt:lpstr>
      <vt:lpstr>Mil Rate Has Been Very Stable</vt:lpstr>
      <vt:lpstr>FY2024 Challenges</vt:lpstr>
      <vt:lpstr>Cost Pressures for Citizens</vt:lpstr>
      <vt:lpstr>Found Revenues to Offset Taxes</vt:lpstr>
      <vt:lpstr>FY2024 Challenges</vt:lpstr>
      <vt:lpstr>FY2024 Challenges</vt:lpstr>
      <vt:lpstr>Cost Pressures for City of Saco</vt:lpstr>
      <vt:lpstr>The Numbers</vt:lpstr>
      <vt:lpstr>Phase 1: Maintenance of Effort Budget</vt:lpstr>
      <vt:lpstr>Phase 1: Maintenance of Effort</vt:lpstr>
      <vt:lpstr>Phase 1: Maintenance of Effort</vt:lpstr>
      <vt:lpstr>Phase 2: City Administrator’s Budget</vt:lpstr>
      <vt:lpstr>Phase 2: City Administrator’s Budget</vt:lpstr>
      <vt:lpstr>Phase 2: City Administrator’s Budget</vt:lpstr>
      <vt:lpstr>Phase 2: City Administrator’s Budget</vt:lpstr>
      <vt:lpstr>Use of Fund Balance</vt:lpstr>
      <vt:lpstr>The Numbers</vt:lpstr>
      <vt:lpstr>The Numbers</vt:lpstr>
      <vt:lpstr>The Numbers</vt:lpstr>
      <vt:lpstr>The Numbers</vt:lpstr>
      <vt:lpstr>City Administrator’s Budget Tax Levy Breakdown</vt:lpstr>
      <vt:lpstr>Budgeting ARPA</vt:lpstr>
      <vt:lpstr>Background</vt:lpstr>
      <vt:lpstr>Budgeting ARPA Funds</vt:lpstr>
      <vt:lpstr>Use of ARPA</vt:lpstr>
      <vt:lpstr>Other Grant Efforts</vt:lpstr>
      <vt:lpstr>Strategic Planning</vt:lpstr>
      <vt:lpstr>From the Comprehensive Plan</vt:lpstr>
      <vt:lpstr>Council Goals – Top 5</vt:lpstr>
      <vt:lpstr>Budget Timeline &amp; Presentations</vt:lpstr>
      <vt:lpstr>Budget Calendar</vt:lpstr>
      <vt:lpstr>Budget Calendar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Glenys Salas</dc:creator>
  <cp:lastModifiedBy>Glenys Salas</cp:lastModifiedBy>
  <cp:revision>21</cp:revision>
  <cp:lastPrinted>2023-03-27T13:09:48Z</cp:lastPrinted>
  <dcterms:created xsi:type="dcterms:W3CDTF">2022-03-14T18:30:01Z</dcterms:created>
  <dcterms:modified xsi:type="dcterms:W3CDTF">2023-07-27T20:37:52Z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0x0101006377DDE77E148D46AFBA9415C9A9C5BE</vt:lpwstr>
  </property>
  <property fmtid="{D5CDD505-2E9C-101B-9397-08002B2CF9AE}" pid="3" name="MediaServiceImageTags">
    <vt:lpwstr/>
  </property>
</Properties>
</file>