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435" r:id="rId2"/>
    <p:sldId id="1437" r:id="rId3"/>
    <p:sldId id="1438" r:id="rId4"/>
    <p:sldId id="1439" r:id="rId5"/>
    <p:sldId id="1440" r:id="rId6"/>
    <p:sldId id="1441" r:id="rId7"/>
    <p:sldId id="1442" r:id="rId8"/>
    <p:sldId id="1443" r:id="rId9"/>
    <p:sldId id="1444" r:id="rId10"/>
    <p:sldId id="1445" r:id="rId11"/>
    <p:sldId id="1446" r:id="rId12"/>
    <p:sldId id="1447" r:id="rId13"/>
    <p:sldId id="1448" r:id="rId14"/>
    <p:sldId id="1449" r:id="rId15"/>
    <p:sldId id="1450" r:id="rId16"/>
    <p:sldId id="1451" r:id="rId17"/>
    <p:sldId id="1452" r:id="rId18"/>
    <p:sldId id="1453" r:id="rId19"/>
    <p:sldId id="1454" r:id="rId20"/>
    <p:sldId id="1455" r:id="rId21"/>
    <p:sldId id="1456" r:id="rId22"/>
    <p:sldId id="1457" r:id="rId23"/>
    <p:sldId id="1458" r:id="rId24"/>
    <p:sldId id="1459" r:id="rId25"/>
    <p:sldId id="1484" r:id="rId26"/>
    <p:sldId id="1461" r:id="rId27"/>
    <p:sldId id="1462" r:id="rId28"/>
    <p:sldId id="1463" r:id="rId29"/>
    <p:sldId id="1464" r:id="rId30"/>
    <p:sldId id="1465" r:id="rId31"/>
    <p:sldId id="1466" r:id="rId32"/>
    <p:sldId id="1467" r:id="rId33"/>
    <p:sldId id="1485" r:id="rId34"/>
    <p:sldId id="1468" r:id="rId35"/>
    <p:sldId id="1469" r:id="rId36"/>
    <p:sldId id="1470" r:id="rId37"/>
    <p:sldId id="1471" r:id="rId38"/>
    <p:sldId id="1472" r:id="rId39"/>
    <p:sldId id="1473" r:id="rId40"/>
    <p:sldId id="1474" r:id="rId41"/>
    <p:sldId id="1475" r:id="rId42"/>
    <p:sldId id="1476" r:id="rId43"/>
    <p:sldId id="1478" r:id="rId44"/>
    <p:sldId id="1479" r:id="rId45"/>
    <p:sldId id="1356" r:id="rId46"/>
    <p:sldId id="1480" r:id="rId47"/>
    <p:sldId id="1481" r:id="rId48"/>
    <p:sldId id="1482" r:id="rId49"/>
    <p:sldId id="1483" r:id="rId50"/>
    <p:sldId id="1370" r:id="rId5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35B90E-0E28-4ABF-FBA4-63B81FB4E96F}" name="Patricia Zukowski" initials="PZ" userId="S::patricia.zukowski@guelph.ca::65047d95-d5eb-4883-9459-c23e9aaaecd0" providerId="AD"/>
  <p188:author id="{E3B02723-BC1F-6043-344F-6861B87C2AD7}" name="Jenn Austin" initials="JA" userId="S::jenn.austin@guelph.ca::198f539f-7258-4d44-94de-f77f728b01f6" providerId="AD"/>
  <p188:author id="{7C0BF33D-7D3C-ABA7-6FE4-19DBAA6E14E1}" name="Antti Vilkko" initials="AV" userId="S::antti.vilkko@guelph.ca::a2a7978f-a359-497e-adc5-6c723c564e0b" providerId="AD"/>
  <p188:author id="{56D19E58-03B4-088E-A5C6-B5CAF45069E0}" name="Jayne Holmes" initials="JH" userId="S::jayne.holmes@guelph.ca::f0301f4f-7079-4af1-b835-97568b648772" providerId="AD"/>
  <p188:author id="{AAC89860-C63E-694E-0F1D-B22ED40E8694}" name="Karen Newland" initials="" userId="S::Karen.Newland@guelph.ca::47f94803-6984-4d76-a822-5aa11d8c5d92" providerId="AD"/>
  <p188:author id="{C717E067-D213-5766-0024-65C45B38A72E}" name="Jenn Austin" initials="JA" userId="S::Jenn.Austin@guelph.ca::198f539f-7258-4d44-94de-f77f728b01f6" providerId="AD"/>
  <p188:author id="{827F2870-6072-37F6-6ABD-6B72A949AC0C}" name="Tara Baker" initials="TB" userId="S::tara.baker@guelph.ca::d994d841-0a3d-4293-a4fa-c2662a32cfea" providerId="AD"/>
  <p188:author id="{B1641877-4465-DA32-2CB2-C2FE9C90963A}" name="Olubanke Olujide" initials="OO" userId="S::olubanke.olujide@guelph.ca::c4da1d2a-b3bb-40cb-acc4-5b1f932dd293" providerId="AD"/>
  <p188:author id="{1D535C8F-E0D9-6784-C0A3-4B9FC4A853EB}" name="Stephanie Devost" initials="SD" userId="S::stephanie.devost@guelph.ca::c8017d28-143c-4ede-a342-0b1f408ee2b7" providerId="AD"/>
  <p188:author id="{A3486596-FCCC-42E4-C791-D68B3474F01B}" name="Tina Chitsinde" initials="TC" userId="S::tina.chitsinde@guelph.ca::b390d017-8db0-446e-984c-15687d064404" providerId="AD"/>
  <p188:author id="{01A37999-E2FB-E8F8-C4DB-FA14178F8C07}" name="Karen Newland" initials="KN" userId="S::karen.newland@guelph.ca::47f94803-6984-4d76-a822-5aa11d8c5d92" providerId="AD"/>
  <p188:author id="{E947FAA1-D722-E954-3331-7C5D9920996B}" name="Colleen Clack-Bush" initials="CC" userId="S::colleen.clack-bush@guelph.ca::53c4e3a9-445b-4b54-90c7-804f78d5ff17" providerId="AD"/>
  <p188:author id="{6D7941AA-EF0C-68C2-0E06-328DE8D33E5F}" name="Allison Graef" initials="" userId="S::Allison.Graef@guelph.ca::b83f0631-a7f6-481e-a20a-51fa13d9b067" providerId="AD"/>
  <p188:author id="{5933C7AD-8B49-0432-5A8A-6967E47A8D41}" name="Shanna O'Dwyer" initials="SO" userId="S::shanna.odwyer@guelph.ca::504da2f3-26cd-4e78-827e-9c438f981453" providerId="AD"/>
  <p188:author id="{A7C3F0AF-B877-8D39-E84B-8B5B14AEC7BC}" name="Stephanie Devost" initials="SD" userId="Stephanie Devost" providerId="None"/>
  <p188:author id="{F55240B3-6F17-8CFF-B3A0-F7A2F411393A}" name="Shanna O'Dwyer" initials="SO" userId="S::Shanna.Odwyer@guelph.ca::504da2f3-26cd-4e78-827e-9c438f981453" providerId="AD"/>
  <p188:author id="{05FF7BB5-A722-733B-7041-780C0CC7BC0D}" name="Tanya Pacheco-Silva" initials="TP" userId="S::tanya.pacheco-silva@guelph.ca::e74a7bee-2d22-4e38-a34d-117df5836121" providerId="AD"/>
  <p188:author id="{06D241D0-81A7-8B6A-B565-6ABD12BC4932}" name="Marina Grassi" initials="MG" userId="S::marina.grassi@guelph.ca::a308712b-33f9-4761-a1b3-ed34a3666d0c" providerId="AD"/>
  <p188:author id="{3B8669DD-8211-2484-96DB-8B57D3CF1A02}" name="Glenn Marcus" initials="GM" userId="S::glenn.marcus@guelph.ca::a9fd295d-620c-42e2-b0e6-fd6ad0527c10" providerId="AD"/>
  <p188:author id="{DB9BE7FB-CCFB-AF08-FD2E-DBEF04B61D30}" name="Allison Graef" initials="AG" userId="S::allison.graef@guelph.ca::b83f0631-a7f6-481e-a20a-51fa13d9b0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F"/>
    <a:srgbClr val="CA6528"/>
    <a:srgbClr val="00853F"/>
    <a:srgbClr val="3C8339"/>
    <a:srgbClr val="0089C4"/>
    <a:srgbClr val="7F0C6E"/>
    <a:srgbClr val="00355E"/>
    <a:srgbClr val="F9A25E"/>
    <a:srgbClr val="C2E1F6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0932" autoAdjust="0"/>
  </p:normalViewPr>
  <p:slideViewPr>
    <p:cSldViewPr snapToGrid="0">
      <p:cViewPr varScale="1">
        <p:scale>
          <a:sx n="46" d="100"/>
          <a:sy n="46" d="100"/>
        </p:scale>
        <p:origin x="30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RESERVES\09%20Reserve%20Schedules\2023\Supporting%20Back-up%20for%20Financial%20Strategies%20Graphs%20in%202024-2027%20MYB%20Slide%20Deck%20for%20Nov%207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BUDGET\Budget%202024-2027\9.%20Presentation%20Back%20Up\Council%20Budget%20Presentation\Graph%20-%20Capital%20by%20PO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cityofguelph-my.sharepoint.com/personal/tina_chitsinde_guelph_ca/Documents/Web%20Documents/Forecast%20to%20Sustainable%20IR%20Fundin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cityofguelph-my.sharepoint.com/personal/tina_chitsinde_guelph_ca/Documents/Web%20Documents/Forecast%20to%20Sustainable%20IR%20Fundin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RESERVES\09%20Reserve%20Schedules\2023\Supporting%20Back-up%20for%20Financial%20Strategies%20Graphs%20in%202024-2027%20MYB%20Slide%20Deck%20for%20Nov%207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BUDGET\Budget%202024-2027\9.%20Presentation%20Back%20Up\Council%20Budget%20Presentation\Supporting%20Back-up%20for%20Financial%20Strategies%20Graphs%20in%202024-2027%20MYB%20Slide%20Deck%20for%20Nov%207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RESERVES\09%20Reserve%20Schedules\2023\Supporting%20Back-up%20for%20Financial%20Strategies%20Graphs%20in%202024-2027%20MYB%20Slide%20Deck%20for%20Nov%207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RESERVES\09%20Reserve%20Schedules\2023\Supporting%20Back-up%20for%20Financial%20Strategies%20Graphs%20in%202024-2027%20MYB%20Slide%20Deck%20for%20Nov%207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ty.guelph.ca\ServiceAreas01$\CS\Finance\FinancialServices\RESERVES\09%20Reserve%20Schedules\2023\Supporting%20Back-up%20for%20Financial%20Strategies%20Graphs%20in%202024-2027%20MYB%20Slide%20Deck%20for%20Nov%207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2334963145923"/>
          <c:y val="9.2284384602181177E-2"/>
          <c:w val="0.81562540756341084"/>
          <c:h val="0.815625407563410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4 year budget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A65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DC-40C0-B7C8-FB85BBE855D6}"/>
              </c:ext>
            </c:extLst>
          </c:dPt>
          <c:dPt>
            <c:idx val="1"/>
            <c:bubble3D val="0"/>
            <c:spPr>
              <a:solidFill>
                <a:srgbClr val="0077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DC-40C0-B7C8-FB85BBE855D6}"/>
              </c:ext>
            </c:extLst>
          </c:dPt>
          <c:dPt>
            <c:idx val="2"/>
            <c:bubble3D val="0"/>
            <c:spPr>
              <a:solidFill>
                <a:srgbClr val="0085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DC-40C0-B7C8-FB85BBE855D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DC-40C0-B7C8-FB85BBE855D6}"/>
              </c:ext>
            </c:extLst>
          </c:dPt>
          <c:dLbls>
            <c:dLbl>
              <c:idx val="0"/>
              <c:layout>
                <c:manualLayout>
                  <c:x val="3.8064882563975302E-3"/>
                  <c:y val="-8.13507033564138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Service 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enhancement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79346562974256"/>
                      <c:h val="0.154885268844596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5DC-40C0-B7C8-FB85BBE855D6}"/>
                </c:ext>
              </c:extLst>
            </c:dLbl>
            <c:dLbl>
              <c:idx val="1"/>
              <c:layout>
                <c:manualLayout>
                  <c:x val="-6.6804347215858578E-3"/>
                  <c:y val="1.42135563778326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Infrastructure 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renewal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76859891932682"/>
                      <c:h val="0.116843044249085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5DC-40C0-B7C8-FB85BBE855D6}"/>
                </c:ext>
              </c:extLst>
            </c:dLbl>
            <c:dLbl>
              <c:idx val="2"/>
              <c:layout>
                <c:manualLayout>
                  <c:x val="-8.1921230209410271E-4"/>
                  <c:y val="-3.479315381227457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DC-40C0-B7C8-FB85BBE85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Service Enhancement</c:v>
                </c:pt>
                <c:pt idx="1">
                  <c:v>Infrastructure Renewal</c:v>
                </c:pt>
                <c:pt idx="2">
                  <c:v>Growth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0.23399050679174913</c:v>
                </c:pt>
                <c:pt idx="1">
                  <c:v>0.47160263214964582</c:v>
                </c:pt>
                <c:pt idx="2">
                  <c:v>0.29440686105860508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DC-40C0-B7C8-FB85BBE85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74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37754258273849E-2"/>
          <c:y val="0.11174379368522536"/>
          <c:w val="0.77954520507037184"/>
          <c:h val="0.78619812572235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'100RE'!$A$9</c:f>
              <c:strCache>
                <c:ptCount val="1"/>
                <c:pt idx="0">
                  <c:v> Transfer from operating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'100RE'!$B$7:$K$7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'100RE'!$B$9:$K$9</c:f>
              <c:numCache>
                <c:formatCode>_(* #,##0.0_);_(* \(#,##0.0\);_(* "-"??_);_(@_)</c:formatCode>
                <c:ptCount val="10"/>
                <c:pt idx="0">
                  <c:v>3.3620000000000001</c:v>
                </c:pt>
                <c:pt idx="1">
                  <c:v>5.5030000000000001</c:v>
                </c:pt>
                <c:pt idx="2">
                  <c:v>7.7640000000000002</c:v>
                </c:pt>
                <c:pt idx="3">
                  <c:v>10.137</c:v>
                </c:pt>
                <c:pt idx="4">
                  <c:v>11.441000000000001</c:v>
                </c:pt>
                <c:pt idx="5">
                  <c:v>12.784000000000001</c:v>
                </c:pt>
                <c:pt idx="6">
                  <c:v>13.167999999999999</c:v>
                </c:pt>
                <c:pt idx="7">
                  <c:v>13.563000000000001</c:v>
                </c:pt>
                <c:pt idx="8">
                  <c:v>13.97</c:v>
                </c:pt>
                <c:pt idx="9">
                  <c:v>14.388999999999999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9-432A-9B74-310DF06BB40C}"/>
            </c:ext>
          </c:extLst>
        </c:ser>
        <c:ser>
          <c:idx val="1"/>
          <c:order val="1"/>
          <c:tx>
            <c:strRef>
              <c:f>'100RE'!$A$12</c:f>
              <c:strCache>
                <c:ptCount val="1"/>
                <c:pt idx="0">
                  <c:v> Capital expenditures and debt servicing costs </c:v>
                </c:pt>
              </c:strCache>
            </c:strRef>
          </c:tx>
          <c:spPr>
            <a:solidFill>
              <a:srgbClr val="E9994A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1545211046457928E-3"/>
                  <c:y val="-8.435767654856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49-432A-9B74-310DF06BB40C}"/>
                </c:ext>
              </c:extLst>
            </c:dLbl>
            <c:dLbl>
              <c:idx val="4"/>
              <c:layout>
                <c:manualLayout>
                  <c:x val="-2.3090422092915857E-3"/>
                  <c:y val="-0.11749819233550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9-432A-9B74-310DF06BB40C}"/>
                </c:ext>
              </c:extLst>
            </c:dLbl>
            <c:dLbl>
              <c:idx val="6"/>
              <c:layout>
                <c:manualLayout>
                  <c:x val="1.1545211046457928E-3"/>
                  <c:y val="-3.916606411183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49-432A-9B74-310DF06BB40C}"/>
                </c:ext>
              </c:extLst>
            </c:dLbl>
            <c:dLbl>
              <c:idx val="7"/>
              <c:layout>
                <c:manualLayout>
                  <c:x val="-8.4663902962726472E-17"/>
                  <c:y val="-3.615328994938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9-432A-9B74-310DF06BB40C}"/>
                </c:ext>
              </c:extLst>
            </c:dLbl>
            <c:dLbl>
              <c:idx val="8"/>
              <c:layout>
                <c:manualLayout>
                  <c:x val="-8.4663902962726472E-17"/>
                  <c:y val="-5.422993492407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49-432A-9B74-310DF06BB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'100RE'!$B$7:$K$7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'100RE'!$B$12:$K$12</c:f>
              <c:numCache>
                <c:formatCode>_(* #,##0.0_);_(* \(#,##0.0\);_(* "-"??_);_(@_)</c:formatCode>
                <c:ptCount val="10"/>
                <c:pt idx="0">
                  <c:v>-4.40686</c:v>
                </c:pt>
                <c:pt idx="1">
                  <c:v>-5.0850540000000004</c:v>
                </c:pt>
                <c:pt idx="2">
                  <c:v>-15.359446999999999</c:v>
                </c:pt>
                <c:pt idx="3">
                  <c:v>-6.3467159999999998</c:v>
                </c:pt>
                <c:pt idx="4">
                  <c:v>-18.464994999999998</c:v>
                </c:pt>
                <c:pt idx="5">
                  <c:v>-7.7187999999999999</c:v>
                </c:pt>
                <c:pt idx="6">
                  <c:v>-10.975220197878899</c:v>
                </c:pt>
                <c:pt idx="7">
                  <c:v>-16.165997216202403</c:v>
                </c:pt>
                <c:pt idx="8">
                  <c:v>-11.933707216202402</c:v>
                </c:pt>
                <c:pt idx="9">
                  <c:v>-12.061307216202403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9-432A-9B74-310DF06B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28607104"/>
        <c:axId val="828608184"/>
      </c:barChart>
      <c:lineChart>
        <c:grouping val="standard"/>
        <c:varyColors val="0"/>
        <c:ser>
          <c:idx val="2"/>
          <c:order val="2"/>
          <c:tx>
            <c:strRef>
              <c:f>'100RE'!$A$15</c:f>
              <c:strCache>
                <c:ptCount val="1"/>
                <c:pt idx="0">
                  <c:v>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'100RE'!$B$7:$K$7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'100RE'!$B$15:$K$15</c:f>
              <c:numCache>
                <c:formatCode>_(* #,##0.0_);_(* \(#,##0.0\);_(* "-"??_);_(@_)</c:formatCode>
                <c:ptCount val="10"/>
                <c:pt idx="0">
                  <c:v>-0.58971693383475021</c:v>
                </c:pt>
                <c:pt idx="1">
                  <c:v>-0.17748209284227145</c:v>
                </c:pt>
                <c:pt idx="2">
                  <c:v>-7.8325571767349054</c:v>
                </c:pt>
                <c:pt idx="3">
                  <c:v>-4.131334404385929</c:v>
                </c:pt>
                <c:pt idx="4">
                  <c:v>-11.269979382951718</c:v>
                </c:pt>
                <c:pt idx="5">
                  <c:v>-6.3358400736959943</c:v>
                </c:pt>
                <c:pt idx="6">
                  <c:v>-4.2216520241644231</c:v>
                </c:pt>
                <c:pt idx="7">
                  <c:v>-6.9074964998508088</c:v>
                </c:pt>
                <c:pt idx="8">
                  <c:v>-4.9595439676724906</c:v>
                </c:pt>
                <c:pt idx="9">
                  <c:v>-2.6887866475114994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49-432A-9B74-310DF06B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607104"/>
        <c:axId val="828608184"/>
      </c:lineChart>
      <c:catAx>
        <c:axId val="8286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28608184"/>
        <c:crosses val="autoZero"/>
        <c:auto val="1"/>
        <c:lblAlgn val="ctr"/>
        <c:lblOffset val="100"/>
        <c:noMultiLvlLbl val="0"/>
      </c:catAx>
      <c:valAx>
        <c:axId val="82860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286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869557322224256"/>
          <c:y val="4.8339605597022717E-2"/>
          <c:w val="0.12442231606282761"/>
          <c:h val="0.9516603944029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Ending Balance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24.09</c:v>
                </c:pt>
                <c:pt idx="1">
                  <c:v>18.7</c:v>
                </c:pt>
                <c:pt idx="2">
                  <c:v>15.72</c:v>
                </c:pt>
                <c:pt idx="3">
                  <c:v>13.29</c:v>
                </c:pt>
                <c:pt idx="4">
                  <c:v>11.93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2-4F9A-9FCF-7563E916A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5716920"/>
        <c:axId val="11357140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Target Balance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34.869999999999997</c:v>
                </c:pt>
                <c:pt idx="1">
                  <c:v>35.92</c:v>
                </c:pt>
                <c:pt idx="2">
                  <c:v>37</c:v>
                </c:pt>
                <c:pt idx="3">
                  <c:v>38.11</c:v>
                </c:pt>
                <c:pt idx="4">
                  <c:v>39.25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12-4F9A-9FCF-7563E916A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16920"/>
        <c:axId val="1135714040"/>
      </c:lineChart>
      <c:catAx>
        <c:axId val="113571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135714040"/>
        <c:crosses val="autoZero"/>
        <c:auto val="1"/>
        <c:lblAlgn val="ctr"/>
        <c:lblOffset val="100"/>
        <c:noMultiLvlLbl val="0"/>
      </c:catAx>
      <c:valAx>
        <c:axId val="113571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13571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Ending Balance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5.55</c:v>
                </c:pt>
                <c:pt idx="1">
                  <c:v>4.76</c:v>
                </c:pt>
                <c:pt idx="2">
                  <c:v>2.23</c:v>
                </c:pt>
                <c:pt idx="3">
                  <c:v>2.69</c:v>
                </c:pt>
                <c:pt idx="4">
                  <c:v>3.11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2-4F9A-9FCF-7563E916A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5716920"/>
        <c:axId val="11357140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Target Balance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4.43</c:v>
                </c:pt>
                <c:pt idx="1">
                  <c:v>4.67</c:v>
                </c:pt>
                <c:pt idx="2">
                  <c:v>4.88</c:v>
                </c:pt>
                <c:pt idx="3">
                  <c:v>5.1100000000000003</c:v>
                </c:pt>
                <c:pt idx="4">
                  <c:v>5.28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12-4F9A-9FCF-7563E916A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16920"/>
        <c:axId val="1135714040"/>
      </c:lineChart>
      <c:catAx>
        <c:axId val="113571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135714040"/>
        <c:crosses val="autoZero"/>
        <c:auto val="1"/>
        <c:lblAlgn val="ctr"/>
        <c:lblOffset val="100"/>
        <c:noMultiLvlLbl val="0"/>
      </c:catAx>
      <c:valAx>
        <c:axId val="113571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13571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24590909270946E-2"/>
          <c:y val="2.802688568193663E-2"/>
          <c:w val="0.90310789529053703"/>
          <c:h val="0.71469579608968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'[10-15-2023 - Debt Forecast File.xlsx]Graphs'!$E$30</c:f>
              <c:strCache>
                <c:ptCount val="1"/>
                <c:pt idx="0">
                  <c:v>Direct debt % of operating revenue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'[10-15-2023 - Debt Forecast File.xlsx]Graphs'!$B$31:$B$55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'[10-15-2023 - Debt Forecast File.xlsx]Graphs'!$E$31:$E$55</c:f>
              <c:numCache>
                <c:formatCode>0%</c:formatCode>
                <c:ptCount val="25"/>
                <c:pt idx="0">
                  <c:v>0.18494867418926952</c:v>
                </c:pt>
                <c:pt idx="1">
                  <c:v>0.24413768529318663</c:v>
                </c:pt>
                <c:pt idx="2">
                  <c:v>0.25211706047409749</c:v>
                </c:pt>
                <c:pt idx="3">
                  <c:v>0.29978639348542097</c:v>
                </c:pt>
                <c:pt idx="4">
                  <c:v>0.33949502008822885</c:v>
                </c:pt>
                <c:pt idx="5">
                  <c:v>0.37189490518394785</c:v>
                </c:pt>
                <c:pt idx="6">
                  <c:v>0.39766455563763897</c:v>
                </c:pt>
                <c:pt idx="7">
                  <c:v>0.41753937914169181</c:v>
                </c:pt>
                <c:pt idx="8">
                  <c:v>0.44054529091393263</c:v>
                </c:pt>
                <c:pt idx="9">
                  <c:v>0.45786548341649214</c:v>
                </c:pt>
                <c:pt idx="10">
                  <c:v>0.41520002738704048</c:v>
                </c:pt>
                <c:pt idx="11">
                  <c:v>0.37469985278337625</c:v>
                </c:pt>
                <c:pt idx="12">
                  <c:v>0.3362597877904035</c:v>
                </c:pt>
                <c:pt idx="13">
                  <c:v>0.29977982145461585</c:v>
                </c:pt>
                <c:pt idx="14">
                  <c:v>0.26516484431816206</c:v>
                </c:pt>
                <c:pt idx="15">
                  <c:v>0.23232354033314492</c:v>
                </c:pt>
                <c:pt idx="16">
                  <c:v>0.19444303429677551</c:v>
                </c:pt>
                <c:pt idx="17">
                  <c:v>0.17501081013834471</c:v>
                </c:pt>
                <c:pt idx="18">
                  <c:v>0.14851418422019444</c:v>
                </c:pt>
                <c:pt idx="19">
                  <c:v>0.12336579319984901</c:v>
                </c:pt>
                <c:pt idx="20">
                  <c:v>9.9501021197306208E-2</c:v>
                </c:pt>
                <c:pt idx="21">
                  <c:v>7.6858334773296094E-2</c:v>
                </c:pt>
                <c:pt idx="22">
                  <c:v>5.7725042727502965E-2</c:v>
                </c:pt>
                <c:pt idx="23">
                  <c:v>4.1810745543863784E-2</c:v>
                </c:pt>
                <c:pt idx="24">
                  <c:v>2.8844776478967903E-2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3-4DAF-B4A5-B1559C484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03968408"/>
        <c:axId val="1003969848"/>
      </c:barChart>
      <c:lineChart>
        <c:grouping val="standard"/>
        <c:varyColors val="0"/>
        <c:ser>
          <c:idx val="0"/>
          <c:order val="0"/>
          <c:tx>
            <c:strRef>
              <c:f>'[10-15-2023 - Debt Forecast File.xlsx]Graphs'!$C$30</c:f>
              <c:strCache>
                <c:ptCount val="1"/>
                <c:pt idx="0">
                  <c:v>City maximum %</c:v>
                </c:pt>
              </c:strCache>
            </c:strRef>
          </c:tx>
          <c:spPr>
            <a:ln w="41275" cap="rnd">
              <a:solidFill>
                <a:srgbClr val="F9A25E"/>
              </a:solidFill>
              <a:round/>
            </a:ln>
            <a:effectLst/>
          </c:spPr>
          <c:marker>
            <c:symbol val="none"/>
          </c:marker>
          <c:cat>
            <c:numRef>
              <c:f>'[10-15-2023 - Debt Forecast File.xlsx]Graphs'!$B$31:$B$55</c:f>
              <c:numCache>
                <c:formatCode>General</c:formatCode>
                <c:ptCount val="2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</c:numCache>
            </c:numRef>
          </c:cat>
          <c:val>
            <c:numRef>
              <c:f>'[10-15-2023 - Debt Forecast File.xlsx]Graphs'!$C$31:$C$55</c:f>
              <c:numCache>
                <c:formatCode>0%</c:formatCode>
                <c:ptCount val="25"/>
                <c:pt idx="0">
                  <c:v>0.55000000000000004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0.55000000000000004</c:v>
                </c:pt>
                <c:pt idx="8">
                  <c:v>0.55000000000000004</c:v>
                </c:pt>
                <c:pt idx="9">
                  <c:v>0.55000000000000004</c:v>
                </c:pt>
                <c:pt idx="10">
                  <c:v>0.55000000000000004</c:v>
                </c:pt>
                <c:pt idx="11">
                  <c:v>0.55000000000000004</c:v>
                </c:pt>
                <c:pt idx="12">
                  <c:v>0.55000000000000004</c:v>
                </c:pt>
                <c:pt idx="13">
                  <c:v>0.55000000000000004</c:v>
                </c:pt>
                <c:pt idx="14">
                  <c:v>0.55000000000000004</c:v>
                </c:pt>
                <c:pt idx="15">
                  <c:v>0.55000000000000004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0.55000000000000004</c:v>
                </c:pt>
                <c:pt idx="19">
                  <c:v>0.55000000000000004</c:v>
                </c:pt>
                <c:pt idx="20">
                  <c:v>0.55000000000000004</c:v>
                </c:pt>
                <c:pt idx="21">
                  <c:v>0.55000000000000004</c:v>
                </c:pt>
                <c:pt idx="22">
                  <c:v>0.55000000000000004</c:v>
                </c:pt>
                <c:pt idx="23">
                  <c:v>0.55000000000000004</c:v>
                </c:pt>
                <c:pt idx="24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DAF-B4A5-B1559C48444F}"/>
            </c:ext>
          </c:extLst>
        </c:ser>
        <c:ser>
          <c:idx val="2"/>
          <c:order val="2"/>
          <c:tx>
            <c:strRef>
              <c:f>'[10-15-2023 - Debt Forecast File.xlsx]Graphs'!$D$30</c:f>
              <c:strCache>
                <c:ptCount val="1"/>
                <c:pt idx="0">
                  <c:v>S&amp;P recommended %</c:v>
                </c:pt>
              </c:strCache>
            </c:strRef>
          </c:tx>
          <c:spPr>
            <a:ln w="444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'[10-15-2023 - Debt Forecast File.xlsx]Graphs'!$D$31:$D$55</c:f>
              <c:numCache>
                <c:formatCode>0%</c:formatCode>
                <c:ptCount val="2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93-4DAF-B4A5-B1559C484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8408"/>
        <c:axId val="1003969848"/>
      </c:lineChart>
      <c:catAx>
        <c:axId val="100396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03969848"/>
        <c:crosses val="autoZero"/>
        <c:auto val="1"/>
        <c:lblAlgn val="ctr"/>
        <c:lblOffset val="100"/>
        <c:noMultiLvlLbl val="0"/>
      </c:catAx>
      <c:valAx>
        <c:axId val="100396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0396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07344891195398"/>
          <c:y val="0.86130428886750432"/>
          <c:w val="0.47802645522395681"/>
          <c:h val="0.1382462549401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4738502767391E-2"/>
          <c:y val="0"/>
          <c:w val="0.51230227536039619"/>
          <c:h val="0.96497372385761926"/>
        </c:manualLayout>
      </c:layout>
      <c:doughnutChart>
        <c:varyColors val="1"/>
        <c:ser>
          <c:idx val="0"/>
          <c:order val="0"/>
          <c:cat>
            <c:strRef>
              <c:f>Sheet2!$A$3:$A$11</c:f>
              <c:strCache>
                <c:ptCount val="9"/>
                <c:pt idx="0">
                  <c:v> Parking and Transit Services</c:v>
                </c:pt>
                <c:pt idx="1">
                  <c:v> Transportation Network</c:v>
                </c:pt>
                <c:pt idx="2">
                  <c:v> Water Management</c:v>
                </c:pt>
                <c:pt idx="3">
                  <c:v> Parks and open spaces</c:v>
                </c:pt>
                <c:pt idx="4">
                  <c:v> Corporate Plans, Programs and Technology</c:v>
                </c:pt>
                <c:pt idx="5">
                  <c:v> Emergency Services</c:v>
                </c:pt>
                <c:pt idx="6">
                  <c:v> Corporate Facilities, Public Works and By-Law</c:v>
                </c:pt>
                <c:pt idx="7">
                  <c:v> Culture and Recreation</c:v>
                </c:pt>
                <c:pt idx="8">
                  <c:v> Solid Waste Services</c:v>
                </c:pt>
              </c:strCache>
            </c:strRef>
          </c:cat>
          <c:val>
            <c:numRef>
              <c:f>Sheet2!$B$3:$B$11</c:f>
            </c:numRef>
          </c:val>
          <c:extLst>
            <c:ext xmlns:c16="http://schemas.microsoft.com/office/drawing/2014/chart" uri="{C3380CC4-5D6E-409C-BE32-E72D297353CC}">
              <c16:uniqueId val="{00000000-7F8D-4B13-AAF4-AA7F70DB104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rgbClr val="0035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8D-4B13-AAF4-AA7F70DB104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8D-4B13-AAF4-AA7F70DB1047}"/>
              </c:ext>
            </c:extLst>
          </c:dPt>
          <c:dPt>
            <c:idx val="2"/>
            <c:bubble3D val="0"/>
            <c:spPr>
              <a:solidFill>
                <a:srgbClr val="CEA3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8D-4B13-AAF4-AA7F70DB104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F8D-4B13-AAF4-AA7F70DB1047}"/>
              </c:ext>
            </c:extLst>
          </c:dPt>
          <c:dPt>
            <c:idx val="4"/>
            <c:bubble3D val="0"/>
            <c:spPr>
              <a:solidFill>
                <a:srgbClr val="D0E4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F8D-4B13-AAF4-AA7F70DB1047}"/>
              </c:ext>
            </c:extLst>
          </c:dPt>
          <c:dPt>
            <c:idx val="5"/>
            <c:bubble3D val="0"/>
            <c:spPr>
              <a:solidFill>
                <a:srgbClr val="7F0C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F8D-4B13-AAF4-AA7F70DB1047}"/>
              </c:ext>
            </c:extLst>
          </c:dPt>
          <c:dPt>
            <c:idx val="6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F8D-4B13-AAF4-AA7F70DB1047}"/>
              </c:ext>
            </c:extLst>
          </c:dPt>
          <c:dPt>
            <c:idx val="7"/>
            <c:bubble3D val="0"/>
            <c:spPr>
              <a:solidFill>
                <a:srgbClr val="C2E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F8D-4B13-AAF4-AA7F70DB1047}"/>
              </c:ext>
            </c:extLst>
          </c:dPt>
          <c:dPt>
            <c:idx val="8"/>
            <c:bubble3D val="0"/>
            <c:spPr>
              <a:solidFill>
                <a:srgbClr val="CA65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F8D-4B13-AAF4-AA7F70DB10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F8D-4B13-AAF4-AA7F70DB1047}"/>
                </c:ext>
              </c:extLst>
            </c:dLbl>
            <c:dLbl>
              <c:idx val="3"/>
              <c:layout>
                <c:manualLayout>
                  <c:x val="-1.6115985114725607E-2"/>
                  <c:y val="4.670170152317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8D-4B13-AAF4-AA7F70DB1047}"/>
                </c:ext>
              </c:extLst>
            </c:dLbl>
            <c:dLbl>
              <c:idx val="4"/>
              <c:layout>
                <c:manualLayout>
                  <c:x val="-4.0909808368149621E-2"/>
                  <c:y val="-7.0052552284761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8D-4B13-AAF4-AA7F70DB1047}"/>
                </c:ext>
              </c:extLst>
            </c:dLbl>
            <c:dLbl>
              <c:idx val="5"/>
              <c:layout>
                <c:manualLayout>
                  <c:x val="-5.2067028832190429E-2"/>
                  <c:y val="-3.5026276142380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8D-4B13-AAF4-AA7F70DB1047}"/>
                </c:ext>
              </c:extLst>
            </c:dLbl>
            <c:dLbl>
              <c:idx val="6"/>
              <c:layout>
                <c:manualLayout>
                  <c:x val="-5.2067028832190429E-2"/>
                  <c:y val="-5.137187167549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F8D-4B13-AAF4-AA7F70DB1047}"/>
                </c:ext>
              </c:extLst>
            </c:dLbl>
            <c:dLbl>
              <c:idx val="7"/>
              <c:layout>
                <c:manualLayout>
                  <c:x val="-5.0827337669519225E-2"/>
                  <c:y val="-6.5382382132443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8D-4B13-AAF4-AA7F70DB1047}"/>
                </c:ext>
              </c:extLst>
            </c:dLbl>
            <c:dLbl>
              <c:idx val="8"/>
              <c:layout>
                <c:manualLayout>
                  <c:x val="-9.4216528363011254E-2"/>
                  <c:y val="-0.11908933888409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8D-4B13-AAF4-AA7F70DB1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Sheet2!$A$3:$A$11</c:f>
              <c:strCache>
                <c:ptCount val="9"/>
                <c:pt idx="0">
                  <c:v> Parking and Transit Services</c:v>
                </c:pt>
                <c:pt idx="1">
                  <c:v> Transportation Network</c:v>
                </c:pt>
                <c:pt idx="2">
                  <c:v> Water Management</c:v>
                </c:pt>
                <c:pt idx="3">
                  <c:v> Parks and open spaces</c:v>
                </c:pt>
                <c:pt idx="4">
                  <c:v> Corporate Plans, Programs and Technology</c:v>
                </c:pt>
                <c:pt idx="5">
                  <c:v> Emergency Services</c:v>
                </c:pt>
                <c:pt idx="6">
                  <c:v> Corporate Facilities, Public Works and By-Law</c:v>
                </c:pt>
                <c:pt idx="7">
                  <c:v> Culture and Recreation</c:v>
                </c:pt>
                <c:pt idx="8">
                  <c:v> Solid Waste Services</c:v>
                </c:pt>
              </c:strCache>
            </c:strRef>
          </c:cat>
          <c:val>
            <c:numRef>
              <c:f>Sheet2!$C$3:$C$11</c:f>
              <c:numCache>
                <c:formatCode>0%</c:formatCode>
                <c:ptCount val="9"/>
                <c:pt idx="0">
                  <c:v>0.30186679336978756</c:v>
                </c:pt>
                <c:pt idx="1">
                  <c:v>0.27337828394683855</c:v>
                </c:pt>
                <c:pt idx="2">
                  <c:v>0.26135987508500197</c:v>
                </c:pt>
                <c:pt idx="3">
                  <c:v>5.6332168771900643E-2</c:v>
                </c:pt>
                <c:pt idx="4">
                  <c:v>3.3633831251642168E-2</c:v>
                </c:pt>
                <c:pt idx="5">
                  <c:v>2.354499025870822E-2</c:v>
                </c:pt>
                <c:pt idx="6">
                  <c:v>2.0832567838676593E-2</c:v>
                </c:pt>
                <c:pt idx="7">
                  <c:v>1.6265068937728038E-2</c:v>
                </c:pt>
                <c:pt idx="8">
                  <c:v>1.2786420539716285E-2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F8D-4B13-AAF4-AA7F70DB1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3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566323428396164"/>
          <c:y val="2.4458375963835784E-4"/>
          <c:w val="0.38433676571603831"/>
          <c:h val="0.9997554595943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1053906723195"/>
          <c:y val="9.8527434112879814E-2"/>
          <c:w val="0.88187902948792474"/>
          <c:h val="0.60301190306231711"/>
        </c:manualLayout>
      </c:layout>
      <c:lineChart>
        <c:grouping val="standard"/>
        <c:varyColors val="0"/>
        <c:ser>
          <c:idx val="0"/>
          <c:order val="0"/>
          <c:tx>
            <c:strRef>
              <c:f>'Sheet2 (3)'!$A$4</c:f>
              <c:strCache>
                <c:ptCount val="1"/>
                <c:pt idx="0">
                  <c:v>Infrastructure renewal funding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'Sheet2 (3)'!$B$3:$AC$3</c:f>
              <c:numCache>
                <c:formatCode>@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cat>
          <c:val>
            <c:numRef>
              <c:f>'Sheet2 (3)'!$B$4:$AC$4</c:f>
              <c:numCache>
                <c:formatCode>"$"#,##0</c:formatCode>
                <c:ptCount val="28"/>
                <c:pt idx="0">
                  <c:v>84.014809</c:v>
                </c:pt>
                <c:pt idx="1">
                  <c:v>90.73599372000001</c:v>
                </c:pt>
                <c:pt idx="2">
                  <c:v>93.458073531600007</c:v>
                </c:pt>
                <c:pt idx="3">
                  <c:v>96.261815737548005</c:v>
                </c:pt>
                <c:pt idx="4">
                  <c:v>99.149670209674454</c:v>
                </c:pt>
                <c:pt idx="5">
                  <c:v>102.12416031596469</c:v>
                </c:pt>
                <c:pt idx="6">
                  <c:v>105.18788512544363</c:v>
                </c:pt>
                <c:pt idx="7">
                  <c:v>108.34352167920694</c:v>
                </c:pt>
                <c:pt idx="8">
                  <c:v>111.59382732958315</c:v>
                </c:pt>
                <c:pt idx="9">
                  <c:v>114.94164214947065</c:v>
                </c:pt>
                <c:pt idx="10">
                  <c:v>118.38989141395477</c:v>
                </c:pt>
                <c:pt idx="11">
                  <c:v>121.94158815637341</c:v>
                </c:pt>
                <c:pt idx="12">
                  <c:v>125.59983580106461</c:v>
                </c:pt>
                <c:pt idx="13">
                  <c:v>129.36783087509656</c:v>
                </c:pt>
                <c:pt idx="14">
                  <c:v>133.24886580134947</c:v>
                </c:pt>
                <c:pt idx="15">
                  <c:v>137.24633177538996</c:v>
                </c:pt>
                <c:pt idx="16">
                  <c:v>141.36372172865165</c:v>
                </c:pt>
                <c:pt idx="17">
                  <c:v>145.60463338051122</c:v>
                </c:pt>
                <c:pt idx="18">
                  <c:v>149.97277238192655</c:v>
                </c:pt>
                <c:pt idx="19">
                  <c:v>154.47195555338433</c:v>
                </c:pt>
                <c:pt idx="20">
                  <c:v>159.10611421998587</c:v>
                </c:pt>
                <c:pt idx="21">
                  <c:v>163.87929764658546</c:v>
                </c:pt>
                <c:pt idx="22">
                  <c:v>168.79567657598304</c:v>
                </c:pt>
                <c:pt idx="23">
                  <c:v>173.85954687326253</c:v>
                </c:pt>
                <c:pt idx="24">
                  <c:v>179.07533327946041</c:v>
                </c:pt>
                <c:pt idx="25">
                  <c:v>184.44759327784422</c:v>
                </c:pt>
                <c:pt idx="26">
                  <c:v>189.98102107617956</c:v>
                </c:pt>
                <c:pt idx="27">
                  <c:v>195.68045170846494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D3-40A6-AB92-D4EC256A9BE1}"/>
            </c:ext>
          </c:extLst>
        </c:ser>
        <c:ser>
          <c:idx val="1"/>
          <c:order val="1"/>
          <c:tx>
            <c:strRef>
              <c:f>'Sheet2 (3)'!$A$5</c:f>
              <c:strCache>
                <c:ptCount val="1"/>
                <c:pt idx="0">
                  <c:v>Sustainable annual funding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'Sheet2 (3)'!$B$3:$AC$3</c:f>
              <c:numCache>
                <c:formatCode>@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cat>
          <c:val>
            <c:numRef>
              <c:f>'Sheet2 (3)'!$B$5:$AC$5</c:f>
              <c:numCache>
                <c:formatCode>"$"#,##0</c:formatCode>
                <c:ptCount val="28"/>
                <c:pt idx="0">
                  <c:v>169.98379837983799</c:v>
                </c:pt>
                <c:pt idx="1">
                  <c:v>183.58250225022505</c:v>
                </c:pt>
                <c:pt idx="2">
                  <c:v>189.08997731773181</c:v>
                </c:pt>
                <c:pt idx="3">
                  <c:v>194.76267663726375</c:v>
                </c:pt>
                <c:pt idx="4">
                  <c:v>200.60555693638167</c:v>
                </c:pt>
                <c:pt idx="5">
                  <c:v>206.62372364447313</c:v>
                </c:pt>
                <c:pt idx="6">
                  <c:v>212.82243535380732</c:v>
                </c:pt>
                <c:pt idx="7">
                  <c:v>219.20710841442155</c:v>
                </c:pt>
                <c:pt idx="8">
                  <c:v>225.78332166685419</c:v>
                </c:pt>
                <c:pt idx="9">
                  <c:v>232.55682131685984</c:v>
                </c:pt>
                <c:pt idx="10">
                  <c:v>239.53352595636565</c:v>
                </c:pt>
                <c:pt idx="11">
                  <c:v>246.71953173505662</c:v>
                </c:pt>
                <c:pt idx="12">
                  <c:v>254.1211176871083</c:v>
                </c:pt>
                <c:pt idx="13">
                  <c:v>261.74475121772156</c:v>
                </c:pt>
                <c:pt idx="14">
                  <c:v>269.59709375425319</c:v>
                </c:pt>
                <c:pt idx="15">
                  <c:v>277.68500656688082</c:v>
                </c:pt>
                <c:pt idx="16">
                  <c:v>286.01555676388722</c:v>
                </c:pt>
                <c:pt idx="17">
                  <c:v>294.59602346680384</c:v>
                </c:pt>
                <c:pt idx="18">
                  <c:v>303.43390417080798</c:v>
                </c:pt>
                <c:pt idx="19">
                  <c:v>312.53692129593225</c:v>
                </c:pt>
                <c:pt idx="20">
                  <c:v>321.9130289348102</c:v>
                </c:pt>
                <c:pt idx="21">
                  <c:v>331.57041980285453</c:v>
                </c:pt>
                <c:pt idx="22">
                  <c:v>341.51753239694017</c:v>
                </c:pt>
                <c:pt idx="23">
                  <c:v>351.76305836884836</c:v>
                </c:pt>
                <c:pt idx="24">
                  <c:v>362.31595011991379</c:v>
                </c:pt>
                <c:pt idx="25">
                  <c:v>373.18542862351126</c:v>
                </c:pt>
                <c:pt idx="26">
                  <c:v>384.38099148221659</c:v>
                </c:pt>
                <c:pt idx="27">
                  <c:v>395.91242122668308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D3-40A6-AB92-D4EC256A9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297920"/>
        <c:axId val="575289280"/>
      </c:lineChart>
      <c:catAx>
        <c:axId val="57529792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75289280"/>
        <c:crosses val="autoZero"/>
        <c:auto val="1"/>
        <c:lblAlgn val="ctr"/>
        <c:lblOffset val="100"/>
        <c:noMultiLvlLbl val="0"/>
      </c:catAx>
      <c:valAx>
        <c:axId val="5752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75297920"/>
        <c:crosses val="autoZero"/>
        <c:crossBetween val="between"/>
      </c:valAx>
      <c:spPr>
        <a:noFill/>
        <a:ln>
          <a:solidFill>
            <a:srgbClr val="E7E6E6">
              <a:lumMod val="75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23510751059963658"/>
          <c:y val="0.85648065529302575"/>
          <c:w val="0.53356736657917758"/>
          <c:h val="0.11066447363203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 sz="11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7456075190204"/>
          <c:y val="0.13034618115265525"/>
          <c:w val="0.82638337065664957"/>
          <c:h val="0.57357249506269781"/>
        </c:manualLayout>
      </c:layout>
      <c:lineChart>
        <c:grouping val="standard"/>
        <c:varyColors val="0"/>
        <c:ser>
          <c:idx val="0"/>
          <c:order val="0"/>
          <c:tx>
            <c:strRef>
              <c:f>'[Forecast to Sustainable IR Funding.xlsx]Sheet2'!$A$4</c:f>
              <c:strCache>
                <c:ptCount val="1"/>
                <c:pt idx="0">
                  <c:v>Infrastructure renewal funding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'[Forecast to Sustainable IR Funding.xlsx]Sheet2'!$B$3:$N$3</c:f>
              <c:numCache>
                <c:formatCode>@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'[Forecast to Sustainable IR Funding.xlsx]Sheet2'!$B$4:$N$4</c:f>
              <c:numCache>
                <c:formatCode>"$"#,##0</c:formatCode>
                <c:ptCount val="13"/>
                <c:pt idx="0">
                  <c:v>83.016666000000001</c:v>
                </c:pt>
                <c:pt idx="1">
                  <c:v>91.756377999999998</c:v>
                </c:pt>
                <c:pt idx="2">
                  <c:v>103.944379</c:v>
                </c:pt>
                <c:pt idx="3">
                  <c:v>117.05389099999999</c:v>
                </c:pt>
                <c:pt idx="4">
                  <c:v>132.997468</c:v>
                </c:pt>
                <c:pt idx="5">
                  <c:v>143.67699999999999</c:v>
                </c:pt>
                <c:pt idx="6">
                  <c:v>156.66800000000001</c:v>
                </c:pt>
                <c:pt idx="7">
                  <c:v>170.55600000000001</c:v>
                </c:pt>
                <c:pt idx="8">
                  <c:v>185.69200000000001</c:v>
                </c:pt>
                <c:pt idx="9">
                  <c:v>202.85900000000001</c:v>
                </c:pt>
                <c:pt idx="10">
                  <c:v>221.66</c:v>
                </c:pt>
                <c:pt idx="11">
                  <c:v>237.607</c:v>
                </c:pt>
                <c:pt idx="12">
                  <c:v>254.86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5-4EEF-A7CC-82C77BEBA8BD}"/>
            </c:ext>
          </c:extLst>
        </c:ser>
        <c:ser>
          <c:idx val="1"/>
          <c:order val="1"/>
          <c:tx>
            <c:strRef>
              <c:f>'[Forecast to Sustainable IR Funding.xlsx]Sheet2'!$A$5</c:f>
              <c:strCache>
                <c:ptCount val="1"/>
                <c:pt idx="0">
                  <c:v>Sustainable annual funding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'[Forecast to Sustainable IR Funding.xlsx]Sheet2'!$B$3:$N$3</c:f>
              <c:numCache>
                <c:formatCode>@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'[Forecast to Sustainable IR Funding.xlsx]Sheet2'!$B$5:$N$5</c:f>
              <c:numCache>
                <c:formatCode>"$"#,##0</c:formatCode>
                <c:ptCount val="13"/>
                <c:pt idx="0">
                  <c:v>169.98379837983799</c:v>
                </c:pt>
                <c:pt idx="1">
                  <c:v>183.58250225022505</c:v>
                </c:pt>
                <c:pt idx="2">
                  <c:v>189.08997731773181</c:v>
                </c:pt>
                <c:pt idx="3">
                  <c:v>194.76267663726375</c:v>
                </c:pt>
                <c:pt idx="4">
                  <c:v>200.60555693638167</c:v>
                </c:pt>
                <c:pt idx="5">
                  <c:v>206.62372364447313</c:v>
                </c:pt>
                <c:pt idx="6">
                  <c:v>212.82243535380732</c:v>
                </c:pt>
                <c:pt idx="7">
                  <c:v>219.20710841442155</c:v>
                </c:pt>
                <c:pt idx="8">
                  <c:v>225.78332166685419</c:v>
                </c:pt>
                <c:pt idx="9">
                  <c:v>232.55682131685984</c:v>
                </c:pt>
                <c:pt idx="10">
                  <c:v>239.53352595636565</c:v>
                </c:pt>
                <c:pt idx="11">
                  <c:v>246.71953173505662</c:v>
                </c:pt>
                <c:pt idx="12">
                  <c:v>254.1211176871083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5-4EEF-A7CC-82C77BEB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297920"/>
        <c:axId val="575289280"/>
      </c:lineChart>
      <c:catAx>
        <c:axId val="57529792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75289280"/>
        <c:crosses val="autoZero"/>
        <c:auto val="1"/>
        <c:lblAlgn val="ctr"/>
        <c:lblOffset val="100"/>
        <c:noMultiLvlLbl val="0"/>
      </c:catAx>
      <c:valAx>
        <c:axId val="5752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75297920"/>
        <c:crosses val="autoZero"/>
        <c:crossBetween val="between"/>
      </c:valAx>
      <c:spPr>
        <a:noFill/>
        <a:ln>
          <a:solidFill>
            <a:srgbClr val="E7E6E6">
              <a:lumMod val="75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13001090762225001"/>
          <c:y val="0.84819928109923615"/>
          <c:w val="0.83450976959415812"/>
          <c:h val="0.13374509589541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 sz="11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18176635359066E-2"/>
          <c:y val="0.13347726403954874"/>
          <c:w val="0.77286368541535166"/>
          <c:h val="0.80186551529913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'IR (Tax)'!$A$12</c:f>
              <c:strCache>
                <c:ptCount val="1"/>
                <c:pt idx="0">
                  <c:v> Sub-total transfer from operating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63774754527945E-17"/>
                  <c:y val="-2.109227121291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82-47ED-9755-048EFE4BA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'IR (Tax)'!$B$7:$K$7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'IR (Tax)'!$B$12:$K$12</c:f>
              <c:numCache>
                <c:formatCode>_(* #,##0.0_);_(* \(#,##0.0\);_(* "-"??_);_(@_)</c:formatCode>
                <c:ptCount val="10"/>
                <c:pt idx="0">
                  <c:v>36.075074010000009</c:v>
                </c:pt>
                <c:pt idx="1">
                  <c:v>41.594000009999995</c:v>
                </c:pt>
                <c:pt idx="2">
                  <c:v>48.831000009999997</c:v>
                </c:pt>
                <c:pt idx="3">
                  <c:v>56.227000007181161</c:v>
                </c:pt>
                <c:pt idx="4">
                  <c:v>62.142000007181153</c:v>
                </c:pt>
                <c:pt idx="5">
                  <c:v>68.468000007181161</c:v>
                </c:pt>
                <c:pt idx="6">
                  <c:v>75.228000007181166</c:v>
                </c:pt>
                <c:pt idx="7">
                  <c:v>82.436000007181164</c:v>
                </c:pt>
                <c:pt idx="8">
                  <c:v>90.117000007181161</c:v>
                </c:pt>
                <c:pt idx="9">
                  <c:v>98.299000007181178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2-47ED-9755-048EFE4BAE14}"/>
            </c:ext>
          </c:extLst>
        </c:ser>
        <c:ser>
          <c:idx val="1"/>
          <c:order val="1"/>
          <c:tx>
            <c:strRef>
              <c:f>'IR (Tax)'!$A$17</c:f>
              <c:strCache>
                <c:ptCount val="1"/>
                <c:pt idx="0">
                  <c:v> Sub-total grant funding received </c:v>
                </c:pt>
              </c:strCache>
            </c:strRef>
          </c:tx>
          <c:spPr>
            <a:solidFill>
              <a:srgbClr val="C4D9E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'IR (Tax)'!$B$7:$K$7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'IR (Tax)'!$B$17:$K$17</c:f>
              <c:numCache>
                <c:formatCode>_(* #,##0.0_);_(* \(#,##0.0\);_(* "-"??_);_(@_)</c:formatCode>
                <c:ptCount val="10"/>
                <c:pt idx="0">
                  <c:v>11.906000000000001</c:v>
                </c:pt>
                <c:pt idx="1">
                  <c:v>12.055</c:v>
                </c:pt>
                <c:pt idx="2">
                  <c:v>12.055</c:v>
                </c:pt>
                <c:pt idx="3">
                  <c:v>12.207000000000001</c:v>
                </c:pt>
                <c:pt idx="4">
                  <c:v>12.207000000000001</c:v>
                </c:pt>
                <c:pt idx="5">
                  <c:v>12.361000000000001</c:v>
                </c:pt>
                <c:pt idx="6">
                  <c:v>12.361000000000001</c:v>
                </c:pt>
                <c:pt idx="7">
                  <c:v>12.518000000000001</c:v>
                </c:pt>
                <c:pt idx="8">
                  <c:v>12.518000000000001</c:v>
                </c:pt>
                <c:pt idx="9">
                  <c:v>12.678000000000001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2-47ED-9755-048EFE4BAE14}"/>
            </c:ext>
          </c:extLst>
        </c:ser>
        <c:ser>
          <c:idx val="2"/>
          <c:order val="2"/>
          <c:tx>
            <c:strRef>
              <c:f>'IR (Tax)'!$A$29</c:f>
              <c:strCache>
                <c:ptCount val="1"/>
                <c:pt idx="0">
                  <c:v> Total capital expenditures and debt servicing costs </c:v>
                </c:pt>
              </c:strCache>
            </c:strRef>
          </c:tx>
          <c:spPr>
            <a:solidFill>
              <a:srgbClr val="E9994A"/>
            </a:solidFill>
            <a:ln w="190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3.463203148406163E-3"/>
                  <c:y val="-6.628999524059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0C-4098-9060-7F64A38E3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'IR (Tax)'!$B$7:$K$7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'IR (Tax)'!$B$29:$K$29</c:f>
              <c:numCache>
                <c:formatCode>_(* #,##0.0_);_(* \(#,##0.0\);_(* "-"??_);_(@_)</c:formatCode>
                <c:ptCount val="10"/>
                <c:pt idx="0">
                  <c:v>-58.845918815400005</c:v>
                </c:pt>
                <c:pt idx="1">
                  <c:v>-64.647772540000005</c:v>
                </c:pt>
                <c:pt idx="2">
                  <c:v>-75.639091477865378</c:v>
                </c:pt>
                <c:pt idx="3">
                  <c:v>-105.05357036536918</c:v>
                </c:pt>
                <c:pt idx="4">
                  <c:v>-127.40312378909547</c:v>
                </c:pt>
                <c:pt idx="5">
                  <c:v>-88.578952483600759</c:v>
                </c:pt>
                <c:pt idx="6">
                  <c:v>-101.85870104685877</c:v>
                </c:pt>
                <c:pt idx="7">
                  <c:v>-98.930312195463415</c:v>
                </c:pt>
                <c:pt idx="8">
                  <c:v>-75.536190773255285</c:v>
                </c:pt>
                <c:pt idx="9">
                  <c:v>-96.693665322147751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2-47ED-9755-048EFE4BA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1970840"/>
        <c:axId val="541970480"/>
      </c:barChart>
      <c:lineChart>
        <c:grouping val="standard"/>
        <c:varyColors val="0"/>
        <c:ser>
          <c:idx val="3"/>
          <c:order val="3"/>
          <c:tx>
            <c:strRef>
              <c:f>'IR (Tax)'!$A$38</c:f>
              <c:strCache>
                <c:ptCount val="1"/>
                <c:pt idx="0">
                  <c:v> Total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 cmpd="dbl">
                <a:solidFill>
                  <a:schemeClr val="tx1"/>
                </a:solidFill>
              </a:ln>
              <a:effectLst/>
            </c:spPr>
          </c:marker>
          <c:cat>
            <c:numRef>
              <c:f>'IR (Tax)'!$B$7:$K$7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'IR (Tax)'!$B$38:$K$38</c:f>
              <c:numCache>
                <c:formatCode>_(* #,##0.0_);_(* \(#,##0.0\);_(* "-"??_);_(@_)</c:formatCode>
                <c:ptCount val="10"/>
                <c:pt idx="0">
                  <c:v>16.109306009743754</c:v>
                </c:pt>
                <c:pt idx="1">
                  <c:v>5.2696822759149038</c:v>
                </c:pt>
                <c:pt idx="2">
                  <c:v>-9.5150121438207513</c:v>
                </c:pt>
                <c:pt idx="3">
                  <c:v>-46.551954461852496</c:v>
                </c:pt>
                <c:pt idx="4">
                  <c:v>-100.70226348905894</c:v>
                </c:pt>
                <c:pt idx="5">
                  <c:v>-110.02087456138756</c:v>
                </c:pt>
                <c:pt idx="6">
                  <c:v>-126.04791147728356</c:v>
                </c:pt>
                <c:pt idx="7">
                  <c:v>-131.94476467913719</c:v>
                </c:pt>
                <c:pt idx="8">
                  <c:v>-106.62188584614394</c:v>
                </c:pt>
                <c:pt idx="9">
                  <c:v>-93.83075443866494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82-47ED-9755-048EFE4BA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70840"/>
        <c:axId val="541970480"/>
      </c:lineChart>
      <c:catAx>
        <c:axId val="54197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41970480"/>
        <c:crosses val="autoZero"/>
        <c:auto val="1"/>
        <c:lblAlgn val="ctr"/>
        <c:lblOffset val="100"/>
        <c:noMultiLvlLbl val="0"/>
      </c:catAx>
      <c:valAx>
        <c:axId val="54197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4197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335831808675569"/>
          <c:y val="1.8079089611071804E-2"/>
          <c:w val="0.11512650781138653"/>
          <c:h val="0.97288136558339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7470816979133"/>
          <c:y val="3.9166064111834174E-2"/>
          <c:w val="0.7473282381680677"/>
          <c:h val="0.86480140362064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'Non-Tax (IR + Growth)'!$A$36</c:f>
              <c:strCache>
                <c:ptCount val="1"/>
                <c:pt idx="0">
                  <c:v> Total transfers into reserves for infrastructure renewal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'Non-Tax (IR + Growth)'!$B$35:$K$35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'Non-Tax (IR + Growth)'!$B$36:$K$36</c:f>
              <c:numCache>
                <c:formatCode>_(* #,##0.0_);_(* \(#,##0.0\);_(* "-"??_);_(@_)</c:formatCode>
                <c:ptCount val="10"/>
                <c:pt idx="0">
                  <c:v>46.305774999999997</c:v>
                </c:pt>
                <c:pt idx="1">
                  <c:v>53.934762999999997</c:v>
                </c:pt>
                <c:pt idx="2">
                  <c:v>62.344977</c:v>
                </c:pt>
                <c:pt idx="3">
                  <c:v>72.042892159999994</c:v>
                </c:pt>
                <c:pt idx="4">
                  <c:v>78.072620734799997</c:v>
                </c:pt>
                <c:pt idx="5">
                  <c:v>84.842745106844006</c:v>
                </c:pt>
                <c:pt idx="6">
                  <c:v>92.209183210049332</c:v>
                </c:pt>
                <c:pt idx="7">
                  <c:v>99.228509456350807</c:v>
                </c:pt>
                <c:pt idx="8">
                  <c:v>108.96589474004134</c:v>
                </c:pt>
                <c:pt idx="9">
                  <c:v>119.68409158224256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9-4EA8-84B9-7906685F8ECE}"/>
            </c:ext>
          </c:extLst>
        </c:ser>
        <c:ser>
          <c:idx val="1"/>
          <c:order val="1"/>
          <c:tx>
            <c:strRef>
              <c:f>'Non-Tax (IR + Growth)'!$A$37</c:f>
              <c:strCache>
                <c:ptCount val="1"/>
                <c:pt idx="0">
                  <c:v> Total capital expenditures and debt servicing costs </c:v>
                </c:pt>
              </c:strCache>
            </c:strRef>
          </c:tx>
          <c:spPr>
            <a:solidFill>
              <a:srgbClr val="E9994A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6.3268257411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29-4EA8-84B9-7906685F8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'Non-Tax (IR + Growth)'!$B$35:$K$35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'Non-Tax (IR + Growth)'!$B$37:$K$37</c:f>
              <c:numCache>
                <c:formatCode>_(* #,##0.0_);_(* \(#,##0.0\);_(* "-"??_);_(@_)</c:formatCode>
                <c:ptCount val="10"/>
                <c:pt idx="0">
                  <c:v>-63.657074999999999</c:v>
                </c:pt>
                <c:pt idx="1">
                  <c:v>-61.366605</c:v>
                </c:pt>
                <c:pt idx="2">
                  <c:v>-104.628585</c:v>
                </c:pt>
                <c:pt idx="3">
                  <c:v>-53.362648</c:v>
                </c:pt>
                <c:pt idx="4">
                  <c:v>-161.54802229086124</c:v>
                </c:pt>
                <c:pt idx="5">
                  <c:v>-106.92231450706366</c:v>
                </c:pt>
                <c:pt idx="6">
                  <c:v>-147.70208052538717</c:v>
                </c:pt>
                <c:pt idx="7">
                  <c:v>-165.60770152538717</c:v>
                </c:pt>
                <c:pt idx="8">
                  <c:v>-149.37871752538717</c:v>
                </c:pt>
                <c:pt idx="9">
                  <c:v>-102.69969152538717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9-4EA8-84B9-7906685F8ECE}"/>
            </c:ext>
          </c:extLst>
        </c:ser>
        <c:ser>
          <c:idx val="2"/>
          <c:order val="2"/>
          <c:tx>
            <c:strRef>
              <c:f>'Non-Tax (IR + Growth)'!$A$38</c:f>
              <c:strCache>
                <c:ptCount val="1"/>
                <c:pt idx="0">
                  <c:v> Total cost of DC revenue reductions </c:v>
                </c:pt>
              </c:strCache>
            </c:strRef>
          </c:tx>
          <c:spPr>
            <a:solidFill>
              <a:srgbClr val="F3C79B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545211046457928E-3"/>
                  <c:y val="-3.314051578693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29-4EA8-84B9-7906685F8ECE}"/>
                </c:ext>
              </c:extLst>
            </c:dLbl>
            <c:dLbl>
              <c:idx val="1"/>
              <c:layout>
                <c:manualLayout>
                  <c:x val="-4.2331951481363236E-17"/>
                  <c:y val="-4.217883827428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29-4EA8-84B9-7906685F8ECE}"/>
                </c:ext>
              </c:extLst>
            </c:dLbl>
            <c:dLbl>
              <c:idx val="2"/>
              <c:layout>
                <c:manualLayout>
                  <c:x val="-1.1545211046457928E-3"/>
                  <c:y val="-3.012774162448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29-4EA8-84B9-7906685F8ECE}"/>
                </c:ext>
              </c:extLst>
            </c:dLbl>
            <c:dLbl>
              <c:idx val="3"/>
              <c:layout>
                <c:manualLayout>
                  <c:x val="0"/>
                  <c:y val="-2.410219329959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29-4EA8-84B9-7906685F8ECE}"/>
                </c:ext>
              </c:extLst>
            </c:dLbl>
            <c:dLbl>
              <c:idx val="4"/>
              <c:layout>
                <c:manualLayout>
                  <c:x val="0"/>
                  <c:y val="-2.71149674620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29-4EA8-84B9-7906685F8ECE}"/>
                </c:ext>
              </c:extLst>
            </c:dLbl>
            <c:dLbl>
              <c:idx val="5"/>
              <c:layout>
                <c:manualLayout>
                  <c:x val="0"/>
                  <c:y val="-3.012774162448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29-4EA8-84B9-7906685F8ECE}"/>
                </c:ext>
              </c:extLst>
            </c:dLbl>
            <c:dLbl>
              <c:idx val="6"/>
              <c:layout>
                <c:manualLayout>
                  <c:x val="8.0816477325205503E-3"/>
                  <c:y val="-2.10894191371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29-4EA8-84B9-7906685F8ECE}"/>
                </c:ext>
              </c:extLst>
            </c:dLbl>
            <c:dLbl>
              <c:idx val="7"/>
              <c:layout>
                <c:manualLayout>
                  <c:x val="-8.4663902962726472E-17"/>
                  <c:y val="-1.5063870812243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29-4EA8-84B9-7906685F8ECE}"/>
                </c:ext>
              </c:extLst>
            </c:dLbl>
            <c:dLbl>
              <c:idx val="8"/>
              <c:layout>
                <c:manualLayout>
                  <c:x val="0"/>
                  <c:y val="-2.71149674620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29-4EA8-84B9-7906685F8ECE}"/>
                </c:ext>
              </c:extLst>
            </c:dLbl>
            <c:dLbl>
              <c:idx val="9"/>
              <c:layout>
                <c:manualLayout>
                  <c:x val="0"/>
                  <c:y val="-2.10894191371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29-4EA8-84B9-7906685F8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'Non-Tax (IR + Growth)'!$B$35:$K$35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'Non-Tax (IR + Growth)'!$B$38:$K$38</c:f>
              <c:numCache>
                <c:formatCode>_(* #,##0.0_);_(* \(#,##0.0\);_(* "-"??_);_(@_)</c:formatCode>
                <c:ptCount val="10"/>
                <c:pt idx="0">
                  <c:v>-9.6395092124046684</c:v>
                </c:pt>
                <c:pt idx="1">
                  <c:v>-8.5444283945239672</c:v>
                </c:pt>
                <c:pt idx="2">
                  <c:v>-7.5927536569412357</c:v>
                </c:pt>
                <c:pt idx="3">
                  <c:v>-5.8961201667805829</c:v>
                </c:pt>
                <c:pt idx="4">
                  <c:v>-4.4307065625600934</c:v>
                </c:pt>
                <c:pt idx="5">
                  <c:v>-4.4307065625600934</c:v>
                </c:pt>
                <c:pt idx="6">
                  <c:v>-4.4307065625600934</c:v>
                </c:pt>
                <c:pt idx="7">
                  <c:v>-3.2158819152924294</c:v>
                </c:pt>
                <c:pt idx="8">
                  <c:v>-3.7896964608578423</c:v>
                </c:pt>
                <c:pt idx="9">
                  <c:v>-3.7920579255040181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29-4EA8-84B9-7906685F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7371832"/>
        <c:axId val="707370752"/>
      </c:barChart>
      <c:lineChart>
        <c:grouping val="standard"/>
        <c:varyColors val="0"/>
        <c:ser>
          <c:idx val="3"/>
          <c:order val="3"/>
          <c:tx>
            <c:strRef>
              <c:f>'Non-Tax (IR + Growth)'!$A$39</c:f>
              <c:strCache>
                <c:ptCount val="1"/>
                <c:pt idx="0">
                  <c:v> Total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'Non-Tax (IR + Growth)'!$B$35:$K$35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'Non-Tax (IR + Growth)'!$B$39:$K$39</c:f>
              <c:numCache>
                <c:formatCode>_(* #,##0.0_);_(* \(#,##0.0\);_(* "-"??_);_(@_)</c:formatCode>
                <c:ptCount val="10"/>
                <c:pt idx="0">
                  <c:v>55.39484990814568</c:v>
                </c:pt>
                <c:pt idx="1">
                  <c:v>40.129680234284962</c:v>
                </c:pt>
                <c:pt idx="2">
                  <c:v>-9.5188089315690512</c:v>
                </c:pt>
                <c:pt idx="3">
                  <c:v>3.2184138576259782</c:v>
                </c:pt>
                <c:pt idx="4">
                  <c:v>-85.298713864020641</c:v>
                </c:pt>
                <c:pt idx="5">
                  <c:v>-113.28729760448157</c:v>
                </c:pt>
                <c:pt idx="6">
                  <c:v>-175.35963797553092</c:v>
                </c:pt>
                <c:pt idx="7">
                  <c:v>-248.10706958437518</c:v>
                </c:pt>
                <c:pt idx="8">
                  <c:v>-296.36271376869098</c:v>
                </c:pt>
                <c:pt idx="9">
                  <c:v>-287.51686977788484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029-4EA8-84B9-7906685F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371832"/>
        <c:axId val="707370752"/>
      </c:lineChart>
      <c:catAx>
        <c:axId val="70737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07370752"/>
        <c:crosses val="autoZero"/>
        <c:auto val="1"/>
        <c:lblAlgn val="ctr"/>
        <c:lblOffset val="100"/>
        <c:noMultiLvlLbl val="0"/>
      </c:catAx>
      <c:valAx>
        <c:axId val="7073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0737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968717387051476"/>
          <c:y val="2.8619219506455414E-2"/>
          <c:w val="0.12031282612948527"/>
          <c:h val="0.92755820110338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4626076977285"/>
          <c:y val="0.11174379368522536"/>
          <c:w val="0.75836545992848159"/>
          <c:h val="0.78619812572235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'Growth (Tax)'!$A$17</c:f>
              <c:strCache>
                <c:ptCount val="1"/>
                <c:pt idx="0">
                  <c:v> Transfer from operating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'Growth (Tax)'!$B$16:$K$16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'Growth (Tax)'!$B$17:$K$17</c:f>
              <c:numCache>
                <c:formatCode>_(* #,##0.0_);_(* \(#,##0.0\);_(* "-"??_);_(@_)</c:formatCode>
                <c:ptCount val="10"/>
                <c:pt idx="0">
                  <c:v>5.8461800000000004</c:v>
                </c:pt>
                <c:pt idx="1">
                  <c:v>7.5215649999999998</c:v>
                </c:pt>
                <c:pt idx="2">
                  <c:v>8.9972119999999993</c:v>
                </c:pt>
                <c:pt idx="3">
                  <c:v>10.517128</c:v>
                </c:pt>
                <c:pt idx="4">
                  <c:v>10.833</c:v>
                </c:pt>
                <c:pt idx="5">
                  <c:v>11.157999999999999</c:v>
                </c:pt>
                <c:pt idx="6">
                  <c:v>11.493</c:v>
                </c:pt>
                <c:pt idx="7">
                  <c:v>11.837999999999999</c:v>
                </c:pt>
                <c:pt idx="8">
                  <c:v>12.193</c:v>
                </c:pt>
                <c:pt idx="9">
                  <c:v>12.558999999999999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F-4F54-A6EA-F9012F508AFE}"/>
            </c:ext>
          </c:extLst>
        </c:ser>
        <c:ser>
          <c:idx val="2"/>
          <c:order val="1"/>
          <c:tx>
            <c:strRef>
              <c:f>'Growth (Tax)'!$A$19</c:f>
              <c:strCache>
                <c:ptCount val="1"/>
                <c:pt idx="0">
                  <c:v> Cost of DC revenue reductions </c:v>
                </c:pt>
              </c:strCache>
            </c:strRef>
          </c:tx>
          <c:spPr>
            <a:solidFill>
              <a:srgbClr val="F3C79B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'Growth (Tax)'!$B$16:$K$16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'Growth (Tax)'!$B$19:$K$19</c:f>
              <c:numCache>
                <c:formatCode>_(* #,##0.0_);_(* \(#,##0.0\);_(* "-"??_);_(@_)</c:formatCode>
                <c:ptCount val="10"/>
                <c:pt idx="0">
                  <c:v>-16.54024718583824</c:v>
                </c:pt>
                <c:pt idx="1">
                  <c:v>-14.661219216975674</c:v>
                </c:pt>
                <c:pt idx="2">
                  <c:v>-13.118552151741286</c:v>
                </c:pt>
                <c:pt idx="3">
                  <c:v>-10.187155200291947</c:v>
                </c:pt>
                <c:pt idx="4">
                  <c:v>-7.6552536452792754</c:v>
                </c:pt>
                <c:pt idx="5">
                  <c:v>-7.6552536452792754</c:v>
                </c:pt>
                <c:pt idx="6">
                  <c:v>-7.6552536452792754</c:v>
                </c:pt>
                <c:pt idx="7">
                  <c:v>-5.3131970911731727</c:v>
                </c:pt>
                <c:pt idx="8">
                  <c:v>-6.2612386718895383</c:v>
                </c:pt>
                <c:pt idx="9">
                  <c:v>-6.2651402228231428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F-4F54-A6EA-F9012F508AFE}"/>
            </c:ext>
          </c:extLst>
        </c:ser>
        <c:ser>
          <c:idx val="1"/>
          <c:order val="2"/>
          <c:tx>
            <c:strRef>
              <c:f>'Growth (Tax)'!$A$18</c:f>
              <c:strCache>
                <c:ptCount val="1"/>
                <c:pt idx="0">
                  <c:v> Capital expenditures and debt servicing costs </c:v>
                </c:pt>
              </c:strCache>
            </c:strRef>
          </c:tx>
          <c:spPr>
            <a:solidFill>
              <a:srgbClr val="E9994A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65975740681618E-17"/>
                  <c:y val="-2.10894191371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F-4F54-A6EA-F9012F508AFE}"/>
                </c:ext>
              </c:extLst>
            </c:dLbl>
            <c:dLbl>
              <c:idx val="1"/>
              <c:layout>
                <c:manualLayout>
                  <c:x val="-4.2331951481363236E-17"/>
                  <c:y val="-2.711473023572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7F-4F54-A6EA-F9012F508AFE}"/>
                </c:ext>
              </c:extLst>
            </c:dLbl>
            <c:dLbl>
              <c:idx val="2"/>
              <c:layout>
                <c:manualLayout>
                  <c:x val="-4.2331951481363236E-17"/>
                  <c:y val="-3.012774162448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F-4F54-A6EA-F9012F508AFE}"/>
                </c:ext>
              </c:extLst>
            </c:dLbl>
            <c:dLbl>
              <c:idx val="3"/>
              <c:layout>
                <c:manualLayout>
                  <c:x val="0"/>
                  <c:y val="-1.807664497469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7F-4F54-A6EA-F9012F508AFE}"/>
                </c:ext>
              </c:extLst>
            </c:dLbl>
            <c:dLbl>
              <c:idx val="4"/>
              <c:layout>
                <c:manualLayout>
                  <c:x val="-2.3090422092916707E-3"/>
                  <c:y val="2.37226312003841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7F-4F54-A6EA-F9012F508AFE}"/>
                </c:ext>
              </c:extLst>
            </c:dLbl>
            <c:dLbl>
              <c:idx val="5"/>
              <c:layout>
                <c:manualLayout>
                  <c:x val="-8.4663902962726472E-17"/>
                  <c:y val="2.372263121143082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7F-4F54-A6EA-F9012F508AFE}"/>
                </c:ext>
              </c:extLst>
            </c:dLbl>
            <c:dLbl>
              <c:idx val="6"/>
              <c:layout>
                <c:manualLayout>
                  <c:x val="1.1545211046457928E-3"/>
                  <c:y val="-1.807640774838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7F-4F54-A6EA-F9012F508AFE}"/>
                </c:ext>
              </c:extLst>
            </c:dLbl>
            <c:dLbl>
              <c:idx val="7"/>
              <c:layout>
                <c:manualLayout>
                  <c:x val="1.1545211046457928E-3"/>
                  <c:y val="-2.711473023572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7F-4F54-A6EA-F9012F508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'Growth (Tax)'!$B$16:$K$16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'Growth (Tax)'!$B$18:$K$18</c:f>
              <c:numCache>
                <c:formatCode>_(* #,##0.0_);_(* \(#,##0.0\);_(* "-"??_);_(@_)</c:formatCode>
                <c:ptCount val="10"/>
                <c:pt idx="0">
                  <c:v>-0.61599999999999999</c:v>
                </c:pt>
                <c:pt idx="1">
                  <c:v>-0.97160000000000002</c:v>
                </c:pt>
                <c:pt idx="2">
                  <c:v>-1.0960332525670839</c:v>
                </c:pt>
                <c:pt idx="3">
                  <c:v>-0.49883325256708411</c:v>
                </c:pt>
                <c:pt idx="4">
                  <c:v>-2.2076332525670841</c:v>
                </c:pt>
                <c:pt idx="5">
                  <c:v>-3.3785332525670841</c:v>
                </c:pt>
                <c:pt idx="6">
                  <c:v>-0.562333252567084</c:v>
                </c:pt>
                <c:pt idx="7">
                  <c:v>-0.61853325256708402</c:v>
                </c:pt>
                <c:pt idx="8">
                  <c:v>-2.4057332525670843</c:v>
                </c:pt>
                <c:pt idx="9">
                  <c:v>-2.0187332525670842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7F-4F54-A6EA-F9012F50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8501656"/>
        <c:axId val="528500576"/>
      </c:barChart>
      <c:lineChart>
        <c:grouping val="standard"/>
        <c:varyColors val="0"/>
        <c:ser>
          <c:idx val="3"/>
          <c:order val="3"/>
          <c:tx>
            <c:strRef>
              <c:f>'Growth (Tax)'!$A$20</c:f>
              <c:strCache>
                <c:ptCount val="1"/>
                <c:pt idx="0">
                  <c:v>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'Growth (Tax)'!$B$16:$K$16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'Growth (Tax)'!$B$20:$K$20</c:f>
              <c:numCache>
                <c:formatCode>_(* #,##0.0_);_(* \(#,##0.0\);_(* "-"??_);_(@_)</c:formatCode>
                <c:ptCount val="10"/>
                <c:pt idx="0">
                  <c:v>-12.571431248114193</c:v>
                </c:pt>
                <c:pt idx="1">
                  <c:v>-20.932091340438895</c:v>
                </c:pt>
                <c:pt idx="2">
                  <c:v>-26.502576415386159</c:v>
                </c:pt>
                <c:pt idx="3">
                  <c:v>-27.070241967872423</c:v>
                </c:pt>
                <c:pt idx="4">
                  <c:v>-26.498906646970717</c:v>
                </c:pt>
                <c:pt idx="5">
                  <c:v>-26.771245546255486</c:v>
                </c:pt>
                <c:pt idx="6">
                  <c:v>-23.872835529029519</c:v>
                </c:pt>
                <c:pt idx="7">
                  <c:v>-18.280361383283267</c:v>
                </c:pt>
                <c:pt idx="8">
                  <c:v>-15.002093517922564</c:v>
                </c:pt>
                <c:pt idx="9">
                  <c:v>-10.919934947147057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07F-4F54-A6EA-F9012F50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501656"/>
        <c:axId val="528500576"/>
      </c:lineChart>
      <c:catAx>
        <c:axId val="52850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28500576"/>
        <c:crosses val="autoZero"/>
        <c:auto val="1"/>
        <c:lblAlgn val="ctr"/>
        <c:lblOffset val="100"/>
        <c:noMultiLvlLbl val="0"/>
      </c:catAx>
      <c:valAx>
        <c:axId val="52850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2850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564953175533011"/>
          <c:y val="5.1352379759471496E-2"/>
          <c:w val="0.11690071627580216"/>
          <c:h val="0.94563484607807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37754258273849E-2"/>
          <c:y val="0.11174379368522536"/>
          <c:w val="0.78030136091675162"/>
          <c:h val="0.78619812572235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SE!$A$9</c:f>
              <c:strCache>
                <c:ptCount val="1"/>
                <c:pt idx="0">
                  <c:v> Transfer from operating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12774162448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62-449B-8CFD-9FB56067065F}"/>
                </c:ext>
              </c:extLst>
            </c:dLbl>
            <c:dLbl>
              <c:idx val="2"/>
              <c:layout>
                <c:manualLayout>
                  <c:x val="0"/>
                  <c:y val="-2.71149674620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2-449B-8CFD-9FB56067065F}"/>
                </c:ext>
              </c:extLst>
            </c:dLbl>
            <c:dLbl>
              <c:idx val="3"/>
              <c:layout>
                <c:manualLayout>
                  <c:x val="0"/>
                  <c:y val="-3.3140515786936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62-449B-8CFD-9FB560670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SE!$B$9:$K$9</c:f>
              <c:numCache>
                <c:formatCode>_(* #,##0.0_);_(* \(#,##0.0\);_(* "-"??_);_(@_)</c:formatCode>
                <c:ptCount val="10"/>
                <c:pt idx="0">
                  <c:v>8.0255919999999996</c:v>
                </c:pt>
                <c:pt idx="1">
                  <c:v>9.8407420000000005</c:v>
                </c:pt>
                <c:pt idx="2">
                  <c:v>7.2509920000000001</c:v>
                </c:pt>
                <c:pt idx="3">
                  <c:v>8.2076419999999999</c:v>
                </c:pt>
                <c:pt idx="4">
                  <c:v>8.9937620000000003</c:v>
                </c:pt>
                <c:pt idx="5">
                  <c:v>10.017662</c:v>
                </c:pt>
                <c:pt idx="6">
                  <c:v>11.076262</c:v>
                </c:pt>
                <c:pt idx="7">
                  <c:v>11.671162000000001</c:v>
                </c:pt>
                <c:pt idx="8">
                  <c:v>12.296862000000001</c:v>
                </c:pt>
                <c:pt idx="9">
                  <c:v>12.955062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62-449B-8CFD-9FB56067065F}"/>
            </c:ext>
          </c:extLst>
        </c:ser>
        <c:ser>
          <c:idx val="1"/>
          <c:order val="1"/>
          <c:tx>
            <c:strRef>
              <c:f>SE!$A$12</c:f>
              <c:strCache>
                <c:ptCount val="1"/>
                <c:pt idx="0">
                  <c:v> Capital expenditures and debt servicing costs </c:v>
                </c:pt>
              </c:strCache>
            </c:strRef>
          </c:tx>
          <c:spPr>
            <a:solidFill>
              <a:srgbClr val="E9994A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SE!$B$12:$K$12</c:f>
              <c:numCache>
                <c:formatCode>_(* #,##0.0_);_(* \(#,##0.0\);_(* "-"??_);_(@_)</c:formatCode>
                <c:ptCount val="10"/>
                <c:pt idx="0">
                  <c:v>-11.06465</c:v>
                </c:pt>
                <c:pt idx="1">
                  <c:v>-4.3717499999999996</c:v>
                </c:pt>
                <c:pt idx="2">
                  <c:v>-6.1907924069953335</c:v>
                </c:pt>
                <c:pt idx="3">
                  <c:v>-7.501805438855544</c:v>
                </c:pt>
                <c:pt idx="4">
                  <c:v>-13.972931528513742</c:v>
                </c:pt>
                <c:pt idx="5">
                  <c:v>-12.686661528513744</c:v>
                </c:pt>
                <c:pt idx="6">
                  <c:v>-10.012331528513743</c:v>
                </c:pt>
                <c:pt idx="7">
                  <c:v>-8.8447315285137442</c:v>
                </c:pt>
                <c:pt idx="8">
                  <c:v>-9.0181315285137433</c:v>
                </c:pt>
                <c:pt idx="9">
                  <c:v>-11.387330528513743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2-449B-8CFD-9FB56067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9644952"/>
        <c:axId val="529645672"/>
      </c:barChart>
      <c:lineChart>
        <c:grouping val="standard"/>
        <c:varyColors val="0"/>
        <c:ser>
          <c:idx val="2"/>
          <c:order val="2"/>
          <c:tx>
            <c:strRef>
              <c:f>SE!$A$15</c:f>
              <c:strCache>
                <c:ptCount val="1"/>
                <c:pt idx="0">
                  <c:v>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SE!$B$7:$K$7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SE!$B$15:$K$15</c:f>
              <c:numCache>
                <c:formatCode>_(* #,##0.0_);_(* \(#,##0.0\);_(* "-"??_);_(@_)</c:formatCode>
                <c:ptCount val="10"/>
                <c:pt idx="0">
                  <c:v>-3.7816871650683739</c:v>
                </c:pt>
                <c:pt idx="1">
                  <c:v>1.6715969674556004</c:v>
                </c:pt>
                <c:pt idx="2">
                  <c:v>2.7648220119196356</c:v>
                </c:pt>
                <c:pt idx="3">
                  <c:v>3.5174246774514706</c:v>
                </c:pt>
                <c:pt idx="4">
                  <c:v>-1.4463272523643529</c:v>
                </c:pt>
                <c:pt idx="5">
                  <c:v>-4.157039186127415</c:v>
                </c:pt>
                <c:pt idx="6">
                  <c:v>-3.1474848238969217</c:v>
                </c:pt>
                <c:pt idx="7">
                  <c:v>-0.34706839623297353</c:v>
                </c:pt>
                <c:pt idx="8">
                  <c:v>2.9510465278459357</c:v>
                </c:pt>
                <c:pt idx="9">
                  <c:v>4.5748016832860285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62-449B-8CFD-9FB56067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644952"/>
        <c:axId val="529645672"/>
      </c:lineChart>
      <c:catAx>
        <c:axId val="52964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29645672"/>
        <c:crosses val="autoZero"/>
        <c:auto val="1"/>
        <c:lblAlgn val="ctr"/>
        <c:lblOffset val="0"/>
        <c:noMultiLvlLbl val="0"/>
      </c:catAx>
      <c:valAx>
        <c:axId val="52964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4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046391385199873"/>
          <c:y val="9.051844387130567E-2"/>
          <c:w val="0.11919039525711819"/>
          <c:h val="0.84621329871726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4790298968239"/>
          <c:y val="0.11174379368522536"/>
          <c:w val="0.77386486030476453"/>
          <c:h val="0.78619812572235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BR!$A$9</c:f>
              <c:strCache>
                <c:ptCount val="1"/>
                <c:pt idx="0">
                  <c:v> Transfer from operating </c:v>
                </c:pt>
              </c:strCache>
            </c:strRef>
          </c:tx>
          <c:spPr>
            <a:solidFill>
              <a:srgbClr val="0089C4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BR!$B$9:$K$9</c:f>
              <c:numCache>
                <c:formatCode>_(* #,##0.0_);_(* \(#,##0.0\);_(* "-"??_);_(@_)</c:formatCode>
                <c:ptCount val="10"/>
                <c:pt idx="0">
                  <c:v>3.1989999999999998</c:v>
                </c:pt>
                <c:pt idx="1">
                  <c:v>3.2650000000000001</c:v>
                </c:pt>
                <c:pt idx="2">
                  <c:v>3.331</c:v>
                </c:pt>
                <c:pt idx="3">
                  <c:v>3.3959999999999999</c:v>
                </c:pt>
                <c:pt idx="4">
                  <c:v>3.468</c:v>
                </c:pt>
                <c:pt idx="5">
                  <c:v>3.5419999999999998</c:v>
                </c:pt>
                <c:pt idx="6">
                  <c:v>3.6179999999999999</c:v>
                </c:pt>
                <c:pt idx="7">
                  <c:v>3.6970000000000001</c:v>
                </c:pt>
                <c:pt idx="8">
                  <c:v>3.778</c:v>
                </c:pt>
                <c:pt idx="9">
                  <c:v>3.8610000000000002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D-4667-B776-42650DC6E138}"/>
            </c:ext>
          </c:extLst>
        </c:ser>
        <c:ser>
          <c:idx val="1"/>
          <c:order val="1"/>
          <c:tx>
            <c:strRef>
              <c:f>BR!$A$12</c:f>
              <c:strCache>
                <c:ptCount val="1"/>
                <c:pt idx="0">
                  <c:v> Capital expenditures </c:v>
                </c:pt>
              </c:strCache>
            </c:strRef>
          </c:tx>
          <c:spPr>
            <a:solidFill>
              <a:srgbClr val="E9994A"/>
            </a:solidFill>
            <a:ln w="63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65975740681618E-17"/>
                  <c:y val="-4.820414937286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AD-4667-B776-42650DC6E138}"/>
                </c:ext>
              </c:extLst>
            </c:dLbl>
            <c:dLbl>
              <c:idx val="1"/>
              <c:layout>
                <c:manualLayout>
                  <c:x val="0"/>
                  <c:y val="-3.615328994938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AD-4667-B776-42650DC6E138}"/>
                </c:ext>
              </c:extLst>
            </c:dLbl>
            <c:dLbl>
              <c:idx val="2"/>
              <c:layout>
                <c:manualLayout>
                  <c:x val="1.1545211046457928E-3"/>
                  <c:y val="-3.3140278560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AD-4667-B776-42650DC6E138}"/>
                </c:ext>
              </c:extLst>
            </c:dLbl>
            <c:dLbl>
              <c:idx val="3"/>
              <c:layout>
                <c:manualLayout>
                  <c:x val="0"/>
                  <c:y val="-4.217860104797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AD-4667-B776-42650DC6E138}"/>
                </c:ext>
              </c:extLst>
            </c:dLbl>
            <c:dLbl>
              <c:idx val="4"/>
              <c:layout>
                <c:manualLayout>
                  <c:x val="2.3090422092915857E-3"/>
                  <c:y val="-3.916606411183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D-4667-B776-42650DC6E138}"/>
                </c:ext>
              </c:extLst>
            </c:dLbl>
            <c:dLbl>
              <c:idx val="5"/>
              <c:layout>
                <c:manualLayout>
                  <c:x val="2.3090422092915857E-3"/>
                  <c:y val="-3.615328994938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AD-4667-B776-42650DC6E138}"/>
                </c:ext>
              </c:extLst>
            </c:dLbl>
            <c:dLbl>
              <c:idx val="6"/>
              <c:layout>
                <c:manualLayout>
                  <c:x val="0"/>
                  <c:y val="-2.71149674620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AD-4667-B776-42650DC6E138}"/>
                </c:ext>
              </c:extLst>
            </c:dLbl>
            <c:dLbl>
              <c:idx val="7"/>
              <c:layout>
                <c:manualLayout>
                  <c:x val="8.4663902962726472E-17"/>
                  <c:y val="-3.3140515786936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AD-4667-B776-42650DC6E138}"/>
                </c:ext>
              </c:extLst>
            </c:dLbl>
            <c:dLbl>
              <c:idx val="8"/>
              <c:layout>
                <c:manualLayout>
                  <c:x val="3.4635633139373789E-3"/>
                  <c:y val="-3.01277416244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AD-4667-B776-42650DC6E138}"/>
                </c:ext>
              </c:extLst>
            </c:dLbl>
            <c:dLbl>
              <c:idx val="9"/>
              <c:layout>
                <c:manualLayout>
                  <c:x val="0"/>
                  <c:y val="-4.217883827428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AD-4667-B776-42650DC6E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BR!$B$12:$K$12</c:f>
              <c:numCache>
                <c:formatCode>_(* #,##0.0_);_(* \(#,##0.0\);_(* "-"??_);_(@_)</c:formatCode>
                <c:ptCount val="10"/>
                <c:pt idx="0">
                  <c:v>-2.4977</c:v>
                </c:pt>
                <c:pt idx="1">
                  <c:v>-0.83</c:v>
                </c:pt>
                <c:pt idx="2">
                  <c:v>-1.5662</c:v>
                </c:pt>
                <c:pt idx="3">
                  <c:v>-1.53</c:v>
                </c:pt>
                <c:pt idx="4">
                  <c:v>-1.323</c:v>
                </c:pt>
                <c:pt idx="5">
                  <c:v>-0.60499999999999998</c:v>
                </c:pt>
                <c:pt idx="6">
                  <c:v>-0.69020000000000004</c:v>
                </c:pt>
                <c:pt idx="7">
                  <c:v>-0.57299999999999995</c:v>
                </c:pt>
                <c:pt idx="8">
                  <c:v>-0.68769999999999998</c:v>
                </c:pt>
                <c:pt idx="9">
                  <c:v>-1.5169999999999999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AD-4667-B776-42650DC6E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0118328"/>
        <c:axId val="730119048"/>
      </c:barChart>
      <c:lineChart>
        <c:grouping val="standard"/>
        <c:varyColors val="0"/>
        <c:ser>
          <c:idx val="2"/>
          <c:order val="2"/>
          <c:tx>
            <c:strRef>
              <c:f>BR!$A$15</c:f>
              <c:strCache>
                <c:ptCount val="1"/>
                <c:pt idx="0">
                  <c:v> Closing balance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BR!$B$7:$K$7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BR!$B$15:$K$15</c:f>
              <c:numCache>
                <c:formatCode>_(* #,##0.0_);_(* \(#,##0.0\);_(* "-"??_);_(@_)</c:formatCode>
                <c:ptCount val="10"/>
                <c:pt idx="0">
                  <c:v>7.4397021503173759</c:v>
                </c:pt>
                <c:pt idx="1">
                  <c:v>10.004560182572135</c:v>
                </c:pt>
                <c:pt idx="2">
                  <c:v>11.932664585310718</c:v>
                </c:pt>
                <c:pt idx="3">
                  <c:v>13.99164955409038</c:v>
                </c:pt>
                <c:pt idx="4">
                  <c:v>16.362611797401733</c:v>
                </c:pt>
                <c:pt idx="5">
                  <c:v>19.567078474362759</c:v>
                </c:pt>
                <c:pt idx="6">
                  <c:v>22.8103431514782</c:v>
                </c:pt>
                <c:pt idx="7">
                  <c:v>26.299928298750373</c:v>
                </c:pt>
                <c:pt idx="8">
                  <c:v>29.807904473231627</c:v>
                </c:pt>
                <c:pt idx="9">
                  <c:v>32.616603040330105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CAD-4667-B776-42650DC6E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18328"/>
        <c:axId val="730119048"/>
      </c:lineChart>
      <c:catAx>
        <c:axId val="73011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30119048"/>
        <c:crosses val="autoZero"/>
        <c:auto val="1"/>
        <c:lblAlgn val="ctr"/>
        <c:lblOffset val="100"/>
        <c:noMultiLvlLbl val="0"/>
      </c:catAx>
      <c:valAx>
        <c:axId val="73011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7301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247887135471325"/>
          <c:y val="0.10859508884599836"/>
          <c:w val="0.11977847376309882"/>
          <c:h val="0.76788117049360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E03F-5386-4F23-B783-062A05A9F5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0BC548-CE71-4879-9839-D48966BBC891}">
      <dgm:prSet custT="1"/>
      <dgm:spPr>
        <a:solidFill>
          <a:srgbClr val="CEA3C8"/>
        </a:solidFill>
        <a:ln>
          <a:solidFill>
            <a:srgbClr val="CEA3C8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Be an employer of choice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6364E3-BE58-4555-81E5-5D1B7EF2C12D}" type="parTrans" cxnId="{9F8109C5-8571-4832-A2A5-645B9B6B4831}">
      <dgm:prSet/>
      <dgm:spPr/>
      <dgm:t>
        <a:bodyPr/>
        <a:lstStyle/>
        <a:p>
          <a:endParaRPr lang="en-US"/>
        </a:p>
      </dgm:t>
    </dgm:pt>
    <dgm:pt modelId="{0F8F719A-B311-4AD0-BBF2-E944E9FC5D12}" type="sibTrans" cxnId="{9F8109C5-8571-4832-A2A5-645B9B6B4831}">
      <dgm:prSet/>
      <dgm:spPr/>
      <dgm:t>
        <a:bodyPr/>
        <a:lstStyle/>
        <a:p>
          <a:endParaRPr lang="en-US"/>
        </a:p>
      </dgm:t>
    </dgm:pt>
    <dgm:pt modelId="{D6475BF6-4641-41B7-8FE3-DADBF5DE812F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Maintain resourcing pace with City growth.</a:t>
          </a:r>
        </a:p>
      </dgm:t>
    </dgm:pt>
    <dgm:pt modelId="{CFB5EFCD-2392-49BD-8DFB-ED6AA62C3BAC}" type="parTrans" cxnId="{0C35DD74-08DA-43CD-98D8-C920CEC04270}">
      <dgm:prSet/>
      <dgm:spPr/>
      <dgm:t>
        <a:bodyPr/>
        <a:lstStyle/>
        <a:p>
          <a:endParaRPr lang="en-US"/>
        </a:p>
      </dgm:t>
    </dgm:pt>
    <dgm:pt modelId="{BC9E7CBC-DAD6-4352-83BF-C4369A7A6340}" type="sibTrans" cxnId="{0C35DD74-08DA-43CD-98D8-C920CEC04270}">
      <dgm:prSet/>
      <dgm:spPr/>
      <dgm:t>
        <a:bodyPr/>
        <a:lstStyle/>
        <a:p>
          <a:endParaRPr lang="en-US"/>
        </a:p>
      </dgm:t>
    </dgm:pt>
    <dgm:pt modelId="{61FB31FC-75C4-44E6-8DB0-18E628CFFFBD}">
      <dgm:prSet custT="1"/>
      <dgm:spPr>
        <a:solidFill>
          <a:srgbClr val="CEA3C8"/>
        </a:solidFill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Lead with accountability</a:t>
          </a:r>
        </a:p>
      </dgm:t>
    </dgm:pt>
    <dgm:pt modelId="{0B5A7EE0-CEFA-4BD1-BC54-EA1B4EFF92AA}" type="parTrans" cxnId="{6AD74664-81BA-49EB-BB18-3FFB4ACD8E87}">
      <dgm:prSet/>
      <dgm:spPr/>
      <dgm:t>
        <a:bodyPr/>
        <a:lstStyle/>
        <a:p>
          <a:endParaRPr lang="en-US"/>
        </a:p>
      </dgm:t>
    </dgm:pt>
    <dgm:pt modelId="{EA13E65D-7EB8-464B-AE6A-54FA37613487}" type="sibTrans" cxnId="{6AD74664-81BA-49EB-BB18-3FFB4ACD8E87}">
      <dgm:prSet/>
      <dgm:spPr/>
      <dgm:t>
        <a:bodyPr/>
        <a:lstStyle/>
        <a:p>
          <a:endParaRPr lang="en-US"/>
        </a:p>
      </dgm:t>
    </dgm:pt>
    <dgm:pt modelId="{BA04FB6C-C20B-4AA5-B648-7B56369F4CC7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Deliver centralized data management and reporting to enable better decision-making.</a:t>
          </a:r>
        </a:p>
      </dgm:t>
    </dgm:pt>
    <dgm:pt modelId="{173A91AB-B1D0-44EE-A908-AFC2BB2EAF0D}" type="parTrans" cxnId="{98E57F90-F037-459F-B0A1-3E36FF1F2FED}">
      <dgm:prSet/>
      <dgm:spPr/>
      <dgm:t>
        <a:bodyPr/>
        <a:lstStyle/>
        <a:p>
          <a:endParaRPr lang="en-US"/>
        </a:p>
      </dgm:t>
    </dgm:pt>
    <dgm:pt modelId="{B3E25DFA-A2B9-461B-B5F0-FE6175D4BFC9}" type="sibTrans" cxnId="{98E57F90-F037-459F-B0A1-3E36FF1F2FED}">
      <dgm:prSet/>
      <dgm:spPr/>
      <dgm:t>
        <a:bodyPr/>
        <a:lstStyle/>
        <a:p>
          <a:endParaRPr lang="en-US"/>
        </a:p>
      </dgm:t>
    </dgm:pt>
    <dgm:pt modelId="{8A605BBF-AA41-4F2F-8AC4-D87E6C84D1FD}">
      <dgm:prSet/>
      <dgm:spPr>
        <a:ln>
          <a:solidFill>
            <a:srgbClr val="CEA3C8"/>
          </a:solidFill>
        </a:ln>
      </dgm:spPr>
      <dgm:t>
        <a:bodyPr/>
        <a:lstStyle/>
        <a:p>
          <a:endParaRPr lang="en-US" sz="1900"/>
        </a:p>
      </dgm:t>
    </dgm:pt>
    <dgm:pt modelId="{11039A3E-2F76-49C9-94AE-FCE8142E9CDC}" type="parTrans" cxnId="{8786AABF-7C61-4236-9BE0-5DDAFD87010B}">
      <dgm:prSet/>
      <dgm:spPr/>
      <dgm:t>
        <a:bodyPr/>
        <a:lstStyle/>
        <a:p>
          <a:endParaRPr lang="en-US"/>
        </a:p>
      </dgm:t>
    </dgm:pt>
    <dgm:pt modelId="{332C62D0-8231-4EF3-97A5-2B2EBBA34F25}" type="sibTrans" cxnId="{8786AABF-7C61-4236-9BE0-5DDAFD87010B}">
      <dgm:prSet/>
      <dgm:spPr/>
      <dgm:t>
        <a:bodyPr/>
        <a:lstStyle/>
        <a:p>
          <a:endParaRPr lang="en-US"/>
        </a:p>
      </dgm:t>
    </dgm:pt>
    <dgm:pt modelId="{33384DEE-AC75-48E9-802C-E1B456991443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Provide a solid foundation to ensure we have the right people at the right time.</a:t>
          </a:r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  </a:t>
          </a:r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5E7DF5F1-CC50-4B64-89DE-CC461C7F1578}" type="parTrans" cxnId="{80B9A2AB-667F-4E1A-AC3B-45B9D2459BEA}">
      <dgm:prSet/>
      <dgm:spPr/>
      <dgm:t>
        <a:bodyPr/>
        <a:lstStyle/>
        <a:p>
          <a:endParaRPr lang="en-US"/>
        </a:p>
      </dgm:t>
    </dgm:pt>
    <dgm:pt modelId="{3BE8B6ED-2335-4E88-BF6C-D04E9B756816}" type="sibTrans" cxnId="{80B9A2AB-667F-4E1A-AC3B-45B9D2459BEA}">
      <dgm:prSet/>
      <dgm:spPr/>
      <dgm:t>
        <a:bodyPr/>
        <a:lstStyle/>
        <a:p>
          <a:endParaRPr lang="en-US"/>
        </a:p>
      </dgm:t>
    </dgm:pt>
    <dgm:pt modelId="{91E7AB20-3FA6-4DD6-AF10-8E0322BF5D31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Increased insight into strategic plan progress.</a:t>
          </a:r>
        </a:p>
      </dgm:t>
    </dgm:pt>
    <dgm:pt modelId="{12D7FF4A-D0C1-4237-B56B-A6AF0E96825E}" type="parTrans" cxnId="{BFFB0F87-AD29-4963-99AF-13676FE5BD28}">
      <dgm:prSet/>
      <dgm:spPr/>
      <dgm:t>
        <a:bodyPr/>
        <a:lstStyle/>
        <a:p>
          <a:endParaRPr lang="en-US"/>
        </a:p>
      </dgm:t>
    </dgm:pt>
    <dgm:pt modelId="{375D1315-E176-40E6-B7C2-F61D3A49C6FE}" type="sibTrans" cxnId="{BFFB0F87-AD29-4963-99AF-13676FE5BD28}">
      <dgm:prSet/>
      <dgm:spPr/>
      <dgm:t>
        <a:bodyPr/>
        <a:lstStyle/>
        <a:p>
          <a:endParaRPr lang="en-US"/>
        </a:p>
      </dgm:t>
    </dgm:pt>
    <dgm:pt modelId="{20E42700-A213-459A-96D8-CEEDC931E407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Enable good governance and greater community participation.</a:t>
          </a:r>
        </a:p>
      </dgm:t>
    </dgm:pt>
    <dgm:pt modelId="{7BEBC4AA-B717-4965-B749-F74328192632}" type="parTrans" cxnId="{34717A07-954B-47B7-8648-3FA0816DB2D1}">
      <dgm:prSet/>
      <dgm:spPr/>
      <dgm:t>
        <a:bodyPr/>
        <a:lstStyle/>
        <a:p>
          <a:endParaRPr lang="en-US"/>
        </a:p>
      </dgm:t>
    </dgm:pt>
    <dgm:pt modelId="{486449F1-D0CC-41D9-A585-D955FBDA05AA}" type="sibTrans" cxnId="{34717A07-954B-47B7-8648-3FA0816DB2D1}">
      <dgm:prSet/>
      <dgm:spPr/>
      <dgm:t>
        <a:bodyPr/>
        <a:lstStyle/>
        <a:p>
          <a:endParaRPr lang="en-US"/>
        </a:p>
      </dgm:t>
    </dgm:pt>
    <dgm:pt modelId="{D613843C-7620-4865-9B57-968B0E34C8B8}">
      <dgm:prSet/>
      <dgm:spPr>
        <a:ln>
          <a:solidFill>
            <a:srgbClr val="CEA3C8"/>
          </a:solidFill>
        </a:ln>
      </dgm:spPr>
      <dgm:t>
        <a:bodyPr/>
        <a:lstStyle/>
        <a:p>
          <a:endParaRPr lang="en-US" sz="1800"/>
        </a:p>
      </dgm:t>
    </dgm:pt>
    <dgm:pt modelId="{2F07852E-B433-4CE0-867F-6FBD834A24CD}" type="parTrans" cxnId="{93384409-C7FC-4E00-875A-F62F7F8324BD}">
      <dgm:prSet/>
      <dgm:spPr/>
      <dgm:t>
        <a:bodyPr/>
        <a:lstStyle/>
        <a:p>
          <a:endParaRPr lang="en-US"/>
        </a:p>
      </dgm:t>
    </dgm:pt>
    <dgm:pt modelId="{E67C9B07-F5EA-4746-9A81-9CC07907DF72}" type="sibTrans" cxnId="{93384409-C7FC-4E00-875A-F62F7F8324BD}">
      <dgm:prSet/>
      <dgm:spPr/>
      <dgm:t>
        <a:bodyPr/>
        <a:lstStyle/>
        <a:p>
          <a:endParaRPr lang="en-US"/>
        </a:p>
      </dgm:t>
    </dgm:pt>
    <dgm:pt modelId="{92E8EB83-E335-439F-AB78-C418B0E09E82}" type="pres">
      <dgm:prSet presAssocID="{8290E03F-5386-4F23-B783-062A05A9F5F1}" presName="linear" presStyleCnt="0">
        <dgm:presLayoutVars>
          <dgm:dir/>
          <dgm:animLvl val="lvl"/>
          <dgm:resizeHandles val="exact"/>
        </dgm:presLayoutVars>
      </dgm:prSet>
      <dgm:spPr/>
    </dgm:pt>
    <dgm:pt modelId="{F3E10A00-9FD2-4434-81AF-D0A70CC51CC5}" type="pres">
      <dgm:prSet presAssocID="{C50BC548-CE71-4879-9839-D48966BBC891}" presName="parentLin" presStyleCnt="0"/>
      <dgm:spPr/>
    </dgm:pt>
    <dgm:pt modelId="{F3E1702C-98F8-4F4B-9F8C-090AE8615350}" type="pres">
      <dgm:prSet presAssocID="{C50BC548-CE71-4879-9839-D48966BBC891}" presName="parentLeftMargin" presStyleLbl="node1" presStyleIdx="0" presStyleCnt="2"/>
      <dgm:spPr/>
    </dgm:pt>
    <dgm:pt modelId="{CBA3DB92-D90C-4813-8056-7891C4004F3E}" type="pres">
      <dgm:prSet presAssocID="{C50BC548-CE71-4879-9839-D48966BBC891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rgbClr val="7F0C6E"/>
        </a:solidFill>
        <a:ln>
          <a:solidFill>
            <a:srgbClr val="CEA3C8"/>
          </a:solidFill>
        </a:ln>
      </dgm:spPr>
    </dgm:pt>
    <dgm:pt modelId="{6F598141-C667-4A2A-92C3-F72D3667E921}" type="pres">
      <dgm:prSet presAssocID="{C50BC548-CE71-4879-9839-D48966BBC891}" presName="negativeSpace" presStyleCnt="0"/>
      <dgm:spPr/>
    </dgm:pt>
    <dgm:pt modelId="{4AA8DE3E-E9E8-4E04-BD21-267A703962E1}" type="pres">
      <dgm:prSet presAssocID="{C50BC548-CE71-4879-9839-D48966BBC891}" presName="childText" presStyleLbl="conFgAcc1" presStyleIdx="0" presStyleCnt="2" custLinFactNeighborX="-187" custLinFactNeighborY="-18603">
        <dgm:presLayoutVars>
          <dgm:bulletEnabled val="1"/>
        </dgm:presLayoutVars>
      </dgm:prSet>
      <dgm:spPr/>
    </dgm:pt>
    <dgm:pt modelId="{3AC2CF0E-879B-47C4-AB74-9339D8F82CE4}" type="pres">
      <dgm:prSet presAssocID="{0F8F719A-B311-4AD0-BBF2-E944E9FC5D12}" presName="spaceBetweenRectangles" presStyleCnt="0"/>
      <dgm:spPr/>
    </dgm:pt>
    <dgm:pt modelId="{47944188-A722-41D5-888B-384E74DD6341}" type="pres">
      <dgm:prSet presAssocID="{61FB31FC-75C4-44E6-8DB0-18E628CFFFBD}" presName="parentLin" presStyleCnt="0"/>
      <dgm:spPr/>
    </dgm:pt>
    <dgm:pt modelId="{EE332198-7459-4CA0-A1AA-3BEC5A8398F9}" type="pres">
      <dgm:prSet presAssocID="{61FB31FC-75C4-44E6-8DB0-18E628CFFFBD}" presName="parentLeftMargin" presStyleLbl="node1" presStyleIdx="0" presStyleCnt="2"/>
      <dgm:spPr/>
    </dgm:pt>
    <dgm:pt modelId="{9DD9ECB0-BDB5-4C40-BEF7-8E5A98152370}" type="pres">
      <dgm:prSet presAssocID="{61FB31FC-75C4-44E6-8DB0-18E628CFFFBD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rgbClr val="7F0C6E"/>
        </a:solidFill>
        <a:ln>
          <a:solidFill>
            <a:srgbClr val="CEA3C8"/>
          </a:solidFill>
        </a:ln>
      </dgm:spPr>
    </dgm:pt>
    <dgm:pt modelId="{3662619E-5096-455B-9AE7-9172646D8706}" type="pres">
      <dgm:prSet presAssocID="{61FB31FC-75C4-44E6-8DB0-18E628CFFFBD}" presName="negativeSpace" presStyleCnt="0"/>
      <dgm:spPr/>
    </dgm:pt>
    <dgm:pt modelId="{5DE23F94-FB76-4D68-B83C-2EDF8945B995}" type="pres">
      <dgm:prSet presAssocID="{61FB31FC-75C4-44E6-8DB0-18E628CFFF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906903-A815-430D-B374-36890F723CB8}" type="presOf" srcId="{8A605BBF-AA41-4F2F-8AC4-D87E6C84D1FD}" destId="{4AA8DE3E-E9E8-4E04-BD21-267A703962E1}" srcOrd="0" destOrd="2" presId="urn:microsoft.com/office/officeart/2005/8/layout/list1"/>
    <dgm:cxn modelId="{34717A07-954B-47B7-8648-3FA0816DB2D1}" srcId="{61FB31FC-75C4-44E6-8DB0-18E628CFFFBD}" destId="{20E42700-A213-459A-96D8-CEEDC931E407}" srcOrd="2" destOrd="0" parTransId="{7BEBC4AA-B717-4965-B749-F74328192632}" sibTransId="{486449F1-D0CC-41D9-A585-D955FBDA05AA}"/>
    <dgm:cxn modelId="{93384409-C7FC-4E00-875A-F62F7F8324BD}" srcId="{61FB31FC-75C4-44E6-8DB0-18E628CFFFBD}" destId="{D613843C-7620-4865-9B57-968B0E34C8B8}" srcOrd="3" destOrd="0" parTransId="{2F07852E-B433-4CE0-867F-6FBD834A24CD}" sibTransId="{E67C9B07-F5EA-4746-9A81-9CC07907DF72}"/>
    <dgm:cxn modelId="{908A8413-06F9-444B-A1A7-7294AE35A9FE}" type="presOf" srcId="{C50BC548-CE71-4879-9839-D48966BBC891}" destId="{CBA3DB92-D90C-4813-8056-7891C4004F3E}" srcOrd="1" destOrd="0" presId="urn:microsoft.com/office/officeart/2005/8/layout/list1"/>
    <dgm:cxn modelId="{E84B7161-00A2-471C-AB01-7D38BC822FDF}" type="presOf" srcId="{8290E03F-5386-4F23-B783-062A05A9F5F1}" destId="{92E8EB83-E335-439F-AB78-C418B0E09E82}" srcOrd="0" destOrd="0" presId="urn:microsoft.com/office/officeart/2005/8/layout/list1"/>
    <dgm:cxn modelId="{6AD74664-81BA-49EB-BB18-3FFB4ACD8E87}" srcId="{8290E03F-5386-4F23-B783-062A05A9F5F1}" destId="{61FB31FC-75C4-44E6-8DB0-18E628CFFFBD}" srcOrd="1" destOrd="0" parTransId="{0B5A7EE0-CEFA-4BD1-BC54-EA1B4EFF92AA}" sibTransId="{EA13E65D-7EB8-464B-AE6A-54FA37613487}"/>
    <dgm:cxn modelId="{37E47566-1C3B-4F98-A58E-F29C54574A06}" type="presOf" srcId="{61FB31FC-75C4-44E6-8DB0-18E628CFFFBD}" destId="{9DD9ECB0-BDB5-4C40-BEF7-8E5A98152370}" srcOrd="1" destOrd="0" presId="urn:microsoft.com/office/officeart/2005/8/layout/list1"/>
    <dgm:cxn modelId="{7365EE47-2FF9-4E6E-A3C4-E7A6DBA3B096}" type="presOf" srcId="{33384DEE-AC75-48E9-802C-E1B456991443}" destId="{4AA8DE3E-E9E8-4E04-BD21-267A703962E1}" srcOrd="0" destOrd="1" presId="urn:microsoft.com/office/officeart/2005/8/layout/list1"/>
    <dgm:cxn modelId="{E7739550-39FB-4E02-84C1-AA5C36FF5FEC}" type="presOf" srcId="{D6475BF6-4641-41B7-8FE3-DADBF5DE812F}" destId="{4AA8DE3E-E9E8-4E04-BD21-267A703962E1}" srcOrd="0" destOrd="0" presId="urn:microsoft.com/office/officeart/2005/8/layout/list1"/>
    <dgm:cxn modelId="{0C35DD74-08DA-43CD-98D8-C920CEC04270}" srcId="{C50BC548-CE71-4879-9839-D48966BBC891}" destId="{D6475BF6-4641-41B7-8FE3-DADBF5DE812F}" srcOrd="0" destOrd="0" parTransId="{CFB5EFCD-2392-49BD-8DFB-ED6AA62C3BAC}" sibTransId="{BC9E7CBC-DAD6-4352-83BF-C4369A7A6340}"/>
    <dgm:cxn modelId="{BFFB0F87-AD29-4963-99AF-13676FE5BD28}" srcId="{61FB31FC-75C4-44E6-8DB0-18E628CFFFBD}" destId="{91E7AB20-3FA6-4DD6-AF10-8E0322BF5D31}" srcOrd="1" destOrd="0" parTransId="{12D7FF4A-D0C1-4237-B56B-A6AF0E96825E}" sibTransId="{375D1315-E176-40E6-B7C2-F61D3A49C6FE}"/>
    <dgm:cxn modelId="{98E57F90-F037-459F-B0A1-3E36FF1F2FED}" srcId="{61FB31FC-75C4-44E6-8DB0-18E628CFFFBD}" destId="{BA04FB6C-C20B-4AA5-B648-7B56369F4CC7}" srcOrd="0" destOrd="0" parTransId="{173A91AB-B1D0-44EE-A908-AFC2BB2EAF0D}" sibTransId="{B3E25DFA-A2B9-461B-B5F0-FE6175D4BFC9}"/>
    <dgm:cxn modelId="{85DF5AA6-AAF1-4426-A4B5-F3AF1FAD5BAB}" type="presOf" srcId="{BA04FB6C-C20B-4AA5-B648-7B56369F4CC7}" destId="{5DE23F94-FB76-4D68-B83C-2EDF8945B995}" srcOrd="0" destOrd="0" presId="urn:microsoft.com/office/officeart/2005/8/layout/list1"/>
    <dgm:cxn modelId="{80B9A2AB-667F-4E1A-AC3B-45B9D2459BEA}" srcId="{C50BC548-CE71-4879-9839-D48966BBC891}" destId="{33384DEE-AC75-48E9-802C-E1B456991443}" srcOrd="1" destOrd="0" parTransId="{5E7DF5F1-CC50-4B64-89DE-CC461C7F1578}" sibTransId="{3BE8B6ED-2335-4E88-BF6C-D04E9B756816}"/>
    <dgm:cxn modelId="{67781EB4-9B1C-43BE-9481-8A2BC8833CAE}" type="presOf" srcId="{61FB31FC-75C4-44E6-8DB0-18E628CFFFBD}" destId="{EE332198-7459-4CA0-A1AA-3BEC5A8398F9}" srcOrd="0" destOrd="0" presId="urn:microsoft.com/office/officeart/2005/8/layout/list1"/>
    <dgm:cxn modelId="{8786AABF-7C61-4236-9BE0-5DDAFD87010B}" srcId="{C50BC548-CE71-4879-9839-D48966BBC891}" destId="{8A605BBF-AA41-4F2F-8AC4-D87E6C84D1FD}" srcOrd="2" destOrd="0" parTransId="{11039A3E-2F76-49C9-94AE-FCE8142E9CDC}" sibTransId="{332C62D0-8231-4EF3-97A5-2B2EBBA34F25}"/>
    <dgm:cxn modelId="{9F8109C5-8571-4832-A2A5-645B9B6B4831}" srcId="{8290E03F-5386-4F23-B783-062A05A9F5F1}" destId="{C50BC548-CE71-4879-9839-D48966BBC891}" srcOrd="0" destOrd="0" parTransId="{E26364E3-BE58-4555-81E5-5D1B7EF2C12D}" sibTransId="{0F8F719A-B311-4AD0-BBF2-E944E9FC5D12}"/>
    <dgm:cxn modelId="{EE3D92CA-A720-44D3-8B6E-CAFDE2838895}" type="presOf" srcId="{91E7AB20-3FA6-4DD6-AF10-8E0322BF5D31}" destId="{5DE23F94-FB76-4D68-B83C-2EDF8945B995}" srcOrd="0" destOrd="1" presId="urn:microsoft.com/office/officeart/2005/8/layout/list1"/>
    <dgm:cxn modelId="{4BA168CB-D9F2-4366-9AFB-BCE5933053A7}" type="presOf" srcId="{20E42700-A213-459A-96D8-CEEDC931E407}" destId="{5DE23F94-FB76-4D68-B83C-2EDF8945B995}" srcOrd="0" destOrd="2" presId="urn:microsoft.com/office/officeart/2005/8/layout/list1"/>
    <dgm:cxn modelId="{36AE30EA-F58B-4189-99EB-B960926895D5}" type="presOf" srcId="{D613843C-7620-4865-9B57-968B0E34C8B8}" destId="{5DE23F94-FB76-4D68-B83C-2EDF8945B995}" srcOrd="0" destOrd="3" presId="urn:microsoft.com/office/officeart/2005/8/layout/list1"/>
    <dgm:cxn modelId="{7DFE5CF2-4633-42B4-87DA-52D74B64EBF7}" type="presOf" srcId="{C50BC548-CE71-4879-9839-D48966BBC891}" destId="{F3E1702C-98F8-4F4B-9F8C-090AE8615350}" srcOrd="0" destOrd="0" presId="urn:microsoft.com/office/officeart/2005/8/layout/list1"/>
    <dgm:cxn modelId="{17AB9490-ECB4-40B8-974F-5659D43D29F2}" type="presParOf" srcId="{92E8EB83-E335-439F-AB78-C418B0E09E82}" destId="{F3E10A00-9FD2-4434-81AF-D0A70CC51CC5}" srcOrd="0" destOrd="0" presId="urn:microsoft.com/office/officeart/2005/8/layout/list1"/>
    <dgm:cxn modelId="{47608602-8938-4B6E-865C-2141932A94D0}" type="presParOf" srcId="{F3E10A00-9FD2-4434-81AF-D0A70CC51CC5}" destId="{F3E1702C-98F8-4F4B-9F8C-090AE8615350}" srcOrd="0" destOrd="0" presId="urn:microsoft.com/office/officeart/2005/8/layout/list1"/>
    <dgm:cxn modelId="{A99850D0-3ADD-438F-94B6-01A31CEFE624}" type="presParOf" srcId="{F3E10A00-9FD2-4434-81AF-D0A70CC51CC5}" destId="{CBA3DB92-D90C-4813-8056-7891C4004F3E}" srcOrd="1" destOrd="0" presId="urn:microsoft.com/office/officeart/2005/8/layout/list1"/>
    <dgm:cxn modelId="{323D1181-37A6-457E-9A1E-B7F4141D4E73}" type="presParOf" srcId="{92E8EB83-E335-439F-AB78-C418B0E09E82}" destId="{6F598141-C667-4A2A-92C3-F72D3667E921}" srcOrd="1" destOrd="0" presId="urn:microsoft.com/office/officeart/2005/8/layout/list1"/>
    <dgm:cxn modelId="{3BE23A85-99D6-457F-9B67-5286E88BE3D3}" type="presParOf" srcId="{92E8EB83-E335-439F-AB78-C418B0E09E82}" destId="{4AA8DE3E-E9E8-4E04-BD21-267A703962E1}" srcOrd="2" destOrd="0" presId="urn:microsoft.com/office/officeart/2005/8/layout/list1"/>
    <dgm:cxn modelId="{79CF0195-510E-401C-9B60-774535070685}" type="presParOf" srcId="{92E8EB83-E335-439F-AB78-C418B0E09E82}" destId="{3AC2CF0E-879B-47C4-AB74-9339D8F82CE4}" srcOrd="3" destOrd="0" presId="urn:microsoft.com/office/officeart/2005/8/layout/list1"/>
    <dgm:cxn modelId="{0D0292F6-3424-4BA9-A0DF-27931B9021A1}" type="presParOf" srcId="{92E8EB83-E335-439F-AB78-C418B0E09E82}" destId="{47944188-A722-41D5-888B-384E74DD6341}" srcOrd="4" destOrd="0" presId="urn:microsoft.com/office/officeart/2005/8/layout/list1"/>
    <dgm:cxn modelId="{60A65D4A-96C1-425C-BF6C-1133FFA6110E}" type="presParOf" srcId="{47944188-A722-41D5-888B-384E74DD6341}" destId="{EE332198-7459-4CA0-A1AA-3BEC5A8398F9}" srcOrd="0" destOrd="0" presId="urn:microsoft.com/office/officeart/2005/8/layout/list1"/>
    <dgm:cxn modelId="{BF5AD568-041B-4E13-93E0-8CF1AAE15423}" type="presParOf" srcId="{47944188-A722-41D5-888B-384E74DD6341}" destId="{9DD9ECB0-BDB5-4C40-BEF7-8E5A98152370}" srcOrd="1" destOrd="0" presId="urn:microsoft.com/office/officeart/2005/8/layout/list1"/>
    <dgm:cxn modelId="{AE8C38D9-D9C5-4446-B95C-5E0D456462D6}" type="presParOf" srcId="{92E8EB83-E335-439F-AB78-C418B0E09E82}" destId="{3662619E-5096-455B-9AE7-9172646D8706}" srcOrd="5" destOrd="0" presId="urn:microsoft.com/office/officeart/2005/8/layout/list1"/>
    <dgm:cxn modelId="{0D162407-2B28-4929-98BD-CA75F8B54DDA}" type="presParOf" srcId="{92E8EB83-E335-439F-AB78-C418B0E09E82}" destId="{5DE23F94-FB76-4D68-B83C-2EDF8945B995}" srcOrd="6" destOrd="0" presId="urn:microsoft.com/office/officeart/2005/8/layout/list1"/>
  </dgm:cxnLst>
  <dgm:bg/>
  <dgm:whole>
    <a:ln>
      <a:solidFill>
        <a:srgbClr val="7E0C6E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A8DDD4-B027-43DD-B2A8-4828914D3C55}">
      <dgm:prSet custT="1"/>
      <dgm:spPr>
        <a:solidFill>
          <a:srgbClr val="F9A25E"/>
        </a:solidFill>
        <a:ln>
          <a:solidFill>
            <a:srgbClr val="F9A25E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Impacts and risks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F95DCB-FB41-4CDA-8A48-DE34E3D62D3A}" type="parTrans" cxnId="{3A2FF3FF-2E32-4692-B5AF-50828335147A}">
      <dgm:prSet/>
      <dgm:spPr/>
      <dgm:t>
        <a:bodyPr/>
        <a:lstStyle/>
        <a:p>
          <a:endParaRPr lang="en-US"/>
        </a:p>
      </dgm:t>
    </dgm:pt>
    <dgm:pt modelId="{9DF81042-6591-4E41-A00A-3ED6115CC333}" type="sibTrans" cxnId="{3A2FF3FF-2E32-4692-B5AF-50828335147A}">
      <dgm:prSet/>
      <dgm:spPr/>
      <dgm:t>
        <a:bodyPr/>
        <a:lstStyle/>
        <a:p>
          <a:endParaRPr lang="en-US"/>
        </a:p>
      </dgm:t>
    </dgm:pt>
    <dgm:pt modelId="{97A34C76-B086-43DE-9862-E17162752490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Removal of investment for downtown streetscaping resulting in a level of “good” instead of “best.”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0A5EA3-5B30-4B44-A876-F613E3F38A26}" type="parTrans" cxnId="{B4697B9D-F883-46E6-A325-9BC8538A32E9}">
      <dgm:prSet/>
      <dgm:spPr/>
      <dgm:t>
        <a:bodyPr/>
        <a:lstStyle/>
        <a:p>
          <a:endParaRPr lang="en-US"/>
        </a:p>
      </dgm:t>
    </dgm:pt>
    <dgm:pt modelId="{D79D3C57-A1DA-4DE7-8FF2-FD22822933E0}" type="sibTrans" cxnId="{B4697B9D-F883-46E6-A325-9BC8538A32E9}">
      <dgm:prSet/>
      <dgm:spPr/>
      <dgm:t>
        <a:bodyPr/>
        <a:lstStyle/>
        <a:p>
          <a:endParaRPr lang="en-US"/>
        </a:p>
      </dgm:t>
    </dgm:pt>
    <dgm:pt modelId="{D321B799-30A0-49EB-A58C-559F214DEC2C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Reduced staff capacity to delivery community investment programs.</a:t>
          </a:r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25C7DC31-70ED-4647-B41D-6415D90B5DD8}" type="parTrans" cxnId="{F15BE1DF-018E-4C5B-AABD-7E64A4BADA3B}">
      <dgm:prSet/>
      <dgm:spPr/>
      <dgm:t>
        <a:bodyPr/>
        <a:lstStyle/>
        <a:p>
          <a:endParaRPr lang="en-US"/>
        </a:p>
      </dgm:t>
    </dgm:pt>
    <dgm:pt modelId="{88AC151E-86D2-4450-9D65-F532943DFE8A}" type="sibTrans" cxnId="{F15BE1DF-018E-4C5B-AABD-7E64A4BADA3B}">
      <dgm:prSet/>
      <dgm:spPr/>
      <dgm:t>
        <a:bodyPr/>
        <a:lstStyle/>
        <a:p>
          <a:endParaRPr lang="en-US"/>
        </a:p>
      </dgm:t>
    </dgm:pt>
    <dgm:pt modelId="{9FD2B326-A224-4D24-A913-E93A928BB972}">
      <dgm:prSet custT="1"/>
      <dgm:spPr>
        <a:ln>
          <a:solidFill>
            <a:srgbClr val="F9A25E"/>
          </a:solidFill>
        </a:ln>
      </dgm:spPr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60D387-7732-4494-BDE6-D9C38E62F5C2}" type="parTrans" cxnId="{195A2F6A-93A5-430B-A66C-FC0FD7558141}">
      <dgm:prSet/>
      <dgm:spPr/>
      <dgm:t>
        <a:bodyPr/>
        <a:lstStyle/>
        <a:p>
          <a:endParaRPr lang="en-US"/>
        </a:p>
      </dgm:t>
    </dgm:pt>
    <dgm:pt modelId="{20A863EC-1C41-4A5E-B1AA-626EFBCA79B6}" type="sibTrans" cxnId="{195A2F6A-93A5-430B-A66C-FC0FD7558141}">
      <dgm:prSet/>
      <dgm:spPr/>
      <dgm:t>
        <a:bodyPr/>
        <a:lstStyle/>
        <a:p>
          <a:endParaRPr lang="en-US"/>
        </a:p>
      </dgm:t>
    </dgm:pt>
    <dgm:pt modelId="{E7DD41E2-DBDF-4CA2-BCB3-C41F7DC75D05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Inability to proactively respond to social issues affecting the community.</a:t>
          </a:r>
        </a:p>
      </dgm:t>
    </dgm:pt>
    <dgm:pt modelId="{5788C6AB-B5CF-4C39-A39B-53C87CE55D47}" type="parTrans" cxnId="{1EC72A99-95EF-48C2-8F69-4D924E746586}">
      <dgm:prSet/>
      <dgm:spPr/>
      <dgm:t>
        <a:bodyPr/>
        <a:lstStyle/>
        <a:p>
          <a:endParaRPr lang="en-US"/>
        </a:p>
      </dgm:t>
    </dgm:pt>
    <dgm:pt modelId="{7F1CA276-FA6F-49A2-8D7C-530BA8504638}" type="sibTrans" cxnId="{1EC72A99-95EF-48C2-8F69-4D924E746586}">
      <dgm:prSet/>
      <dgm:spPr/>
      <dgm:t>
        <a:bodyPr/>
        <a:lstStyle/>
        <a:p>
          <a:endParaRPr lang="en-US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35EA9501-50BE-4CF9-BCD3-410265E453BD}" type="pres">
      <dgm:prSet presAssocID="{8FA8DDD4-B027-43DD-B2A8-4828914D3C55}" presName="parentLin" presStyleCnt="0"/>
      <dgm:spPr/>
    </dgm:pt>
    <dgm:pt modelId="{29CF78C1-E46D-4D92-AA40-2FF504FDCD59}" type="pres">
      <dgm:prSet presAssocID="{8FA8DDD4-B027-43DD-B2A8-4828914D3C55}" presName="parentLeftMargin" presStyleLbl="node1" presStyleIdx="0" presStyleCnt="1"/>
      <dgm:spPr/>
    </dgm:pt>
    <dgm:pt modelId="{363FD56D-7944-40F3-BE1C-FC9822F2E2B2}" type="pres">
      <dgm:prSet presAssocID="{8FA8DDD4-B027-43DD-B2A8-4828914D3C55}" presName="parentText" presStyleLbl="node1" presStyleIdx="0" presStyleCnt="1" custScaleY="32284" custLinFactNeighborX="-20142" custLinFactNeighborY="-33393">
        <dgm:presLayoutVars>
          <dgm:chMax val="0"/>
          <dgm:bulletEnabled val="1"/>
        </dgm:presLayoutVars>
      </dgm:prSet>
      <dgm:spPr>
        <a:solidFill>
          <a:srgbClr val="CA6528"/>
        </a:solidFill>
        <a:ln>
          <a:solidFill>
            <a:srgbClr val="F9A25E"/>
          </a:solidFill>
        </a:ln>
      </dgm:spPr>
    </dgm:pt>
    <dgm:pt modelId="{93E967A2-A21A-4CCD-9E03-C775A59D6111}" type="pres">
      <dgm:prSet presAssocID="{8FA8DDD4-B027-43DD-B2A8-4828914D3C55}" presName="negativeSpace" presStyleCnt="0"/>
      <dgm:spPr/>
    </dgm:pt>
    <dgm:pt modelId="{2AAAA3BA-05BA-418F-8A5A-10AE5084C7FC}" type="pres">
      <dgm:prSet presAssocID="{8FA8DDD4-B027-43DD-B2A8-4828914D3C55}" presName="childText" presStyleLbl="conFgAcc1" presStyleIdx="0" presStyleCnt="1" custScaleY="76803" custLinFactNeighborX="792" custLinFactNeighborY="-6169">
        <dgm:presLayoutVars>
          <dgm:bulletEnabled val="1"/>
        </dgm:presLayoutVars>
      </dgm:prSet>
      <dgm:spPr/>
    </dgm:pt>
  </dgm:ptLst>
  <dgm:cxnLst>
    <dgm:cxn modelId="{D7C3FB0F-C2CE-4E41-9FD7-E4D8F955239F}" type="presOf" srcId="{97A34C76-B086-43DE-9862-E17162752490}" destId="{2AAAA3BA-05BA-418F-8A5A-10AE5084C7FC}" srcOrd="0" destOrd="0" presId="urn:microsoft.com/office/officeart/2005/8/layout/list1"/>
    <dgm:cxn modelId="{81113122-0E29-401B-85C0-A3FB8E93BFE4}" type="presOf" srcId="{8FA8DDD4-B027-43DD-B2A8-4828914D3C55}" destId="{363FD56D-7944-40F3-BE1C-FC9822F2E2B2}" srcOrd="1" destOrd="0" presId="urn:microsoft.com/office/officeart/2005/8/layout/list1"/>
    <dgm:cxn modelId="{195A2F6A-93A5-430B-A66C-FC0FD7558141}" srcId="{8FA8DDD4-B027-43DD-B2A8-4828914D3C55}" destId="{9FD2B326-A224-4D24-A913-E93A928BB972}" srcOrd="3" destOrd="0" parTransId="{E660D387-7732-4494-BDE6-D9C38E62F5C2}" sibTransId="{20A863EC-1C41-4A5E-B1AA-626EFBCA79B6}"/>
    <dgm:cxn modelId="{363E8387-1658-46D3-AF51-C194C99F98D5}" type="presOf" srcId="{9FD2B326-A224-4D24-A913-E93A928BB972}" destId="{2AAAA3BA-05BA-418F-8A5A-10AE5084C7FC}" srcOrd="0" destOrd="3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F83FEC90-25BE-4151-A80C-B3D772C037FB}" type="presOf" srcId="{E7DD41E2-DBDF-4CA2-BCB3-C41F7DC75D05}" destId="{2AAAA3BA-05BA-418F-8A5A-10AE5084C7FC}" srcOrd="0" destOrd="2" presId="urn:microsoft.com/office/officeart/2005/8/layout/list1"/>
    <dgm:cxn modelId="{1EC72A99-95EF-48C2-8F69-4D924E746586}" srcId="{8FA8DDD4-B027-43DD-B2A8-4828914D3C55}" destId="{E7DD41E2-DBDF-4CA2-BCB3-C41F7DC75D05}" srcOrd="2" destOrd="0" parTransId="{5788C6AB-B5CF-4C39-A39B-53C87CE55D47}" sibTransId="{7F1CA276-FA6F-49A2-8D7C-530BA8504638}"/>
    <dgm:cxn modelId="{B4697B9D-F883-46E6-A325-9BC8538A32E9}" srcId="{8FA8DDD4-B027-43DD-B2A8-4828914D3C55}" destId="{97A34C76-B086-43DE-9862-E17162752490}" srcOrd="0" destOrd="0" parTransId="{650A5EA3-5B30-4B44-A876-F613E3F38A26}" sibTransId="{D79D3C57-A1DA-4DE7-8FF2-FD22822933E0}"/>
    <dgm:cxn modelId="{CE0CE2A4-8C8C-4A97-B1DB-F7B87C9E6FE6}" type="presOf" srcId="{D321B799-30A0-49EB-A58C-559F214DEC2C}" destId="{2AAAA3BA-05BA-418F-8A5A-10AE5084C7FC}" srcOrd="0" destOrd="1" presId="urn:microsoft.com/office/officeart/2005/8/layout/list1"/>
    <dgm:cxn modelId="{AEAC37CD-D8EB-429D-8AE0-583A2F5A257C}" type="presOf" srcId="{8FA8DDD4-B027-43DD-B2A8-4828914D3C55}" destId="{29CF78C1-E46D-4D92-AA40-2FF504FDCD59}" srcOrd="0" destOrd="0" presId="urn:microsoft.com/office/officeart/2005/8/layout/list1"/>
    <dgm:cxn modelId="{F15BE1DF-018E-4C5B-AABD-7E64A4BADA3B}" srcId="{8FA8DDD4-B027-43DD-B2A8-4828914D3C55}" destId="{D321B799-30A0-49EB-A58C-559F214DEC2C}" srcOrd="1" destOrd="0" parTransId="{25C7DC31-70ED-4647-B41D-6415D90B5DD8}" sibTransId="{88AC151E-86D2-4450-9D65-F532943DFE8A}"/>
    <dgm:cxn modelId="{3A2FF3FF-2E32-4692-B5AF-50828335147A}" srcId="{8C2B12EC-891F-4789-B694-F067E2958A1F}" destId="{8FA8DDD4-B027-43DD-B2A8-4828914D3C55}" srcOrd="0" destOrd="0" parTransId="{1DF95DCB-FB41-4CDA-8A48-DE34E3D62D3A}" sibTransId="{9DF81042-6591-4E41-A00A-3ED6115CC333}"/>
    <dgm:cxn modelId="{DAFA782C-D86A-488C-9E3C-49CC747C2D6B}" type="presParOf" srcId="{580D30F7-06AC-4F43-BEE7-B10AD6DED6E1}" destId="{35EA9501-50BE-4CF9-BCD3-410265E453BD}" srcOrd="0" destOrd="0" presId="urn:microsoft.com/office/officeart/2005/8/layout/list1"/>
    <dgm:cxn modelId="{38E6A886-F1D7-4DBC-B926-A35D65E04846}" type="presParOf" srcId="{35EA9501-50BE-4CF9-BCD3-410265E453BD}" destId="{29CF78C1-E46D-4D92-AA40-2FF504FDCD59}" srcOrd="0" destOrd="0" presId="urn:microsoft.com/office/officeart/2005/8/layout/list1"/>
    <dgm:cxn modelId="{E4A9DDE3-DB8C-46AA-A5E4-43352B96A820}" type="presParOf" srcId="{35EA9501-50BE-4CF9-BCD3-410265E453BD}" destId="{363FD56D-7944-40F3-BE1C-FC9822F2E2B2}" srcOrd="1" destOrd="0" presId="urn:microsoft.com/office/officeart/2005/8/layout/list1"/>
    <dgm:cxn modelId="{6E140D7A-4685-4EB0-A260-3700EE78D80F}" type="presParOf" srcId="{580D30F7-06AC-4F43-BEE7-B10AD6DED6E1}" destId="{93E967A2-A21A-4CCD-9E03-C775A59D6111}" srcOrd="1" destOrd="0" presId="urn:microsoft.com/office/officeart/2005/8/layout/list1"/>
    <dgm:cxn modelId="{87D6B96C-99D9-4CC7-9095-9ED502C92441}" type="presParOf" srcId="{580D30F7-06AC-4F43-BEE7-B10AD6DED6E1}" destId="{2AAAA3BA-05BA-418F-8A5A-10AE5084C7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A8DDD4-B027-43DD-B2A8-4828914D3C55}">
      <dgm:prSet/>
      <dgm:spPr>
        <a:solidFill>
          <a:srgbClr val="00355F"/>
        </a:solidFill>
      </dgm:spPr>
      <dgm:t>
        <a:bodyPr/>
        <a:lstStyle/>
        <a:p>
          <a:pPr rtl="0"/>
          <a:r>
            <a:rPr lang="en-US"/>
            <a:t>Clair Maltby</a:t>
          </a:r>
        </a:p>
      </dgm:t>
    </dgm:pt>
    <dgm:pt modelId="{1DF95DCB-FB41-4CDA-8A48-DE34E3D62D3A}" type="parTrans" cxnId="{3A2FF3FF-2E32-4692-B5AF-50828335147A}">
      <dgm:prSet/>
      <dgm:spPr/>
      <dgm:t>
        <a:bodyPr/>
        <a:lstStyle/>
        <a:p>
          <a:endParaRPr lang="en-US"/>
        </a:p>
      </dgm:t>
    </dgm:pt>
    <dgm:pt modelId="{9DF81042-6591-4E41-A00A-3ED6115CC333}" type="sibTrans" cxnId="{3A2FF3FF-2E32-4692-B5AF-50828335147A}">
      <dgm:prSet/>
      <dgm:spPr/>
      <dgm:t>
        <a:bodyPr/>
        <a:lstStyle/>
        <a:p>
          <a:endParaRPr lang="en-US"/>
        </a:p>
      </dgm:t>
    </dgm:pt>
    <dgm:pt modelId="{D321B799-30A0-49EB-A58C-559F214DEC2C}">
      <dgm:prSet phldr="0"/>
      <dgm:spPr/>
      <dgm:t>
        <a:bodyPr/>
        <a:lstStyle/>
        <a:p>
          <a:pPr rtl="0"/>
          <a:r>
            <a:rPr lang="en-US"/>
            <a:t>Investigate and implement front-ending agreements</a:t>
          </a:r>
        </a:p>
      </dgm:t>
    </dgm:pt>
    <dgm:pt modelId="{25C7DC31-70ED-4647-B41D-6415D90B5DD8}" type="parTrans" cxnId="{F15BE1DF-018E-4C5B-AABD-7E64A4BADA3B}">
      <dgm:prSet/>
      <dgm:spPr/>
      <dgm:t>
        <a:bodyPr/>
        <a:lstStyle/>
        <a:p>
          <a:endParaRPr lang="en-US"/>
        </a:p>
      </dgm:t>
    </dgm:pt>
    <dgm:pt modelId="{88AC151E-86D2-4450-9D65-F532943DFE8A}" type="sibTrans" cxnId="{F15BE1DF-018E-4C5B-AABD-7E64A4BADA3B}">
      <dgm:prSet/>
      <dgm:spPr/>
      <dgm:t>
        <a:bodyPr/>
        <a:lstStyle/>
        <a:p>
          <a:endParaRPr lang="en-US"/>
        </a:p>
      </dgm:t>
    </dgm:pt>
    <dgm:pt modelId="{9FD2B326-A224-4D24-A913-E93A928BB972}">
      <dgm:prSet phldr="0"/>
      <dgm:spPr>
        <a:solidFill>
          <a:srgbClr val="00355F"/>
        </a:solidFill>
      </dgm:spPr>
      <dgm:t>
        <a:bodyPr/>
        <a:lstStyle/>
        <a:p>
          <a:pPr rtl="0"/>
          <a:r>
            <a:rPr lang="en-US"/>
            <a:t>Service </a:t>
          </a:r>
          <a:r>
            <a:rPr lang="en-US">
              <a:latin typeface="Calibri Light" panose="020F0302020204030204"/>
            </a:rPr>
            <a:t>enhancements</a:t>
          </a:r>
          <a:endParaRPr lang="en-US"/>
        </a:p>
      </dgm:t>
    </dgm:pt>
    <dgm:pt modelId="{E660D387-7732-4494-BDE6-D9C38E62F5C2}" type="parTrans" cxnId="{195A2F6A-93A5-430B-A66C-FC0FD7558141}">
      <dgm:prSet/>
      <dgm:spPr/>
      <dgm:t>
        <a:bodyPr/>
        <a:lstStyle/>
        <a:p>
          <a:endParaRPr lang="en-US"/>
        </a:p>
      </dgm:t>
    </dgm:pt>
    <dgm:pt modelId="{20A863EC-1C41-4A5E-B1AA-626EFBCA79B6}" type="sibTrans" cxnId="{195A2F6A-93A5-430B-A66C-FC0FD7558141}">
      <dgm:prSet/>
      <dgm:spPr/>
      <dgm:t>
        <a:bodyPr/>
        <a:lstStyle/>
        <a:p>
          <a:endParaRPr lang="en-US"/>
        </a:p>
      </dgm:t>
    </dgm:pt>
    <dgm:pt modelId="{E7DD41E2-DBDF-4CA2-BCB3-C41F7DC75D05}">
      <dgm:prSet phldr="0"/>
      <dgm:spPr/>
      <dgm:t>
        <a:bodyPr/>
        <a:lstStyle/>
        <a:p>
          <a:pPr rtl="0"/>
          <a:r>
            <a:rPr lang="en-US"/>
            <a:t>Prioritized downtown and east end in the short term</a:t>
          </a:r>
        </a:p>
      </dgm:t>
    </dgm:pt>
    <dgm:pt modelId="{5788C6AB-B5CF-4C39-A39B-53C87CE55D47}" type="parTrans" cxnId="{1EC72A99-95EF-48C2-8F69-4D924E746586}">
      <dgm:prSet/>
      <dgm:spPr/>
      <dgm:t>
        <a:bodyPr/>
        <a:lstStyle/>
        <a:p>
          <a:endParaRPr lang="en-US"/>
        </a:p>
      </dgm:t>
    </dgm:pt>
    <dgm:pt modelId="{7F1CA276-FA6F-49A2-8D7C-530BA8504638}" type="sibTrans" cxnId="{1EC72A99-95EF-48C2-8F69-4D924E746586}">
      <dgm:prSet/>
      <dgm:spPr/>
      <dgm:t>
        <a:bodyPr/>
        <a:lstStyle/>
        <a:p>
          <a:endParaRPr lang="en-US"/>
        </a:p>
      </dgm:t>
    </dgm:pt>
    <dgm:pt modelId="{A3EDD74A-C88B-42BF-ACC8-C8D26748F329}">
      <dgm:prSet phldr="0"/>
      <dgm:spPr/>
      <dgm:t>
        <a:bodyPr/>
        <a:lstStyle/>
        <a:p>
          <a:pPr rtl="0"/>
          <a:r>
            <a:rPr lang="en-US"/>
            <a:t>Continue to seek out grants and partnership opportunities</a:t>
          </a:r>
        </a:p>
      </dgm:t>
    </dgm:pt>
    <dgm:pt modelId="{DAF2B510-3CDF-4C30-832E-F4252E9EE856}" type="parTrans" cxnId="{B4965EEF-2D6C-4878-8D40-BB0F4B518E37}">
      <dgm:prSet/>
      <dgm:spPr/>
      <dgm:t>
        <a:bodyPr/>
        <a:lstStyle/>
        <a:p>
          <a:endParaRPr lang="en-US"/>
        </a:p>
      </dgm:t>
    </dgm:pt>
    <dgm:pt modelId="{AC831229-6DE0-4ECE-B6E2-492324E5EC6E}" type="sibTrans" cxnId="{B4965EEF-2D6C-4878-8D40-BB0F4B518E37}">
      <dgm:prSet/>
      <dgm:spPr/>
      <dgm:t>
        <a:bodyPr/>
        <a:lstStyle/>
        <a:p>
          <a:endParaRPr lang="en-US"/>
        </a:p>
      </dgm:t>
    </dgm:pt>
    <dgm:pt modelId="{7107E50D-1AD0-4085-AFB2-5367D016FD4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74546C21-0BD6-4780-89F8-012DE962A080}" type="pres">
      <dgm:prSet presAssocID="{8FA8DDD4-B027-43DD-B2A8-4828914D3C55}" presName="parentLin" presStyleCnt="0"/>
      <dgm:spPr/>
    </dgm:pt>
    <dgm:pt modelId="{C015D548-5F33-43C1-A678-0BD8D5735843}" type="pres">
      <dgm:prSet presAssocID="{8FA8DDD4-B027-43DD-B2A8-4828914D3C55}" presName="parentLeftMargin" presStyleLbl="node1" presStyleIdx="0" presStyleCnt="2"/>
      <dgm:spPr/>
    </dgm:pt>
    <dgm:pt modelId="{DDF24D6F-A157-4DD8-BA66-976C8E371280}" type="pres">
      <dgm:prSet presAssocID="{8FA8DDD4-B027-43DD-B2A8-4828914D3C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BF44F5-CFC1-4C26-AFB6-F9FF8B36A0DD}" type="pres">
      <dgm:prSet presAssocID="{8FA8DDD4-B027-43DD-B2A8-4828914D3C55}" presName="negativeSpace" presStyleCnt="0"/>
      <dgm:spPr/>
    </dgm:pt>
    <dgm:pt modelId="{4073BACA-21BC-450B-9D5C-C49F5CFC994E}" type="pres">
      <dgm:prSet presAssocID="{8FA8DDD4-B027-43DD-B2A8-4828914D3C55}" presName="childText" presStyleLbl="conFgAcc1" presStyleIdx="0" presStyleCnt="2">
        <dgm:presLayoutVars>
          <dgm:bulletEnabled val="1"/>
        </dgm:presLayoutVars>
      </dgm:prSet>
      <dgm:spPr/>
    </dgm:pt>
    <dgm:pt modelId="{1A367FE3-3412-48EA-A64A-CD34BA21D99B}" type="pres">
      <dgm:prSet presAssocID="{9DF81042-6591-4E41-A00A-3ED6115CC333}" presName="spaceBetweenRectangles" presStyleCnt="0"/>
      <dgm:spPr/>
    </dgm:pt>
    <dgm:pt modelId="{CEC3B396-1D40-46C0-8307-EAE09ECA2AD3}" type="pres">
      <dgm:prSet presAssocID="{9FD2B326-A224-4D24-A913-E93A928BB972}" presName="parentLin" presStyleCnt="0"/>
      <dgm:spPr/>
    </dgm:pt>
    <dgm:pt modelId="{F17B8209-B49D-4E6C-9E93-08E00172DFFD}" type="pres">
      <dgm:prSet presAssocID="{9FD2B326-A224-4D24-A913-E93A928BB972}" presName="parentLeftMargin" presStyleLbl="node1" presStyleIdx="0" presStyleCnt="2"/>
      <dgm:spPr/>
    </dgm:pt>
    <dgm:pt modelId="{A3F62266-D4B8-4296-9CB9-264AC3A7F816}" type="pres">
      <dgm:prSet presAssocID="{9FD2B326-A224-4D24-A913-E93A928BB97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4AFEEC-5DFC-43FF-9E15-B582C5227CE6}" type="pres">
      <dgm:prSet presAssocID="{9FD2B326-A224-4D24-A913-E93A928BB972}" presName="negativeSpace" presStyleCnt="0"/>
      <dgm:spPr/>
    </dgm:pt>
    <dgm:pt modelId="{41E041D7-9B44-49B9-8BB5-DE1F6DF63998}" type="pres">
      <dgm:prSet presAssocID="{9FD2B326-A224-4D24-A913-E93A928BB97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9C0206-0FCF-42DF-84B4-D679FC5A1610}" type="presOf" srcId="{A3EDD74A-C88B-42BF-ACC8-C8D26748F329}" destId="{41E041D7-9B44-49B9-8BB5-DE1F6DF63998}" srcOrd="0" destOrd="0" presId="urn:microsoft.com/office/officeart/2005/8/layout/list1"/>
    <dgm:cxn modelId="{5B054921-7993-4F05-9656-8E50CA0924F3}" type="presOf" srcId="{9FD2B326-A224-4D24-A913-E93A928BB972}" destId="{A3F62266-D4B8-4296-9CB9-264AC3A7F816}" srcOrd="1" destOrd="0" presId="urn:microsoft.com/office/officeart/2005/8/layout/list1"/>
    <dgm:cxn modelId="{4CB1582C-76DB-406E-8814-5EFF9F4D3170}" type="presOf" srcId="{E7DD41E2-DBDF-4CA2-BCB3-C41F7DC75D05}" destId="{4073BACA-21BC-450B-9D5C-C49F5CFC994E}" srcOrd="0" destOrd="1" presId="urn:microsoft.com/office/officeart/2005/8/layout/list1"/>
    <dgm:cxn modelId="{195A2F6A-93A5-430B-A66C-FC0FD7558141}" srcId="{8C2B12EC-891F-4789-B694-F067E2958A1F}" destId="{9FD2B326-A224-4D24-A913-E93A928BB972}" srcOrd="1" destOrd="0" parTransId="{E660D387-7732-4494-BDE6-D9C38E62F5C2}" sibTransId="{20A863EC-1C41-4A5E-B1AA-626EFBCA79B6}"/>
    <dgm:cxn modelId="{1EC72A99-95EF-48C2-8F69-4D924E746586}" srcId="{8FA8DDD4-B027-43DD-B2A8-4828914D3C55}" destId="{E7DD41E2-DBDF-4CA2-BCB3-C41F7DC75D05}" srcOrd="1" destOrd="0" parTransId="{5788C6AB-B5CF-4C39-A39B-53C87CE55D47}" sibTransId="{7F1CA276-FA6F-49A2-8D7C-530BA8504638}"/>
    <dgm:cxn modelId="{F076EA9F-65FD-4DCF-BDE7-48C6E5E9A97B}" type="presOf" srcId="{9FD2B326-A224-4D24-A913-E93A928BB972}" destId="{F17B8209-B49D-4E6C-9E93-08E00172DFFD}" srcOrd="0" destOrd="0" presId="urn:microsoft.com/office/officeart/2005/8/layout/list1"/>
    <dgm:cxn modelId="{1CE349A0-4A3F-4DB5-8F87-558DD6B0E461}" type="presOf" srcId="{8FA8DDD4-B027-43DD-B2A8-4828914D3C55}" destId="{DDF24D6F-A157-4DD8-BA66-976C8E371280}" srcOrd="1" destOrd="0" presId="urn:microsoft.com/office/officeart/2005/8/layout/list1"/>
    <dgm:cxn modelId="{F08DACA4-78EB-4CE4-928D-9E39E7ED782F}" type="presOf" srcId="{8C2B12EC-891F-4789-B694-F067E2958A1F}" destId="{7107E50D-1AD0-4085-AFB2-5367D016FD41}" srcOrd="0" destOrd="0" presId="urn:microsoft.com/office/officeart/2005/8/layout/list1"/>
    <dgm:cxn modelId="{3E8588D4-362C-47E4-92D7-28816E824033}" type="presOf" srcId="{8FA8DDD4-B027-43DD-B2A8-4828914D3C55}" destId="{C015D548-5F33-43C1-A678-0BD8D5735843}" srcOrd="0" destOrd="0" presId="urn:microsoft.com/office/officeart/2005/8/layout/list1"/>
    <dgm:cxn modelId="{F4FEC5DB-9D95-4B1D-B199-B9FF202439AD}" type="presOf" srcId="{D321B799-30A0-49EB-A58C-559F214DEC2C}" destId="{4073BACA-21BC-450B-9D5C-C49F5CFC994E}" srcOrd="0" destOrd="0" presId="urn:microsoft.com/office/officeart/2005/8/layout/list1"/>
    <dgm:cxn modelId="{F15BE1DF-018E-4C5B-AABD-7E64A4BADA3B}" srcId="{8FA8DDD4-B027-43DD-B2A8-4828914D3C55}" destId="{D321B799-30A0-49EB-A58C-559F214DEC2C}" srcOrd="0" destOrd="0" parTransId="{25C7DC31-70ED-4647-B41D-6415D90B5DD8}" sibTransId="{88AC151E-86D2-4450-9D65-F532943DFE8A}"/>
    <dgm:cxn modelId="{B4965EEF-2D6C-4878-8D40-BB0F4B518E37}" srcId="{9FD2B326-A224-4D24-A913-E93A928BB972}" destId="{A3EDD74A-C88B-42BF-ACC8-C8D26748F329}" srcOrd="0" destOrd="0" parTransId="{DAF2B510-3CDF-4C30-832E-F4252E9EE856}" sibTransId="{AC831229-6DE0-4ECE-B6E2-492324E5EC6E}"/>
    <dgm:cxn modelId="{3A2FF3FF-2E32-4692-B5AF-50828335147A}" srcId="{8C2B12EC-891F-4789-B694-F067E2958A1F}" destId="{8FA8DDD4-B027-43DD-B2A8-4828914D3C55}" srcOrd="0" destOrd="0" parTransId="{1DF95DCB-FB41-4CDA-8A48-DE34E3D62D3A}" sibTransId="{9DF81042-6591-4E41-A00A-3ED6115CC333}"/>
    <dgm:cxn modelId="{973DBCED-30B5-49E4-AD9B-63A1292E649D}" type="presParOf" srcId="{7107E50D-1AD0-4085-AFB2-5367D016FD41}" destId="{74546C21-0BD6-4780-89F8-012DE962A080}" srcOrd="0" destOrd="0" presId="urn:microsoft.com/office/officeart/2005/8/layout/list1"/>
    <dgm:cxn modelId="{D3172D92-DFAE-4D37-86F8-64CFED3E9679}" type="presParOf" srcId="{74546C21-0BD6-4780-89F8-012DE962A080}" destId="{C015D548-5F33-43C1-A678-0BD8D5735843}" srcOrd="0" destOrd="0" presId="urn:microsoft.com/office/officeart/2005/8/layout/list1"/>
    <dgm:cxn modelId="{3147FE85-8836-42F8-873C-2129CDEEEA66}" type="presParOf" srcId="{74546C21-0BD6-4780-89F8-012DE962A080}" destId="{DDF24D6F-A157-4DD8-BA66-976C8E371280}" srcOrd="1" destOrd="0" presId="urn:microsoft.com/office/officeart/2005/8/layout/list1"/>
    <dgm:cxn modelId="{2F2E2E84-1576-476F-AFF8-79E32F0D4D7C}" type="presParOf" srcId="{7107E50D-1AD0-4085-AFB2-5367D016FD41}" destId="{E0BF44F5-CFC1-4C26-AFB6-F9FF8B36A0DD}" srcOrd="1" destOrd="0" presId="urn:microsoft.com/office/officeart/2005/8/layout/list1"/>
    <dgm:cxn modelId="{662C95BA-F3DB-4B2F-8AA4-F79B43EFFA06}" type="presParOf" srcId="{7107E50D-1AD0-4085-AFB2-5367D016FD41}" destId="{4073BACA-21BC-450B-9D5C-C49F5CFC994E}" srcOrd="2" destOrd="0" presId="urn:microsoft.com/office/officeart/2005/8/layout/list1"/>
    <dgm:cxn modelId="{F190D2B7-8D5B-4424-A8EB-D5680A4E5E12}" type="presParOf" srcId="{7107E50D-1AD0-4085-AFB2-5367D016FD41}" destId="{1A367FE3-3412-48EA-A64A-CD34BA21D99B}" srcOrd="3" destOrd="0" presId="urn:microsoft.com/office/officeart/2005/8/layout/list1"/>
    <dgm:cxn modelId="{9B18CA71-4168-417F-89A4-19FCF43D660D}" type="presParOf" srcId="{7107E50D-1AD0-4085-AFB2-5367D016FD41}" destId="{CEC3B396-1D40-46C0-8307-EAE09ECA2AD3}" srcOrd="4" destOrd="0" presId="urn:microsoft.com/office/officeart/2005/8/layout/list1"/>
    <dgm:cxn modelId="{2558F2C0-AE95-4E3E-813A-3ACD2601EBB4}" type="presParOf" srcId="{CEC3B396-1D40-46C0-8307-EAE09ECA2AD3}" destId="{F17B8209-B49D-4E6C-9E93-08E00172DFFD}" srcOrd="0" destOrd="0" presId="urn:microsoft.com/office/officeart/2005/8/layout/list1"/>
    <dgm:cxn modelId="{A669FC29-2021-40DB-812B-D21642C7F303}" type="presParOf" srcId="{CEC3B396-1D40-46C0-8307-EAE09ECA2AD3}" destId="{A3F62266-D4B8-4296-9CB9-264AC3A7F816}" srcOrd="1" destOrd="0" presId="urn:microsoft.com/office/officeart/2005/8/layout/list1"/>
    <dgm:cxn modelId="{56AF0C78-154E-49F5-835A-684400AF5CCE}" type="presParOf" srcId="{7107E50D-1AD0-4085-AFB2-5367D016FD41}" destId="{034AFEEC-5DFC-43FF-9E15-B582C5227CE6}" srcOrd="5" destOrd="0" presId="urn:microsoft.com/office/officeart/2005/8/layout/list1"/>
    <dgm:cxn modelId="{314A9448-A50A-47EB-B35D-E61357215C44}" type="presParOf" srcId="{7107E50D-1AD0-4085-AFB2-5367D016FD41}" destId="{41E041D7-9B44-49B9-8BB5-DE1F6DF639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C4F9F6-EFF9-4967-AE94-FD290E890B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D3CE11-0227-4BAC-BB84-8C6CC92B1509}">
      <dgm:prSet phldrT="[Text]" custT="1"/>
      <dgm:spPr>
        <a:solidFill>
          <a:srgbClr val="00355F"/>
        </a:solidFill>
        <a:ln>
          <a:solidFill>
            <a:srgbClr val="00355F"/>
          </a:solidFill>
        </a:ln>
      </dgm:spPr>
      <dgm:t>
        <a:bodyPr/>
        <a:lstStyle/>
        <a:p>
          <a:r>
            <a:rPr lang="en-US" sz="1800"/>
            <a:t>Council-led townhalls</a:t>
          </a:r>
        </a:p>
      </dgm:t>
    </dgm:pt>
    <dgm:pt modelId="{C2E0FD86-E65A-494A-8C72-2952C54455B3}" type="parTrans" cxnId="{B697129A-6C90-430B-9FA6-A83806E2E6E0}">
      <dgm:prSet/>
      <dgm:spPr/>
      <dgm:t>
        <a:bodyPr/>
        <a:lstStyle/>
        <a:p>
          <a:endParaRPr lang="en-US"/>
        </a:p>
      </dgm:t>
    </dgm:pt>
    <dgm:pt modelId="{F429B127-0EA4-429D-892D-199032A1C38C}" type="sibTrans" cxnId="{B697129A-6C90-430B-9FA6-A83806E2E6E0}">
      <dgm:prSet/>
      <dgm:spPr/>
      <dgm:t>
        <a:bodyPr/>
        <a:lstStyle/>
        <a:p>
          <a:endParaRPr lang="en-US"/>
        </a:p>
      </dgm:t>
    </dgm:pt>
    <dgm:pt modelId="{320BC14D-539E-4D5A-B59F-FE1544C2326A}">
      <dgm:prSet phldrT="[Text]" custT="1"/>
      <dgm:spPr>
        <a:solidFill>
          <a:srgbClr val="00355F"/>
        </a:solidFill>
        <a:ln>
          <a:solidFill>
            <a:srgbClr val="00355F"/>
          </a:solidFill>
        </a:ln>
      </dgm:spPr>
      <dgm:t>
        <a:bodyPr/>
        <a:lstStyle/>
        <a:p>
          <a:r>
            <a:rPr lang="en-US" sz="1800"/>
            <a:t> Special Council: Budget amendments</a:t>
          </a:r>
        </a:p>
      </dgm:t>
    </dgm:pt>
    <dgm:pt modelId="{CAE6EB69-6974-468A-9FD2-6E00AD4433F9}" type="parTrans" cxnId="{CF4F0415-4178-4D92-88DB-06D4AB8F3C67}">
      <dgm:prSet/>
      <dgm:spPr/>
      <dgm:t>
        <a:bodyPr/>
        <a:lstStyle/>
        <a:p>
          <a:endParaRPr lang="en-US"/>
        </a:p>
      </dgm:t>
    </dgm:pt>
    <dgm:pt modelId="{8CC90CC3-68F2-4F29-979B-28D14BD7F385}" type="sibTrans" cxnId="{CF4F0415-4178-4D92-88DB-06D4AB8F3C67}">
      <dgm:prSet/>
      <dgm:spPr/>
      <dgm:t>
        <a:bodyPr/>
        <a:lstStyle/>
        <a:p>
          <a:endParaRPr lang="en-US"/>
        </a:p>
      </dgm:t>
    </dgm:pt>
    <dgm:pt modelId="{2AD603C2-9B45-4F9E-B553-58E8976BC4DE}">
      <dgm:prSet phldrT="[Text]" custT="1"/>
      <dgm:spPr/>
      <dgm:t>
        <a:bodyPr/>
        <a:lstStyle/>
        <a:p>
          <a:r>
            <a:rPr lang="en-US" sz="1800"/>
            <a:t>Wednesday November 29, 2023: 9 a.m.</a:t>
          </a:r>
        </a:p>
      </dgm:t>
    </dgm:pt>
    <dgm:pt modelId="{77022260-0D88-4C76-9F58-D967331F2062}" type="parTrans" cxnId="{953D9263-4F6E-4EFD-B57B-C7B6C08DA0EE}">
      <dgm:prSet/>
      <dgm:spPr/>
      <dgm:t>
        <a:bodyPr/>
        <a:lstStyle/>
        <a:p>
          <a:endParaRPr lang="en-US"/>
        </a:p>
      </dgm:t>
    </dgm:pt>
    <dgm:pt modelId="{4611117E-4A36-4528-AFE4-C961673DBE83}" type="sibTrans" cxnId="{953D9263-4F6E-4EFD-B57B-C7B6C08DA0EE}">
      <dgm:prSet/>
      <dgm:spPr/>
      <dgm:t>
        <a:bodyPr/>
        <a:lstStyle/>
        <a:p>
          <a:endParaRPr lang="en-US"/>
        </a:p>
      </dgm:t>
    </dgm:pt>
    <dgm:pt modelId="{CCF2659B-0006-41F6-866C-C68810F96533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1800"/>
            <a:t> Budget board</a:t>
          </a:r>
        </a:p>
      </dgm:t>
    </dgm:pt>
    <dgm:pt modelId="{36A6BC3F-0ADA-4374-B363-B2B15946C6C5}" type="parTrans" cxnId="{5B4CF9B4-75CD-4A03-A6C8-B19CC7E1EED8}">
      <dgm:prSet/>
      <dgm:spPr/>
      <dgm:t>
        <a:bodyPr/>
        <a:lstStyle/>
        <a:p>
          <a:endParaRPr lang="en-US"/>
        </a:p>
      </dgm:t>
    </dgm:pt>
    <dgm:pt modelId="{FA32E2E5-63A7-497D-AE69-C8EAF83C7295}" type="sibTrans" cxnId="{5B4CF9B4-75CD-4A03-A6C8-B19CC7E1EED8}">
      <dgm:prSet/>
      <dgm:spPr/>
      <dgm:t>
        <a:bodyPr/>
        <a:lstStyle/>
        <a:p>
          <a:endParaRPr lang="en-US"/>
        </a:p>
      </dgm:t>
    </dgm:pt>
    <dgm:pt modelId="{E206D5A2-1B74-4032-8134-325001D1D44B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1800"/>
            <a:t>Mayoral veto and Council override period (if required)</a:t>
          </a:r>
        </a:p>
      </dgm:t>
    </dgm:pt>
    <dgm:pt modelId="{279DFB63-A651-473B-BC98-CBE3FBB04468}" type="parTrans" cxnId="{C6EAB93B-AA72-4902-BC37-64158776D074}">
      <dgm:prSet/>
      <dgm:spPr/>
      <dgm:t>
        <a:bodyPr/>
        <a:lstStyle/>
        <a:p>
          <a:endParaRPr lang="en-US"/>
        </a:p>
      </dgm:t>
    </dgm:pt>
    <dgm:pt modelId="{8A21746F-C381-44C9-8326-D12A13F3ED86}" type="sibTrans" cxnId="{C6EAB93B-AA72-4902-BC37-64158776D074}">
      <dgm:prSet/>
      <dgm:spPr/>
      <dgm:t>
        <a:bodyPr/>
        <a:lstStyle/>
        <a:p>
          <a:endParaRPr lang="en-US"/>
        </a:p>
      </dgm:t>
    </dgm:pt>
    <dgm:pt modelId="{96EFA9D8-276A-4F3B-B435-F3960E9CFC20}">
      <dgm:prSet phldrT="[Text]" custT="1"/>
      <dgm:spPr/>
      <dgm:t>
        <a:bodyPr/>
        <a:lstStyle/>
        <a:p>
          <a:r>
            <a:rPr lang="en-US" sz="1800"/>
            <a:t>Wednesday November 8, 2023 through Tuesday November 28, 2023</a:t>
          </a:r>
        </a:p>
      </dgm:t>
    </dgm:pt>
    <dgm:pt modelId="{8919AEBD-9F0A-48CA-A951-BC46E4C870FE}" type="parTrans" cxnId="{A0DB3EB7-B2A4-4DC6-83E8-1F53656CBBC9}">
      <dgm:prSet/>
      <dgm:spPr/>
      <dgm:t>
        <a:bodyPr/>
        <a:lstStyle/>
        <a:p>
          <a:endParaRPr lang="en-US"/>
        </a:p>
      </dgm:t>
    </dgm:pt>
    <dgm:pt modelId="{9F21BD9B-0832-4883-A9B6-7878609A66AD}" type="sibTrans" cxnId="{A0DB3EB7-B2A4-4DC6-83E8-1F53656CBBC9}">
      <dgm:prSet/>
      <dgm:spPr/>
      <dgm:t>
        <a:bodyPr/>
        <a:lstStyle/>
        <a:p>
          <a:endParaRPr lang="en-US"/>
        </a:p>
      </dgm:t>
    </dgm:pt>
    <dgm:pt modelId="{E3D074FB-40FC-4C16-8E74-CD1E76A32142}">
      <dgm:prSet phldrT="[Text]" custT="1"/>
      <dgm:spPr/>
      <dgm:t>
        <a:bodyPr/>
        <a:lstStyle/>
        <a:p>
          <a:r>
            <a:rPr lang="en-US" sz="1800"/>
            <a:t>Wednesday November 15, 2023: 6 p.m.</a:t>
          </a:r>
        </a:p>
      </dgm:t>
    </dgm:pt>
    <dgm:pt modelId="{3247EDFF-7F4F-4175-8788-D33065205EA4}" type="parTrans" cxnId="{0DF5CFC2-21C6-4021-9EE1-60FB9A686D74}">
      <dgm:prSet/>
      <dgm:spPr/>
      <dgm:t>
        <a:bodyPr/>
        <a:lstStyle/>
        <a:p>
          <a:endParaRPr lang="en-US"/>
        </a:p>
      </dgm:t>
    </dgm:pt>
    <dgm:pt modelId="{78EBF156-34C7-421D-9E40-E8E2DEFE2537}" type="sibTrans" cxnId="{0DF5CFC2-21C6-4021-9EE1-60FB9A686D74}">
      <dgm:prSet/>
      <dgm:spPr/>
      <dgm:t>
        <a:bodyPr/>
        <a:lstStyle/>
        <a:p>
          <a:endParaRPr lang="en-US"/>
        </a:p>
      </dgm:t>
    </dgm:pt>
    <dgm:pt modelId="{B7C96AA9-62DC-4209-8124-532EC315318F}">
      <dgm:prSet phldrT="[Text]" custT="1"/>
      <dgm:spPr/>
      <dgm:t>
        <a:bodyPr/>
        <a:lstStyle/>
        <a:p>
          <a:r>
            <a:rPr lang="en-US" sz="1800"/>
            <a:t>Friday November 3, 2023 through Sunday November 26, 2023</a:t>
          </a:r>
        </a:p>
      </dgm:t>
    </dgm:pt>
    <dgm:pt modelId="{84C75568-7956-48CB-AD29-C83227648007}" type="parTrans" cxnId="{23BF68A3-3E3B-4757-8FCD-EA8F5DEB87A6}">
      <dgm:prSet/>
      <dgm:spPr/>
      <dgm:t>
        <a:bodyPr/>
        <a:lstStyle/>
        <a:p>
          <a:endParaRPr lang="en-US"/>
        </a:p>
      </dgm:t>
    </dgm:pt>
    <dgm:pt modelId="{DAD9510E-1677-4B84-82AC-5F2258682C21}" type="sibTrans" cxnId="{23BF68A3-3E3B-4757-8FCD-EA8F5DEB87A6}">
      <dgm:prSet/>
      <dgm:spPr/>
      <dgm:t>
        <a:bodyPr/>
        <a:lstStyle/>
        <a:p>
          <a:endParaRPr lang="en-US"/>
        </a:p>
      </dgm:t>
    </dgm:pt>
    <dgm:pt modelId="{7F1C5D8D-2D7F-478C-AC6B-9001EB377710}">
      <dgm:prSet phldrT="[Text]" custT="1"/>
      <dgm:spPr>
        <a:solidFill>
          <a:srgbClr val="00355F"/>
        </a:solidFill>
      </dgm:spPr>
      <dgm:t>
        <a:bodyPr/>
        <a:lstStyle/>
        <a:p>
          <a:r>
            <a:rPr lang="en-US" sz="1800"/>
            <a:t>Budget delegation night</a:t>
          </a:r>
        </a:p>
      </dgm:t>
    </dgm:pt>
    <dgm:pt modelId="{FBF9CCDF-8995-42BF-B84D-352C8A1395F2}" type="parTrans" cxnId="{CDED1DAE-1DC2-4718-9415-C4F62B785951}">
      <dgm:prSet/>
      <dgm:spPr/>
      <dgm:t>
        <a:bodyPr/>
        <a:lstStyle/>
        <a:p>
          <a:endParaRPr lang="en-US"/>
        </a:p>
      </dgm:t>
    </dgm:pt>
    <dgm:pt modelId="{62E27EB7-84FE-42E1-BB65-2FA5EE4F64F7}" type="sibTrans" cxnId="{CDED1DAE-1DC2-4718-9415-C4F62B785951}">
      <dgm:prSet/>
      <dgm:spPr/>
      <dgm:t>
        <a:bodyPr/>
        <a:lstStyle/>
        <a:p>
          <a:endParaRPr lang="en-US"/>
        </a:p>
      </dgm:t>
    </dgm:pt>
    <dgm:pt modelId="{C67BD6C2-0CFF-4A28-B002-554FA9DE1E4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/>
            <a:t>Thursday November 30, 2023 through Wednesday December 13, 2023</a:t>
          </a:r>
        </a:p>
      </dgm:t>
    </dgm:pt>
    <dgm:pt modelId="{1680A841-5CB6-4A99-A79B-D012AC03E0DD}" type="sibTrans" cxnId="{C9ACF9C2-3592-42AF-8449-217A20510AFE}">
      <dgm:prSet/>
      <dgm:spPr/>
      <dgm:t>
        <a:bodyPr/>
        <a:lstStyle/>
        <a:p>
          <a:endParaRPr lang="en-US"/>
        </a:p>
      </dgm:t>
    </dgm:pt>
    <dgm:pt modelId="{393BF2AB-A198-4C3F-9F78-963CEAA2877D}" type="parTrans" cxnId="{C9ACF9C2-3592-42AF-8449-217A20510AFE}">
      <dgm:prSet/>
      <dgm:spPr/>
      <dgm:t>
        <a:bodyPr/>
        <a:lstStyle/>
        <a:p>
          <a:endParaRPr lang="en-US"/>
        </a:p>
      </dgm:t>
    </dgm:pt>
    <dgm:pt modelId="{86B7083E-5E62-432E-A191-7466DD58F2EF}" type="pres">
      <dgm:prSet presAssocID="{79C4F9F6-EFF9-4967-AE94-FD290E890B57}" presName="linear" presStyleCnt="0">
        <dgm:presLayoutVars>
          <dgm:animLvl val="lvl"/>
          <dgm:resizeHandles val="exact"/>
        </dgm:presLayoutVars>
      </dgm:prSet>
      <dgm:spPr/>
    </dgm:pt>
    <dgm:pt modelId="{1D21C2A4-2203-457C-A37B-B32FD4F349F3}" type="pres">
      <dgm:prSet presAssocID="{DFD3CE11-0227-4BAC-BB84-8C6CC92B1509}" presName="parentText" presStyleLbl="node1" presStyleIdx="0" presStyleCnt="5" custScaleY="48846" custLinFactNeighborX="2724" custLinFactNeighborY="-1396">
        <dgm:presLayoutVars>
          <dgm:chMax val="0"/>
          <dgm:bulletEnabled val="1"/>
        </dgm:presLayoutVars>
      </dgm:prSet>
      <dgm:spPr/>
    </dgm:pt>
    <dgm:pt modelId="{F660DB50-7CBD-4B25-A080-F12F9EC9A408}" type="pres">
      <dgm:prSet presAssocID="{DFD3CE11-0227-4BAC-BB84-8C6CC92B1509}" presName="childText" presStyleLbl="revTx" presStyleIdx="0" presStyleCnt="5">
        <dgm:presLayoutVars>
          <dgm:bulletEnabled val="1"/>
        </dgm:presLayoutVars>
      </dgm:prSet>
      <dgm:spPr/>
    </dgm:pt>
    <dgm:pt modelId="{5C789BF3-C394-493F-96AF-FFB2F7C53AA6}" type="pres">
      <dgm:prSet presAssocID="{CCF2659B-0006-41F6-866C-C68810F96533}" presName="parentText" presStyleLbl="node1" presStyleIdx="1" presStyleCnt="5" custScaleY="48846">
        <dgm:presLayoutVars>
          <dgm:chMax val="0"/>
          <dgm:bulletEnabled val="1"/>
        </dgm:presLayoutVars>
      </dgm:prSet>
      <dgm:spPr/>
    </dgm:pt>
    <dgm:pt modelId="{F23A09B6-0317-4BA1-84A2-5325DEF3088B}" type="pres">
      <dgm:prSet presAssocID="{CCF2659B-0006-41F6-866C-C68810F96533}" presName="childText" presStyleLbl="revTx" presStyleIdx="1" presStyleCnt="5">
        <dgm:presLayoutVars>
          <dgm:bulletEnabled val="1"/>
        </dgm:presLayoutVars>
      </dgm:prSet>
      <dgm:spPr/>
    </dgm:pt>
    <dgm:pt modelId="{79FCBD7A-B3F6-4365-8D8A-C36AFD750943}" type="pres">
      <dgm:prSet presAssocID="{7F1C5D8D-2D7F-478C-AC6B-9001EB377710}" presName="parentText" presStyleLbl="node1" presStyleIdx="2" presStyleCnt="5" custScaleY="57901">
        <dgm:presLayoutVars>
          <dgm:chMax val="0"/>
          <dgm:bulletEnabled val="1"/>
        </dgm:presLayoutVars>
      </dgm:prSet>
      <dgm:spPr/>
    </dgm:pt>
    <dgm:pt modelId="{A3CF1396-4325-43FB-9CEB-9BDA4DF40A50}" type="pres">
      <dgm:prSet presAssocID="{7F1C5D8D-2D7F-478C-AC6B-9001EB377710}" presName="childText" presStyleLbl="revTx" presStyleIdx="2" presStyleCnt="5">
        <dgm:presLayoutVars>
          <dgm:bulletEnabled val="1"/>
        </dgm:presLayoutVars>
      </dgm:prSet>
      <dgm:spPr/>
    </dgm:pt>
    <dgm:pt modelId="{E1523697-DB6A-4151-BB87-78FC5319ECCF}" type="pres">
      <dgm:prSet presAssocID="{320BC14D-539E-4D5A-B59F-FE1544C2326A}" presName="parentText" presStyleLbl="node1" presStyleIdx="3" presStyleCnt="5" custScaleY="48846">
        <dgm:presLayoutVars>
          <dgm:chMax val="0"/>
          <dgm:bulletEnabled val="1"/>
        </dgm:presLayoutVars>
      </dgm:prSet>
      <dgm:spPr/>
    </dgm:pt>
    <dgm:pt modelId="{8550EC2E-B9D6-44FD-830D-FDAAEBCC3EF8}" type="pres">
      <dgm:prSet presAssocID="{320BC14D-539E-4D5A-B59F-FE1544C2326A}" presName="childText" presStyleLbl="revTx" presStyleIdx="3" presStyleCnt="5">
        <dgm:presLayoutVars>
          <dgm:bulletEnabled val="1"/>
        </dgm:presLayoutVars>
      </dgm:prSet>
      <dgm:spPr/>
    </dgm:pt>
    <dgm:pt modelId="{5CBF6E65-3B0A-47CE-92BE-F5F2C7FCD2D2}" type="pres">
      <dgm:prSet presAssocID="{E206D5A2-1B74-4032-8134-325001D1D44B}" presName="parentText" presStyleLbl="node1" presStyleIdx="4" presStyleCnt="5" custScaleY="48846">
        <dgm:presLayoutVars>
          <dgm:chMax val="0"/>
          <dgm:bulletEnabled val="1"/>
        </dgm:presLayoutVars>
      </dgm:prSet>
      <dgm:spPr/>
    </dgm:pt>
    <dgm:pt modelId="{23815AC8-8F3A-4091-9EB3-4676A415D6DC}" type="pres">
      <dgm:prSet presAssocID="{E206D5A2-1B74-4032-8134-325001D1D44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B0FDB0D-194D-4446-B146-749AE99F9239}" type="presOf" srcId="{96EFA9D8-276A-4F3B-B435-F3960E9CFC20}" destId="{F660DB50-7CBD-4B25-A080-F12F9EC9A408}" srcOrd="0" destOrd="0" presId="urn:microsoft.com/office/officeart/2005/8/layout/vList2"/>
    <dgm:cxn modelId="{CF4F0415-4178-4D92-88DB-06D4AB8F3C67}" srcId="{79C4F9F6-EFF9-4967-AE94-FD290E890B57}" destId="{320BC14D-539E-4D5A-B59F-FE1544C2326A}" srcOrd="3" destOrd="0" parTransId="{CAE6EB69-6974-468A-9FD2-6E00AD4433F9}" sibTransId="{8CC90CC3-68F2-4F29-979B-28D14BD7F385}"/>
    <dgm:cxn modelId="{C6EAB93B-AA72-4902-BC37-64158776D074}" srcId="{79C4F9F6-EFF9-4967-AE94-FD290E890B57}" destId="{E206D5A2-1B74-4032-8134-325001D1D44B}" srcOrd="4" destOrd="0" parTransId="{279DFB63-A651-473B-BC98-CBE3FBB04468}" sibTransId="{8A21746F-C381-44C9-8326-D12A13F3ED86}"/>
    <dgm:cxn modelId="{953D9263-4F6E-4EFD-B57B-C7B6C08DA0EE}" srcId="{320BC14D-539E-4D5A-B59F-FE1544C2326A}" destId="{2AD603C2-9B45-4F9E-B553-58E8976BC4DE}" srcOrd="0" destOrd="0" parTransId="{77022260-0D88-4C76-9F58-D967331F2062}" sibTransId="{4611117E-4A36-4528-AFE4-C961673DBE83}"/>
    <dgm:cxn modelId="{B1509A64-0B95-4E01-8E1D-D42D49ADCF5D}" type="presOf" srcId="{B7C96AA9-62DC-4209-8124-532EC315318F}" destId="{F23A09B6-0317-4BA1-84A2-5325DEF3088B}" srcOrd="0" destOrd="0" presId="urn:microsoft.com/office/officeart/2005/8/layout/vList2"/>
    <dgm:cxn modelId="{E0C0B04D-2F81-455B-AE68-0B7CBADCE368}" type="presOf" srcId="{E206D5A2-1B74-4032-8134-325001D1D44B}" destId="{5CBF6E65-3B0A-47CE-92BE-F5F2C7FCD2D2}" srcOrd="0" destOrd="0" presId="urn:microsoft.com/office/officeart/2005/8/layout/vList2"/>
    <dgm:cxn modelId="{74B2B84E-E70E-48CC-B72D-52390D65B445}" type="presOf" srcId="{2AD603C2-9B45-4F9E-B553-58E8976BC4DE}" destId="{8550EC2E-B9D6-44FD-830D-FDAAEBCC3EF8}" srcOrd="0" destOrd="0" presId="urn:microsoft.com/office/officeart/2005/8/layout/vList2"/>
    <dgm:cxn modelId="{94F07550-6F50-40D9-AD0C-D1084165844F}" type="presOf" srcId="{7F1C5D8D-2D7F-478C-AC6B-9001EB377710}" destId="{79FCBD7A-B3F6-4365-8D8A-C36AFD750943}" srcOrd="0" destOrd="0" presId="urn:microsoft.com/office/officeart/2005/8/layout/vList2"/>
    <dgm:cxn modelId="{73A9F581-3FB1-49EB-BF95-67B09E34363B}" type="presOf" srcId="{DFD3CE11-0227-4BAC-BB84-8C6CC92B1509}" destId="{1D21C2A4-2203-457C-A37B-B32FD4F349F3}" srcOrd="0" destOrd="0" presId="urn:microsoft.com/office/officeart/2005/8/layout/vList2"/>
    <dgm:cxn modelId="{B697129A-6C90-430B-9FA6-A83806E2E6E0}" srcId="{79C4F9F6-EFF9-4967-AE94-FD290E890B57}" destId="{DFD3CE11-0227-4BAC-BB84-8C6CC92B1509}" srcOrd="0" destOrd="0" parTransId="{C2E0FD86-E65A-494A-8C72-2952C54455B3}" sibTransId="{F429B127-0EA4-429D-892D-199032A1C38C}"/>
    <dgm:cxn modelId="{B344DF9B-C4C0-432D-89BC-F311B34430F9}" type="presOf" srcId="{E3D074FB-40FC-4C16-8E74-CD1E76A32142}" destId="{A3CF1396-4325-43FB-9CEB-9BDA4DF40A50}" srcOrd="0" destOrd="0" presId="urn:microsoft.com/office/officeart/2005/8/layout/vList2"/>
    <dgm:cxn modelId="{23BF68A3-3E3B-4757-8FCD-EA8F5DEB87A6}" srcId="{CCF2659B-0006-41F6-866C-C68810F96533}" destId="{B7C96AA9-62DC-4209-8124-532EC315318F}" srcOrd="0" destOrd="0" parTransId="{84C75568-7956-48CB-AD29-C83227648007}" sibTransId="{DAD9510E-1677-4B84-82AC-5F2258682C21}"/>
    <dgm:cxn modelId="{83F293AC-E17A-4EC2-BA48-05C955DB1770}" type="presOf" srcId="{CCF2659B-0006-41F6-866C-C68810F96533}" destId="{5C789BF3-C394-493F-96AF-FFB2F7C53AA6}" srcOrd="0" destOrd="0" presId="urn:microsoft.com/office/officeart/2005/8/layout/vList2"/>
    <dgm:cxn modelId="{CDED1DAE-1DC2-4718-9415-C4F62B785951}" srcId="{79C4F9F6-EFF9-4967-AE94-FD290E890B57}" destId="{7F1C5D8D-2D7F-478C-AC6B-9001EB377710}" srcOrd="2" destOrd="0" parTransId="{FBF9CCDF-8995-42BF-B84D-352C8A1395F2}" sibTransId="{62E27EB7-84FE-42E1-BB65-2FA5EE4F64F7}"/>
    <dgm:cxn modelId="{5B4CF9B4-75CD-4A03-A6C8-B19CC7E1EED8}" srcId="{79C4F9F6-EFF9-4967-AE94-FD290E890B57}" destId="{CCF2659B-0006-41F6-866C-C68810F96533}" srcOrd="1" destOrd="0" parTransId="{36A6BC3F-0ADA-4374-B363-B2B15946C6C5}" sibTransId="{FA32E2E5-63A7-497D-AE69-C8EAF83C7295}"/>
    <dgm:cxn modelId="{A0DB3EB7-B2A4-4DC6-83E8-1F53656CBBC9}" srcId="{DFD3CE11-0227-4BAC-BB84-8C6CC92B1509}" destId="{96EFA9D8-276A-4F3B-B435-F3960E9CFC20}" srcOrd="0" destOrd="0" parTransId="{8919AEBD-9F0A-48CA-A951-BC46E4C870FE}" sibTransId="{9F21BD9B-0832-4883-A9B6-7878609A66AD}"/>
    <dgm:cxn modelId="{0DF5CFC2-21C6-4021-9EE1-60FB9A686D74}" srcId="{7F1C5D8D-2D7F-478C-AC6B-9001EB377710}" destId="{E3D074FB-40FC-4C16-8E74-CD1E76A32142}" srcOrd="0" destOrd="0" parTransId="{3247EDFF-7F4F-4175-8788-D33065205EA4}" sibTransId="{78EBF156-34C7-421D-9E40-E8E2DEFE2537}"/>
    <dgm:cxn modelId="{C9ACF9C2-3592-42AF-8449-217A20510AFE}" srcId="{E206D5A2-1B74-4032-8134-325001D1D44B}" destId="{C67BD6C2-0CFF-4A28-B002-554FA9DE1E47}" srcOrd="0" destOrd="0" parTransId="{393BF2AB-A198-4C3F-9F78-963CEAA2877D}" sibTransId="{1680A841-5CB6-4A99-A79B-D012AC03E0DD}"/>
    <dgm:cxn modelId="{803A35D3-1C1E-4992-B2A4-7B0CEDF36A3A}" type="presOf" srcId="{79C4F9F6-EFF9-4967-AE94-FD290E890B57}" destId="{86B7083E-5E62-432E-A191-7466DD58F2EF}" srcOrd="0" destOrd="0" presId="urn:microsoft.com/office/officeart/2005/8/layout/vList2"/>
    <dgm:cxn modelId="{861A16E1-0384-445D-AC45-EEC07D0084B9}" type="presOf" srcId="{C67BD6C2-0CFF-4A28-B002-554FA9DE1E47}" destId="{23815AC8-8F3A-4091-9EB3-4676A415D6DC}" srcOrd="0" destOrd="0" presId="urn:microsoft.com/office/officeart/2005/8/layout/vList2"/>
    <dgm:cxn modelId="{530125F7-C904-4E3A-9B53-3CDCC9968896}" type="presOf" srcId="{320BC14D-539E-4D5A-B59F-FE1544C2326A}" destId="{E1523697-DB6A-4151-BB87-78FC5319ECCF}" srcOrd="0" destOrd="0" presId="urn:microsoft.com/office/officeart/2005/8/layout/vList2"/>
    <dgm:cxn modelId="{33BA09F3-6585-40D6-B15C-D14AF349BDCF}" type="presParOf" srcId="{86B7083E-5E62-432E-A191-7466DD58F2EF}" destId="{1D21C2A4-2203-457C-A37B-B32FD4F349F3}" srcOrd="0" destOrd="0" presId="urn:microsoft.com/office/officeart/2005/8/layout/vList2"/>
    <dgm:cxn modelId="{9EE20C2A-B124-417C-9D7C-66EDE4810076}" type="presParOf" srcId="{86B7083E-5E62-432E-A191-7466DD58F2EF}" destId="{F660DB50-7CBD-4B25-A080-F12F9EC9A408}" srcOrd="1" destOrd="0" presId="urn:microsoft.com/office/officeart/2005/8/layout/vList2"/>
    <dgm:cxn modelId="{7B37BEA8-038C-4767-B859-7310B6F2FAA9}" type="presParOf" srcId="{86B7083E-5E62-432E-A191-7466DD58F2EF}" destId="{5C789BF3-C394-493F-96AF-FFB2F7C53AA6}" srcOrd="2" destOrd="0" presId="urn:microsoft.com/office/officeart/2005/8/layout/vList2"/>
    <dgm:cxn modelId="{40D12446-F7B3-4589-9DD3-C33D3A4BD612}" type="presParOf" srcId="{86B7083E-5E62-432E-A191-7466DD58F2EF}" destId="{F23A09B6-0317-4BA1-84A2-5325DEF3088B}" srcOrd="3" destOrd="0" presId="urn:microsoft.com/office/officeart/2005/8/layout/vList2"/>
    <dgm:cxn modelId="{8403DDB2-A544-4F88-B88E-190CA8716F0B}" type="presParOf" srcId="{86B7083E-5E62-432E-A191-7466DD58F2EF}" destId="{79FCBD7A-B3F6-4365-8D8A-C36AFD750943}" srcOrd="4" destOrd="0" presId="urn:microsoft.com/office/officeart/2005/8/layout/vList2"/>
    <dgm:cxn modelId="{563F9914-1BB4-42F0-AB8F-36A74C618958}" type="presParOf" srcId="{86B7083E-5E62-432E-A191-7466DD58F2EF}" destId="{A3CF1396-4325-43FB-9CEB-9BDA4DF40A50}" srcOrd="5" destOrd="0" presId="urn:microsoft.com/office/officeart/2005/8/layout/vList2"/>
    <dgm:cxn modelId="{A2270A0A-6CEB-410A-82A1-0762586F1945}" type="presParOf" srcId="{86B7083E-5E62-432E-A191-7466DD58F2EF}" destId="{E1523697-DB6A-4151-BB87-78FC5319ECCF}" srcOrd="6" destOrd="0" presId="urn:microsoft.com/office/officeart/2005/8/layout/vList2"/>
    <dgm:cxn modelId="{E7468E6A-AC80-49E6-8470-FF3EB29F27CC}" type="presParOf" srcId="{86B7083E-5E62-432E-A191-7466DD58F2EF}" destId="{8550EC2E-B9D6-44FD-830D-FDAAEBCC3EF8}" srcOrd="7" destOrd="0" presId="urn:microsoft.com/office/officeart/2005/8/layout/vList2"/>
    <dgm:cxn modelId="{76754B93-BFB2-4096-8273-8ACC6CA8017F}" type="presParOf" srcId="{86B7083E-5E62-432E-A191-7466DD58F2EF}" destId="{5CBF6E65-3B0A-47CE-92BE-F5F2C7FCD2D2}" srcOrd="8" destOrd="0" presId="urn:microsoft.com/office/officeart/2005/8/layout/vList2"/>
    <dgm:cxn modelId="{011248E8-E36E-4759-BFAB-82FC826ECBD1}" type="presParOf" srcId="{86B7083E-5E62-432E-A191-7466DD58F2EF}" destId="{23815AC8-8F3A-4091-9EB3-4676A415D6D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0E03F-5386-4F23-B783-062A05A9F5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0BC548-CE71-4879-9839-D48966BBC891}">
      <dgm:prSet custT="1"/>
      <dgm:spPr>
        <a:solidFill>
          <a:srgbClr val="CEA3C8"/>
        </a:solidFill>
        <a:ln>
          <a:solidFill>
            <a:srgbClr val="CEA3C8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Maintain the City’s healthy financial position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6364E3-BE58-4555-81E5-5D1B7EF2C12D}" type="parTrans" cxnId="{9F8109C5-8571-4832-A2A5-645B9B6B4831}">
      <dgm:prSet/>
      <dgm:spPr/>
      <dgm:t>
        <a:bodyPr/>
        <a:lstStyle/>
        <a:p>
          <a:endParaRPr lang="en-US"/>
        </a:p>
      </dgm:t>
    </dgm:pt>
    <dgm:pt modelId="{0F8F719A-B311-4AD0-BBF2-E944E9FC5D12}" type="sibTrans" cxnId="{9F8109C5-8571-4832-A2A5-645B9B6B4831}">
      <dgm:prSet/>
      <dgm:spPr/>
      <dgm:t>
        <a:bodyPr/>
        <a:lstStyle/>
        <a:p>
          <a:endParaRPr lang="en-US"/>
        </a:p>
      </dgm:t>
    </dgm:pt>
    <dgm:pt modelId="{00FF973C-75DA-489B-BFF5-E2E779803201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Strengthen financial policies and practices to support a sustainable long-term financial position.</a:t>
          </a:r>
        </a:p>
      </dgm:t>
    </dgm:pt>
    <dgm:pt modelId="{9326312C-149E-45A8-8C47-608BE2C21250}" type="parTrans" cxnId="{7444FD73-356F-4061-BEA5-5C935B9FCB56}">
      <dgm:prSet/>
      <dgm:spPr/>
      <dgm:t>
        <a:bodyPr/>
        <a:lstStyle/>
        <a:p>
          <a:endParaRPr lang="en-US"/>
        </a:p>
      </dgm:t>
    </dgm:pt>
    <dgm:pt modelId="{CAD6F19E-B076-4353-9C17-139FE33D5A2C}" type="sibTrans" cxnId="{7444FD73-356F-4061-BEA5-5C935B9FCB56}">
      <dgm:prSet/>
      <dgm:spPr/>
      <dgm:t>
        <a:bodyPr/>
        <a:lstStyle/>
        <a:p>
          <a:endParaRPr lang="en-US"/>
        </a:p>
      </dgm:t>
    </dgm:pt>
    <dgm:pt modelId="{8A605BBF-AA41-4F2F-8AC4-D87E6C84D1FD}">
      <dgm:prSet custT="1"/>
      <dgm:spPr>
        <a:ln>
          <a:solidFill>
            <a:srgbClr val="CEA3C8"/>
          </a:solidFill>
        </a:ln>
      </dgm:spPr>
      <dgm:t>
        <a:bodyPr/>
        <a:lstStyle/>
        <a:p>
          <a:endParaRPr lang="en-US" sz="2000"/>
        </a:p>
      </dgm:t>
    </dgm:pt>
    <dgm:pt modelId="{11039A3E-2F76-49C9-94AE-FCE8142E9CDC}" type="parTrans" cxnId="{8786AABF-7C61-4236-9BE0-5DDAFD87010B}">
      <dgm:prSet/>
      <dgm:spPr/>
      <dgm:t>
        <a:bodyPr/>
        <a:lstStyle/>
        <a:p>
          <a:endParaRPr lang="en-US"/>
        </a:p>
      </dgm:t>
    </dgm:pt>
    <dgm:pt modelId="{332C62D0-8231-4EF3-97A5-2B2EBBA34F25}" type="sibTrans" cxnId="{8786AABF-7C61-4236-9BE0-5DDAFD87010B}">
      <dgm:prSet/>
      <dgm:spPr/>
      <dgm:t>
        <a:bodyPr/>
        <a:lstStyle/>
        <a:p>
          <a:endParaRPr lang="en-US"/>
        </a:p>
      </dgm:t>
    </dgm:pt>
    <dgm:pt modelId="{61FB31FC-75C4-44E6-8DB0-18E628CFFFBD}">
      <dgm:prSet custT="1"/>
      <dgm:spPr>
        <a:solidFill>
          <a:srgbClr val="CEA3C8"/>
        </a:solidFill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Provide excellent service</a:t>
          </a:r>
        </a:p>
      </dgm:t>
    </dgm:pt>
    <dgm:pt modelId="{EA13E65D-7EB8-464B-AE6A-54FA37613487}" type="sibTrans" cxnId="{6AD74664-81BA-49EB-BB18-3FFB4ACD8E87}">
      <dgm:prSet/>
      <dgm:spPr/>
      <dgm:t>
        <a:bodyPr/>
        <a:lstStyle/>
        <a:p>
          <a:endParaRPr lang="en-US"/>
        </a:p>
      </dgm:t>
    </dgm:pt>
    <dgm:pt modelId="{0B5A7EE0-CEFA-4BD1-BC54-EA1B4EFF92AA}" type="parTrans" cxnId="{6AD74664-81BA-49EB-BB18-3FFB4ACD8E87}">
      <dgm:prSet/>
      <dgm:spPr/>
      <dgm:t>
        <a:bodyPr/>
        <a:lstStyle/>
        <a:p>
          <a:endParaRPr lang="en-US"/>
        </a:p>
      </dgm:t>
    </dgm:pt>
    <dgm:pt modelId="{BA04FB6C-C20B-4AA5-B648-7B56369F4CC7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Streamlined user experience for the community.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E25DFA-A2B9-461B-B5F0-FE6175D4BFC9}" type="sibTrans" cxnId="{98E57F90-F037-459F-B0A1-3E36FF1F2FED}">
      <dgm:prSet/>
      <dgm:spPr/>
      <dgm:t>
        <a:bodyPr/>
        <a:lstStyle/>
        <a:p>
          <a:endParaRPr lang="en-US"/>
        </a:p>
      </dgm:t>
    </dgm:pt>
    <dgm:pt modelId="{173A91AB-B1D0-44EE-A908-AFC2BB2EAF0D}" type="parTrans" cxnId="{98E57F90-F037-459F-B0A1-3E36FF1F2FED}">
      <dgm:prSet/>
      <dgm:spPr/>
      <dgm:t>
        <a:bodyPr/>
        <a:lstStyle/>
        <a:p>
          <a:endParaRPr lang="en-US"/>
        </a:p>
      </dgm:t>
    </dgm:pt>
    <dgm:pt modelId="{6E4E99DD-BA8C-46A1-A3CB-EDFF1700CF67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Improvement of accessibility in City facilities that are inclusive to the public.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4F07A6-7037-45EC-B6A9-C0CC33B0D03D}" type="sibTrans" cxnId="{A919CA96-1FB1-4C9F-AB43-8AE5C3CB9D52}">
      <dgm:prSet/>
      <dgm:spPr/>
      <dgm:t>
        <a:bodyPr/>
        <a:lstStyle/>
        <a:p>
          <a:endParaRPr lang="en-US"/>
        </a:p>
      </dgm:t>
    </dgm:pt>
    <dgm:pt modelId="{73BB1628-D694-4F08-B464-014E23EBCC3F}" type="parTrans" cxnId="{A919CA96-1FB1-4C9F-AB43-8AE5C3CB9D52}">
      <dgm:prSet/>
      <dgm:spPr/>
      <dgm:t>
        <a:bodyPr/>
        <a:lstStyle/>
        <a:p>
          <a:endParaRPr lang="en-US"/>
        </a:p>
      </dgm:t>
    </dgm:pt>
    <dgm:pt modelId="{E8AAFCF7-0F8E-4511-95BD-73D485B02AD0}">
      <dgm:prSet custT="1"/>
      <dgm:spPr>
        <a:ln>
          <a:solidFill>
            <a:srgbClr val="CEA3C8"/>
          </a:solidFill>
        </a:ln>
      </dgm:spPr>
      <dgm:t>
        <a:bodyPr/>
        <a:lstStyle/>
        <a:p>
          <a:endParaRPr lang="en-US" sz="2000"/>
        </a:p>
      </dgm:t>
    </dgm:pt>
    <dgm:pt modelId="{EE721E50-AE4C-4038-A0F3-9EBD9C9699E4}" type="sibTrans" cxnId="{24EF79EC-4ACF-4297-80B2-8B342502DB8C}">
      <dgm:prSet/>
      <dgm:spPr/>
      <dgm:t>
        <a:bodyPr/>
        <a:lstStyle/>
        <a:p>
          <a:endParaRPr lang="en-US"/>
        </a:p>
      </dgm:t>
    </dgm:pt>
    <dgm:pt modelId="{C5FEC52A-0F2A-46BC-975B-A3887274D978}" type="parTrans" cxnId="{24EF79EC-4ACF-4297-80B2-8B342502DB8C}">
      <dgm:prSet/>
      <dgm:spPr/>
      <dgm:t>
        <a:bodyPr/>
        <a:lstStyle/>
        <a:p>
          <a:endParaRPr lang="en-US"/>
        </a:p>
      </dgm:t>
    </dgm:pt>
    <dgm:pt modelId="{F2366167-853A-4E3A-82B3-E5096D9C765A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Improvement of foundational IT systems.</a:t>
          </a:r>
        </a:p>
      </dgm:t>
    </dgm:pt>
    <dgm:pt modelId="{4B70D24E-7D76-46CE-8060-E479821A316F}" type="parTrans" cxnId="{54268A64-B615-41F0-9718-4E7468935587}">
      <dgm:prSet/>
      <dgm:spPr/>
      <dgm:t>
        <a:bodyPr/>
        <a:lstStyle/>
        <a:p>
          <a:endParaRPr lang="en-US"/>
        </a:p>
      </dgm:t>
    </dgm:pt>
    <dgm:pt modelId="{6AF4C1B0-368C-4F2F-B883-02493B87B07D}" type="sibTrans" cxnId="{54268A64-B615-41F0-9718-4E7468935587}">
      <dgm:prSet/>
      <dgm:spPr/>
      <dgm:t>
        <a:bodyPr/>
        <a:lstStyle/>
        <a:p>
          <a:endParaRPr lang="en-US"/>
        </a:p>
      </dgm:t>
    </dgm:pt>
    <dgm:pt modelId="{92E8EB83-E335-439F-AB78-C418B0E09E82}" type="pres">
      <dgm:prSet presAssocID="{8290E03F-5386-4F23-B783-062A05A9F5F1}" presName="linear" presStyleCnt="0">
        <dgm:presLayoutVars>
          <dgm:dir/>
          <dgm:animLvl val="lvl"/>
          <dgm:resizeHandles val="exact"/>
        </dgm:presLayoutVars>
      </dgm:prSet>
      <dgm:spPr/>
    </dgm:pt>
    <dgm:pt modelId="{F3E10A00-9FD2-4434-81AF-D0A70CC51CC5}" type="pres">
      <dgm:prSet presAssocID="{C50BC548-CE71-4879-9839-D48966BBC891}" presName="parentLin" presStyleCnt="0"/>
      <dgm:spPr/>
    </dgm:pt>
    <dgm:pt modelId="{F3E1702C-98F8-4F4B-9F8C-090AE8615350}" type="pres">
      <dgm:prSet presAssocID="{C50BC548-CE71-4879-9839-D48966BBC891}" presName="parentLeftMargin" presStyleLbl="node1" presStyleIdx="0" presStyleCnt="2"/>
      <dgm:spPr/>
    </dgm:pt>
    <dgm:pt modelId="{CBA3DB92-D90C-4813-8056-7891C4004F3E}" type="pres">
      <dgm:prSet presAssocID="{C50BC548-CE71-4879-9839-D48966BBC891}" presName="parentText" presStyleLbl="node1" presStyleIdx="0" presStyleCnt="2" custScaleY="67114">
        <dgm:presLayoutVars>
          <dgm:chMax val="0"/>
          <dgm:bulletEnabled val="1"/>
        </dgm:presLayoutVars>
      </dgm:prSet>
      <dgm:spPr>
        <a:solidFill>
          <a:srgbClr val="7F0C6E"/>
        </a:solidFill>
        <a:ln>
          <a:solidFill>
            <a:srgbClr val="CEA3C8"/>
          </a:solidFill>
        </a:ln>
      </dgm:spPr>
    </dgm:pt>
    <dgm:pt modelId="{6F598141-C667-4A2A-92C3-F72D3667E921}" type="pres">
      <dgm:prSet presAssocID="{C50BC548-CE71-4879-9839-D48966BBC891}" presName="negativeSpace" presStyleCnt="0"/>
      <dgm:spPr/>
    </dgm:pt>
    <dgm:pt modelId="{4AA8DE3E-E9E8-4E04-BD21-267A703962E1}" type="pres">
      <dgm:prSet presAssocID="{C50BC548-CE71-4879-9839-D48966BBC891}" presName="childText" presStyleLbl="conFgAcc1" presStyleIdx="0" presStyleCnt="2">
        <dgm:presLayoutVars>
          <dgm:bulletEnabled val="1"/>
        </dgm:presLayoutVars>
      </dgm:prSet>
      <dgm:spPr/>
    </dgm:pt>
    <dgm:pt modelId="{3AC2CF0E-879B-47C4-AB74-9339D8F82CE4}" type="pres">
      <dgm:prSet presAssocID="{0F8F719A-B311-4AD0-BBF2-E944E9FC5D12}" presName="spaceBetweenRectangles" presStyleCnt="0"/>
      <dgm:spPr/>
    </dgm:pt>
    <dgm:pt modelId="{47944188-A722-41D5-888B-384E74DD6341}" type="pres">
      <dgm:prSet presAssocID="{61FB31FC-75C4-44E6-8DB0-18E628CFFFBD}" presName="parentLin" presStyleCnt="0"/>
      <dgm:spPr/>
    </dgm:pt>
    <dgm:pt modelId="{EE332198-7459-4CA0-A1AA-3BEC5A8398F9}" type="pres">
      <dgm:prSet presAssocID="{61FB31FC-75C4-44E6-8DB0-18E628CFFFBD}" presName="parentLeftMargin" presStyleLbl="node1" presStyleIdx="0" presStyleCnt="2"/>
      <dgm:spPr/>
    </dgm:pt>
    <dgm:pt modelId="{9DD9ECB0-BDB5-4C40-BEF7-8E5A98152370}" type="pres">
      <dgm:prSet presAssocID="{61FB31FC-75C4-44E6-8DB0-18E628CFFFBD}" presName="parentText" presStyleLbl="node1" presStyleIdx="1" presStyleCnt="2" custScaleY="80537">
        <dgm:presLayoutVars>
          <dgm:chMax val="0"/>
          <dgm:bulletEnabled val="1"/>
        </dgm:presLayoutVars>
      </dgm:prSet>
      <dgm:spPr>
        <a:solidFill>
          <a:srgbClr val="7F0C6E"/>
        </a:solidFill>
        <a:ln>
          <a:solidFill>
            <a:srgbClr val="CEA3C8"/>
          </a:solidFill>
        </a:ln>
      </dgm:spPr>
    </dgm:pt>
    <dgm:pt modelId="{3662619E-5096-455B-9AE7-9172646D8706}" type="pres">
      <dgm:prSet presAssocID="{61FB31FC-75C4-44E6-8DB0-18E628CFFFBD}" presName="negativeSpace" presStyleCnt="0"/>
      <dgm:spPr/>
    </dgm:pt>
    <dgm:pt modelId="{5DE23F94-FB76-4D68-B83C-2EDF8945B995}" type="pres">
      <dgm:prSet presAssocID="{61FB31FC-75C4-44E6-8DB0-18E628CFFFBD}" presName="childText" presStyleLbl="conFgAcc1" presStyleIdx="1" presStyleCnt="2" custLinFactNeighborX="-25121" custLinFactNeighborY="-5">
        <dgm:presLayoutVars>
          <dgm:bulletEnabled val="1"/>
        </dgm:presLayoutVars>
      </dgm:prSet>
      <dgm:spPr/>
    </dgm:pt>
  </dgm:ptLst>
  <dgm:cxnLst>
    <dgm:cxn modelId="{90906903-A815-430D-B374-36890F723CB8}" type="presOf" srcId="{8A605BBF-AA41-4F2F-8AC4-D87E6C84D1FD}" destId="{4AA8DE3E-E9E8-4E04-BD21-267A703962E1}" srcOrd="0" destOrd="1" presId="urn:microsoft.com/office/officeart/2005/8/layout/list1"/>
    <dgm:cxn modelId="{908A8413-06F9-444B-A1A7-7294AE35A9FE}" type="presOf" srcId="{C50BC548-CE71-4879-9839-D48966BBC891}" destId="{CBA3DB92-D90C-4813-8056-7891C4004F3E}" srcOrd="1" destOrd="0" presId="urn:microsoft.com/office/officeart/2005/8/layout/list1"/>
    <dgm:cxn modelId="{E400C615-94D3-436D-B41B-47DAFC5FA3DD}" type="presOf" srcId="{00FF973C-75DA-489B-BFF5-E2E779803201}" destId="{4AA8DE3E-E9E8-4E04-BD21-267A703962E1}" srcOrd="0" destOrd="0" presId="urn:microsoft.com/office/officeart/2005/8/layout/list1"/>
    <dgm:cxn modelId="{E84B7161-00A2-471C-AB01-7D38BC822FDF}" type="presOf" srcId="{8290E03F-5386-4F23-B783-062A05A9F5F1}" destId="{92E8EB83-E335-439F-AB78-C418B0E09E82}" srcOrd="0" destOrd="0" presId="urn:microsoft.com/office/officeart/2005/8/layout/list1"/>
    <dgm:cxn modelId="{6AD74664-81BA-49EB-BB18-3FFB4ACD8E87}" srcId="{8290E03F-5386-4F23-B783-062A05A9F5F1}" destId="{61FB31FC-75C4-44E6-8DB0-18E628CFFFBD}" srcOrd="1" destOrd="0" parTransId="{0B5A7EE0-CEFA-4BD1-BC54-EA1B4EFF92AA}" sibTransId="{EA13E65D-7EB8-464B-AE6A-54FA37613487}"/>
    <dgm:cxn modelId="{54268A64-B615-41F0-9718-4E7468935587}" srcId="{61FB31FC-75C4-44E6-8DB0-18E628CFFFBD}" destId="{F2366167-853A-4E3A-82B3-E5096D9C765A}" srcOrd="2" destOrd="0" parTransId="{4B70D24E-7D76-46CE-8060-E479821A316F}" sibTransId="{6AF4C1B0-368C-4F2F-B883-02493B87B07D}"/>
    <dgm:cxn modelId="{37E47566-1C3B-4F98-A58E-F29C54574A06}" type="presOf" srcId="{61FB31FC-75C4-44E6-8DB0-18E628CFFFBD}" destId="{9DD9ECB0-BDB5-4C40-BEF7-8E5A98152370}" srcOrd="1" destOrd="0" presId="urn:microsoft.com/office/officeart/2005/8/layout/list1"/>
    <dgm:cxn modelId="{7F7C196C-01A0-4B9F-97D5-C47EF520DA67}" type="presOf" srcId="{F2366167-853A-4E3A-82B3-E5096D9C765A}" destId="{5DE23F94-FB76-4D68-B83C-2EDF8945B995}" srcOrd="0" destOrd="2" presId="urn:microsoft.com/office/officeart/2005/8/layout/list1"/>
    <dgm:cxn modelId="{7444FD73-356F-4061-BEA5-5C935B9FCB56}" srcId="{C50BC548-CE71-4879-9839-D48966BBC891}" destId="{00FF973C-75DA-489B-BFF5-E2E779803201}" srcOrd="0" destOrd="0" parTransId="{9326312C-149E-45A8-8C47-608BE2C21250}" sibTransId="{CAD6F19E-B076-4353-9C17-139FE33D5A2C}"/>
    <dgm:cxn modelId="{9C8C9482-A41E-4B24-928A-19F5D51B1D2F}" type="presOf" srcId="{E8AAFCF7-0F8E-4511-95BD-73D485B02AD0}" destId="{5DE23F94-FB76-4D68-B83C-2EDF8945B995}" srcOrd="0" destOrd="3" presId="urn:microsoft.com/office/officeart/2005/8/layout/list1"/>
    <dgm:cxn modelId="{6545C78B-BE35-44FB-BEE5-79CEED485514}" type="presOf" srcId="{6E4E99DD-BA8C-46A1-A3CB-EDFF1700CF67}" destId="{5DE23F94-FB76-4D68-B83C-2EDF8945B995}" srcOrd="0" destOrd="1" presId="urn:microsoft.com/office/officeart/2005/8/layout/list1"/>
    <dgm:cxn modelId="{98E57F90-F037-459F-B0A1-3E36FF1F2FED}" srcId="{61FB31FC-75C4-44E6-8DB0-18E628CFFFBD}" destId="{BA04FB6C-C20B-4AA5-B648-7B56369F4CC7}" srcOrd="0" destOrd="0" parTransId="{173A91AB-B1D0-44EE-A908-AFC2BB2EAF0D}" sibTransId="{B3E25DFA-A2B9-461B-B5F0-FE6175D4BFC9}"/>
    <dgm:cxn modelId="{A919CA96-1FB1-4C9F-AB43-8AE5C3CB9D52}" srcId="{61FB31FC-75C4-44E6-8DB0-18E628CFFFBD}" destId="{6E4E99DD-BA8C-46A1-A3CB-EDFF1700CF67}" srcOrd="1" destOrd="0" parTransId="{73BB1628-D694-4F08-B464-014E23EBCC3F}" sibTransId="{984F07A6-7037-45EC-B6A9-C0CC33B0D03D}"/>
    <dgm:cxn modelId="{85DF5AA6-AAF1-4426-A4B5-F3AF1FAD5BAB}" type="presOf" srcId="{BA04FB6C-C20B-4AA5-B648-7B56369F4CC7}" destId="{5DE23F94-FB76-4D68-B83C-2EDF8945B995}" srcOrd="0" destOrd="0" presId="urn:microsoft.com/office/officeart/2005/8/layout/list1"/>
    <dgm:cxn modelId="{67781EB4-9B1C-43BE-9481-8A2BC8833CAE}" type="presOf" srcId="{61FB31FC-75C4-44E6-8DB0-18E628CFFFBD}" destId="{EE332198-7459-4CA0-A1AA-3BEC5A8398F9}" srcOrd="0" destOrd="0" presId="urn:microsoft.com/office/officeart/2005/8/layout/list1"/>
    <dgm:cxn modelId="{8786AABF-7C61-4236-9BE0-5DDAFD87010B}" srcId="{C50BC548-CE71-4879-9839-D48966BBC891}" destId="{8A605BBF-AA41-4F2F-8AC4-D87E6C84D1FD}" srcOrd="1" destOrd="0" parTransId="{11039A3E-2F76-49C9-94AE-FCE8142E9CDC}" sibTransId="{332C62D0-8231-4EF3-97A5-2B2EBBA34F25}"/>
    <dgm:cxn modelId="{9F8109C5-8571-4832-A2A5-645B9B6B4831}" srcId="{8290E03F-5386-4F23-B783-062A05A9F5F1}" destId="{C50BC548-CE71-4879-9839-D48966BBC891}" srcOrd="0" destOrd="0" parTransId="{E26364E3-BE58-4555-81E5-5D1B7EF2C12D}" sibTransId="{0F8F719A-B311-4AD0-BBF2-E944E9FC5D12}"/>
    <dgm:cxn modelId="{24EF79EC-4ACF-4297-80B2-8B342502DB8C}" srcId="{61FB31FC-75C4-44E6-8DB0-18E628CFFFBD}" destId="{E8AAFCF7-0F8E-4511-95BD-73D485B02AD0}" srcOrd="3" destOrd="0" parTransId="{C5FEC52A-0F2A-46BC-975B-A3887274D978}" sibTransId="{EE721E50-AE4C-4038-A0F3-9EBD9C9699E4}"/>
    <dgm:cxn modelId="{7DFE5CF2-4633-42B4-87DA-52D74B64EBF7}" type="presOf" srcId="{C50BC548-CE71-4879-9839-D48966BBC891}" destId="{F3E1702C-98F8-4F4B-9F8C-090AE8615350}" srcOrd="0" destOrd="0" presId="urn:microsoft.com/office/officeart/2005/8/layout/list1"/>
    <dgm:cxn modelId="{17AB9490-ECB4-40B8-974F-5659D43D29F2}" type="presParOf" srcId="{92E8EB83-E335-439F-AB78-C418B0E09E82}" destId="{F3E10A00-9FD2-4434-81AF-D0A70CC51CC5}" srcOrd="0" destOrd="0" presId="urn:microsoft.com/office/officeart/2005/8/layout/list1"/>
    <dgm:cxn modelId="{47608602-8938-4B6E-865C-2141932A94D0}" type="presParOf" srcId="{F3E10A00-9FD2-4434-81AF-D0A70CC51CC5}" destId="{F3E1702C-98F8-4F4B-9F8C-090AE8615350}" srcOrd="0" destOrd="0" presId="urn:microsoft.com/office/officeart/2005/8/layout/list1"/>
    <dgm:cxn modelId="{A99850D0-3ADD-438F-94B6-01A31CEFE624}" type="presParOf" srcId="{F3E10A00-9FD2-4434-81AF-D0A70CC51CC5}" destId="{CBA3DB92-D90C-4813-8056-7891C4004F3E}" srcOrd="1" destOrd="0" presId="urn:microsoft.com/office/officeart/2005/8/layout/list1"/>
    <dgm:cxn modelId="{323D1181-37A6-457E-9A1E-B7F4141D4E73}" type="presParOf" srcId="{92E8EB83-E335-439F-AB78-C418B0E09E82}" destId="{6F598141-C667-4A2A-92C3-F72D3667E921}" srcOrd="1" destOrd="0" presId="urn:microsoft.com/office/officeart/2005/8/layout/list1"/>
    <dgm:cxn modelId="{3BE23A85-99D6-457F-9B67-5286E88BE3D3}" type="presParOf" srcId="{92E8EB83-E335-439F-AB78-C418B0E09E82}" destId="{4AA8DE3E-E9E8-4E04-BD21-267A703962E1}" srcOrd="2" destOrd="0" presId="urn:microsoft.com/office/officeart/2005/8/layout/list1"/>
    <dgm:cxn modelId="{79CF0195-510E-401C-9B60-774535070685}" type="presParOf" srcId="{92E8EB83-E335-439F-AB78-C418B0E09E82}" destId="{3AC2CF0E-879B-47C4-AB74-9339D8F82CE4}" srcOrd="3" destOrd="0" presId="urn:microsoft.com/office/officeart/2005/8/layout/list1"/>
    <dgm:cxn modelId="{0D0292F6-3424-4BA9-A0DF-27931B9021A1}" type="presParOf" srcId="{92E8EB83-E335-439F-AB78-C418B0E09E82}" destId="{47944188-A722-41D5-888B-384E74DD6341}" srcOrd="4" destOrd="0" presId="urn:microsoft.com/office/officeart/2005/8/layout/list1"/>
    <dgm:cxn modelId="{60A65D4A-96C1-425C-BF6C-1133FFA6110E}" type="presParOf" srcId="{47944188-A722-41D5-888B-384E74DD6341}" destId="{EE332198-7459-4CA0-A1AA-3BEC5A8398F9}" srcOrd="0" destOrd="0" presId="urn:microsoft.com/office/officeart/2005/8/layout/list1"/>
    <dgm:cxn modelId="{BF5AD568-041B-4E13-93E0-8CF1AAE15423}" type="presParOf" srcId="{47944188-A722-41D5-888B-384E74DD6341}" destId="{9DD9ECB0-BDB5-4C40-BEF7-8E5A98152370}" srcOrd="1" destOrd="0" presId="urn:microsoft.com/office/officeart/2005/8/layout/list1"/>
    <dgm:cxn modelId="{AE8C38D9-D9C5-4446-B95C-5E0D456462D6}" type="presParOf" srcId="{92E8EB83-E335-439F-AB78-C418B0E09E82}" destId="{3662619E-5096-455B-9AE7-9172646D8706}" srcOrd="5" destOrd="0" presId="urn:microsoft.com/office/officeart/2005/8/layout/list1"/>
    <dgm:cxn modelId="{0D162407-2B28-4929-98BD-CA75F8B54DDA}" type="presParOf" srcId="{92E8EB83-E335-439F-AB78-C418B0E09E82}" destId="{5DE23F94-FB76-4D68-B83C-2EDF8945B995}" srcOrd="6" destOrd="0" presId="urn:microsoft.com/office/officeart/2005/8/layout/list1"/>
  </dgm:cxnLst>
  <dgm:bg/>
  <dgm:whole>
    <a:ln>
      <a:solidFill>
        <a:srgbClr val="7E0C6E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0E03F-5386-4F23-B783-062A05A9F5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0BC548-CE71-4879-9839-D48966BBC891}">
      <dgm:prSet custT="1"/>
      <dgm:spPr>
        <a:solidFill>
          <a:srgbClr val="CEA3C8"/>
        </a:solidFill>
        <a:ln>
          <a:solidFill>
            <a:srgbClr val="CEA3C8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Impacts and risks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  <a:cs typeface="Calibri Light"/>
          </a:endParaRPr>
        </a:p>
      </dgm:t>
    </dgm:pt>
    <dgm:pt modelId="{E26364E3-BE58-4555-81E5-5D1B7EF2C12D}" type="parTrans" cxnId="{9F8109C5-8571-4832-A2A5-645B9B6B4831}">
      <dgm:prSet/>
      <dgm:spPr/>
      <dgm:t>
        <a:bodyPr/>
        <a:lstStyle/>
        <a:p>
          <a:endParaRPr lang="en-US"/>
        </a:p>
      </dgm:t>
    </dgm:pt>
    <dgm:pt modelId="{0F8F719A-B311-4AD0-BBF2-E944E9FC5D12}" type="sibTrans" cxnId="{9F8109C5-8571-4832-A2A5-645B9B6B4831}">
      <dgm:prSet/>
      <dgm:spPr/>
      <dgm:t>
        <a:bodyPr/>
        <a:lstStyle/>
        <a:p>
          <a:endParaRPr lang="en-US"/>
        </a:p>
      </dgm:t>
    </dgm:pt>
    <dgm:pt modelId="{D6475BF6-4641-41B7-8FE3-DADBF5DE812F}">
      <dgm:prSet custT="1"/>
      <dgm:spPr>
        <a:ln>
          <a:solidFill>
            <a:srgbClr val="CEA3C8"/>
          </a:solidFill>
        </a:ln>
      </dgm:spPr>
      <dgm:t>
        <a:bodyPr/>
        <a:lstStyle/>
        <a:p>
          <a:pPr rtl="0"/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the pace and time to develop a comprehensive People and Culture plan and HR strategy.  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  <a:cs typeface="Calibri Light"/>
          </a:endParaRPr>
        </a:p>
      </dgm:t>
    </dgm:pt>
    <dgm:pt modelId="{CFB5EFCD-2392-49BD-8DFB-ED6AA62C3BAC}" type="parTrans" cxnId="{0C35DD74-08DA-43CD-98D8-C920CEC04270}">
      <dgm:prSet/>
      <dgm:spPr/>
      <dgm:t>
        <a:bodyPr/>
        <a:lstStyle/>
        <a:p>
          <a:endParaRPr lang="en-US"/>
        </a:p>
      </dgm:t>
    </dgm:pt>
    <dgm:pt modelId="{BC9E7CBC-DAD6-4352-83BF-C4369A7A6340}" type="sibTrans" cxnId="{0C35DD74-08DA-43CD-98D8-C920CEC04270}">
      <dgm:prSet/>
      <dgm:spPr/>
      <dgm:t>
        <a:bodyPr/>
        <a:lstStyle/>
        <a:p>
          <a:endParaRPr lang="en-US"/>
        </a:p>
      </dgm:t>
    </dgm:pt>
    <dgm:pt modelId="{00FF973C-75DA-489B-BFF5-E2E779803201}">
      <dgm:prSet custT="1"/>
      <dgm:spPr>
        <a:ln>
          <a:solidFill>
            <a:srgbClr val="CEA3C8"/>
          </a:solidFill>
        </a:ln>
      </dgm:spPr>
      <dgm:t>
        <a:bodyPr/>
        <a:lstStyle/>
        <a:p>
          <a:pPr rtl="0"/>
          <a:r>
            <a:rPr lang="en-US" sz="18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advancing change management practices internally.</a:t>
          </a:r>
        </a:p>
      </dgm:t>
    </dgm:pt>
    <dgm:pt modelId="{9326312C-149E-45A8-8C47-608BE2C21250}" type="parTrans" cxnId="{7444FD73-356F-4061-BEA5-5C935B9FCB56}">
      <dgm:prSet/>
      <dgm:spPr/>
      <dgm:t>
        <a:bodyPr/>
        <a:lstStyle/>
        <a:p>
          <a:endParaRPr lang="en-US"/>
        </a:p>
      </dgm:t>
    </dgm:pt>
    <dgm:pt modelId="{CAD6F19E-B076-4353-9C17-139FE33D5A2C}" type="sibTrans" cxnId="{7444FD73-356F-4061-BEA5-5C935B9FCB56}">
      <dgm:prSet/>
      <dgm:spPr/>
      <dgm:t>
        <a:bodyPr/>
        <a:lstStyle/>
        <a:p>
          <a:endParaRPr lang="en-US"/>
        </a:p>
      </dgm:t>
    </dgm:pt>
    <dgm:pt modelId="{8A605BBF-AA41-4F2F-8AC4-D87E6C84D1FD}">
      <dgm:prSet/>
      <dgm:spPr>
        <a:ln>
          <a:solidFill>
            <a:srgbClr val="CEA3C8"/>
          </a:solidFill>
        </a:ln>
      </dgm:spPr>
      <dgm:t>
        <a:bodyPr/>
        <a:lstStyle/>
        <a:p>
          <a:endParaRPr lang="en-US" sz="2900"/>
        </a:p>
      </dgm:t>
    </dgm:pt>
    <dgm:pt modelId="{11039A3E-2F76-49C9-94AE-FCE8142E9CDC}" type="parTrans" cxnId="{8786AABF-7C61-4236-9BE0-5DDAFD87010B}">
      <dgm:prSet/>
      <dgm:spPr/>
      <dgm:t>
        <a:bodyPr/>
        <a:lstStyle/>
        <a:p>
          <a:endParaRPr lang="en-US"/>
        </a:p>
      </dgm:t>
    </dgm:pt>
    <dgm:pt modelId="{332C62D0-8231-4EF3-97A5-2B2EBBA34F25}" type="sibTrans" cxnId="{8786AABF-7C61-4236-9BE0-5DDAFD87010B}">
      <dgm:prSet/>
      <dgm:spPr/>
      <dgm:t>
        <a:bodyPr/>
        <a:lstStyle/>
        <a:p>
          <a:endParaRPr lang="en-US"/>
        </a:p>
      </dgm:t>
    </dgm:pt>
    <dgm:pt modelId="{DEEDC530-8BAC-44C7-83A1-B792E68EDDA0}">
      <dgm:prSet custT="1"/>
      <dgm:spPr>
        <a:ln>
          <a:solidFill>
            <a:srgbClr val="CEA3C8"/>
          </a:solidFill>
        </a:ln>
      </dgm:spPr>
      <dgm:t>
        <a:bodyPr/>
        <a:lstStyle/>
        <a:p>
          <a:pPr rtl="0"/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Delayed progress to deliver on customer service program.</a:t>
          </a:r>
        </a:p>
      </dgm:t>
    </dgm:pt>
    <dgm:pt modelId="{B762FBF0-E10A-4EAE-970C-3475A7F09B48}" type="parTrans" cxnId="{D92D71A3-B4B3-4614-9AF2-77D0F3A33B4F}">
      <dgm:prSet/>
      <dgm:spPr/>
      <dgm:t>
        <a:bodyPr/>
        <a:lstStyle/>
        <a:p>
          <a:endParaRPr lang="en-US"/>
        </a:p>
      </dgm:t>
    </dgm:pt>
    <dgm:pt modelId="{C0FE89A6-E532-4090-ADBF-96656157F2C9}" type="sibTrans" cxnId="{D92D71A3-B4B3-4614-9AF2-77D0F3A33B4F}">
      <dgm:prSet/>
      <dgm:spPr/>
      <dgm:t>
        <a:bodyPr/>
        <a:lstStyle/>
        <a:p>
          <a:endParaRPr lang="en-US"/>
        </a:p>
      </dgm:t>
    </dgm:pt>
    <dgm:pt modelId="{8114DA61-E6F4-4E13-8772-B365217C4179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implementation of electronic document management and records and information management.</a:t>
          </a:r>
        </a:p>
      </dgm:t>
    </dgm:pt>
    <dgm:pt modelId="{128EBABE-043F-4404-AC8F-BE981D2CF78C}" type="parTrans" cxnId="{CC207C89-5363-4EC1-ABCC-44E697832874}">
      <dgm:prSet/>
      <dgm:spPr/>
      <dgm:t>
        <a:bodyPr/>
        <a:lstStyle/>
        <a:p>
          <a:endParaRPr lang="en-US"/>
        </a:p>
      </dgm:t>
    </dgm:pt>
    <dgm:pt modelId="{2DD14D07-2986-49EE-B279-683BA72F01D8}" type="sibTrans" cxnId="{CC207C89-5363-4EC1-ABCC-44E697832874}">
      <dgm:prSet/>
      <dgm:spPr/>
      <dgm:t>
        <a:bodyPr/>
        <a:lstStyle/>
        <a:p>
          <a:endParaRPr lang="en-US"/>
        </a:p>
      </dgm:t>
    </dgm:pt>
    <dgm:pt modelId="{51ADAB14-BCB5-49A5-8704-8BE7AFBD30E2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Removed expanded capacity for Continuous Improvement Office.</a:t>
          </a:r>
        </a:p>
      </dgm:t>
    </dgm:pt>
    <dgm:pt modelId="{5F3458F9-DE66-485D-9BC0-5AFB3D8BC2D6}" type="parTrans" cxnId="{E0E70143-409F-45ED-9916-F50447941890}">
      <dgm:prSet/>
      <dgm:spPr/>
      <dgm:t>
        <a:bodyPr/>
        <a:lstStyle/>
        <a:p>
          <a:endParaRPr lang="en-US"/>
        </a:p>
      </dgm:t>
    </dgm:pt>
    <dgm:pt modelId="{D9B17DFD-AAD3-4790-B0D2-DCAB9BD7E4CF}" type="sibTrans" cxnId="{E0E70143-409F-45ED-9916-F50447941890}">
      <dgm:prSet/>
      <dgm:spPr/>
      <dgm:t>
        <a:bodyPr/>
        <a:lstStyle/>
        <a:p>
          <a:endParaRPr lang="en-US"/>
        </a:p>
      </dgm:t>
    </dgm:pt>
    <dgm:pt modelId="{0514D889-4F3F-4AE5-A8BB-D8FFC8898275}">
      <dgm:prSet custT="1"/>
      <dgm:spPr>
        <a:ln>
          <a:solidFill>
            <a:srgbClr val="CEA3C8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Elevated risk of asset failure due to descoping and deferral of infrastructure renewal and facility projects.</a:t>
          </a:r>
        </a:p>
      </dgm:t>
    </dgm:pt>
    <dgm:pt modelId="{21056AC8-22CD-44F1-A63A-0289BCB7450A}" type="parTrans" cxnId="{2B2054F2-63BC-4D05-9718-964C093B65A0}">
      <dgm:prSet/>
      <dgm:spPr/>
    </dgm:pt>
    <dgm:pt modelId="{D6206562-AC21-4ADD-8144-957643ECC669}" type="sibTrans" cxnId="{2B2054F2-63BC-4D05-9718-964C093B65A0}">
      <dgm:prSet/>
      <dgm:spPr/>
    </dgm:pt>
    <dgm:pt modelId="{285BB935-126F-4CA4-9D22-BC36E3E9F873}">
      <dgm:prSet custT="1"/>
      <dgm:spPr>
        <a:ln>
          <a:solidFill>
            <a:srgbClr val="CEA3C8"/>
          </a:solidFill>
        </a:ln>
      </dgm:spPr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E0A627-1D87-48E8-BCB8-735F23E2DABB}" type="parTrans" cxnId="{38005936-7C02-4122-8A90-02D58CE0500E}">
      <dgm:prSet/>
      <dgm:spPr/>
    </dgm:pt>
    <dgm:pt modelId="{3C72660C-992D-4BAE-AFC8-8D8BAC98B85A}" type="sibTrans" cxnId="{38005936-7C02-4122-8A90-02D58CE0500E}">
      <dgm:prSet/>
      <dgm:spPr/>
    </dgm:pt>
    <dgm:pt modelId="{12A1FF1A-7D07-4F58-847E-C9EE4368F469}">
      <dgm:prSet custT="1"/>
      <dgm:spPr>
        <a:ln>
          <a:solidFill>
            <a:srgbClr val="CEA3C8"/>
          </a:solidFill>
        </a:ln>
      </dgm:spPr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60ABBE-30AF-4EE9-B44E-411C65E0D8F1}" type="parTrans" cxnId="{D74461C1-0F23-4F40-8A58-787786462275}">
      <dgm:prSet/>
      <dgm:spPr/>
      <dgm:t>
        <a:bodyPr/>
        <a:lstStyle/>
        <a:p>
          <a:endParaRPr lang="en-US"/>
        </a:p>
      </dgm:t>
    </dgm:pt>
    <dgm:pt modelId="{3AF2B2DC-E780-49F2-A986-F7419D78572D}" type="sibTrans" cxnId="{D74461C1-0F23-4F40-8A58-787786462275}">
      <dgm:prSet/>
      <dgm:spPr/>
      <dgm:t>
        <a:bodyPr/>
        <a:lstStyle/>
        <a:p>
          <a:endParaRPr lang="en-US"/>
        </a:p>
      </dgm:t>
    </dgm:pt>
    <dgm:pt modelId="{8807D837-2040-4DFD-A57A-8D0E62A59CD8}">
      <dgm:prSet custT="1"/>
      <dgm:spPr>
        <a:ln>
          <a:solidFill>
            <a:srgbClr val="CEA3C8"/>
          </a:solidFill>
        </a:ln>
      </dgm:spPr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63BD22-6FDB-4FE9-A513-28A981C158B8}" type="parTrans" cxnId="{631AB0C5-2954-4DBC-8448-EC6A4736CBF2}">
      <dgm:prSet/>
      <dgm:spPr/>
      <dgm:t>
        <a:bodyPr/>
        <a:lstStyle/>
        <a:p>
          <a:endParaRPr lang="en-US"/>
        </a:p>
      </dgm:t>
    </dgm:pt>
    <dgm:pt modelId="{8AECBCBC-48F2-4C3D-97EB-5B15E36EA288}" type="sibTrans" cxnId="{631AB0C5-2954-4DBC-8448-EC6A4736CBF2}">
      <dgm:prSet/>
      <dgm:spPr/>
      <dgm:t>
        <a:bodyPr/>
        <a:lstStyle/>
        <a:p>
          <a:endParaRPr lang="en-US"/>
        </a:p>
      </dgm:t>
    </dgm:pt>
    <dgm:pt modelId="{92E8EB83-E335-439F-AB78-C418B0E09E82}" type="pres">
      <dgm:prSet presAssocID="{8290E03F-5386-4F23-B783-062A05A9F5F1}" presName="linear" presStyleCnt="0">
        <dgm:presLayoutVars>
          <dgm:dir/>
          <dgm:animLvl val="lvl"/>
          <dgm:resizeHandles val="exact"/>
        </dgm:presLayoutVars>
      </dgm:prSet>
      <dgm:spPr/>
    </dgm:pt>
    <dgm:pt modelId="{F3E10A00-9FD2-4434-81AF-D0A70CC51CC5}" type="pres">
      <dgm:prSet presAssocID="{C50BC548-CE71-4879-9839-D48966BBC891}" presName="parentLin" presStyleCnt="0"/>
      <dgm:spPr/>
    </dgm:pt>
    <dgm:pt modelId="{F3E1702C-98F8-4F4B-9F8C-090AE8615350}" type="pres">
      <dgm:prSet presAssocID="{C50BC548-CE71-4879-9839-D48966BBC891}" presName="parentLeftMargin" presStyleLbl="node1" presStyleIdx="0" presStyleCnt="1"/>
      <dgm:spPr/>
    </dgm:pt>
    <dgm:pt modelId="{CBA3DB92-D90C-4813-8056-7891C4004F3E}" type="pres">
      <dgm:prSet presAssocID="{C50BC548-CE71-4879-9839-D48966BBC891}" presName="parentText" presStyleLbl="node1" presStyleIdx="0" presStyleCnt="1" custScaleY="414003" custLinFactNeighborX="22655" custLinFactNeighborY="-33231">
        <dgm:presLayoutVars>
          <dgm:chMax val="0"/>
          <dgm:bulletEnabled val="1"/>
        </dgm:presLayoutVars>
      </dgm:prSet>
      <dgm:spPr>
        <a:solidFill>
          <a:srgbClr val="7F0C6E"/>
        </a:solidFill>
        <a:ln>
          <a:solidFill>
            <a:srgbClr val="CEA3C8"/>
          </a:solidFill>
        </a:ln>
      </dgm:spPr>
    </dgm:pt>
    <dgm:pt modelId="{6F598141-C667-4A2A-92C3-F72D3667E921}" type="pres">
      <dgm:prSet presAssocID="{C50BC548-CE71-4879-9839-D48966BBC891}" presName="negativeSpace" presStyleCnt="0"/>
      <dgm:spPr/>
    </dgm:pt>
    <dgm:pt modelId="{4AA8DE3E-E9E8-4E04-BD21-267A703962E1}" type="pres">
      <dgm:prSet presAssocID="{C50BC548-CE71-4879-9839-D48966BBC891}" presName="childText" presStyleLbl="conFgAcc1" presStyleIdx="0" presStyleCnt="1" custScaleY="133600" custLinFactY="29308" custLinFactNeighborX="-42732" custLinFactNeighborY="100000">
        <dgm:presLayoutVars>
          <dgm:bulletEnabled val="1"/>
        </dgm:presLayoutVars>
      </dgm:prSet>
      <dgm:spPr/>
    </dgm:pt>
  </dgm:ptLst>
  <dgm:cxnLst>
    <dgm:cxn modelId="{90906903-A815-430D-B374-36890F723CB8}" type="presOf" srcId="{8A605BBF-AA41-4F2F-8AC4-D87E6C84D1FD}" destId="{4AA8DE3E-E9E8-4E04-BD21-267A703962E1}" srcOrd="0" destOrd="9" presId="urn:microsoft.com/office/officeart/2005/8/layout/list1"/>
    <dgm:cxn modelId="{908A8413-06F9-444B-A1A7-7294AE35A9FE}" type="presOf" srcId="{C50BC548-CE71-4879-9839-D48966BBC891}" destId="{CBA3DB92-D90C-4813-8056-7891C4004F3E}" srcOrd="1" destOrd="0" presId="urn:microsoft.com/office/officeart/2005/8/layout/list1"/>
    <dgm:cxn modelId="{C27A8513-DD24-4E9E-986B-86DA68DA01B5}" type="presOf" srcId="{DEEDC530-8BAC-44C7-83A1-B792E68EDDA0}" destId="{4AA8DE3E-E9E8-4E04-BD21-267A703962E1}" srcOrd="0" destOrd="3" presId="urn:microsoft.com/office/officeart/2005/8/layout/list1"/>
    <dgm:cxn modelId="{E400C615-94D3-436D-B41B-47DAFC5FA3DD}" type="presOf" srcId="{00FF973C-75DA-489B-BFF5-E2E779803201}" destId="{4AA8DE3E-E9E8-4E04-BD21-267A703962E1}" srcOrd="0" destOrd="1" presId="urn:microsoft.com/office/officeart/2005/8/layout/list1"/>
    <dgm:cxn modelId="{38005936-7C02-4122-8A90-02D58CE0500E}" srcId="{C50BC548-CE71-4879-9839-D48966BBC891}" destId="{285BB935-126F-4CA4-9D22-BC36E3E9F873}" srcOrd="6" destOrd="0" parTransId="{97E0A627-1D87-48E8-BCB8-735F23E2DABB}" sibTransId="{3C72660C-992D-4BAE-AFC8-8D8BAC98B85A}"/>
    <dgm:cxn modelId="{FAE23738-D45D-4CA7-87E7-CF142BF5F0B9}" type="presOf" srcId="{8807D837-2040-4DFD-A57A-8D0E62A59CD8}" destId="{4AA8DE3E-E9E8-4E04-BD21-267A703962E1}" srcOrd="0" destOrd="8" presId="urn:microsoft.com/office/officeart/2005/8/layout/list1"/>
    <dgm:cxn modelId="{16E3CB5C-0B31-4D2B-AEB7-7D36878A3A72}" type="presOf" srcId="{51ADAB14-BCB5-49A5-8704-8BE7AFBD30E2}" destId="{4AA8DE3E-E9E8-4E04-BD21-267A703962E1}" srcOrd="0" destOrd="4" presId="urn:microsoft.com/office/officeart/2005/8/layout/list1"/>
    <dgm:cxn modelId="{E84B7161-00A2-471C-AB01-7D38BC822FDF}" type="presOf" srcId="{8290E03F-5386-4F23-B783-062A05A9F5F1}" destId="{92E8EB83-E335-439F-AB78-C418B0E09E82}" srcOrd="0" destOrd="0" presId="urn:microsoft.com/office/officeart/2005/8/layout/list1"/>
    <dgm:cxn modelId="{E0E70143-409F-45ED-9916-F50447941890}" srcId="{C50BC548-CE71-4879-9839-D48966BBC891}" destId="{51ADAB14-BCB5-49A5-8704-8BE7AFBD30E2}" srcOrd="4" destOrd="0" parTransId="{5F3458F9-DE66-485D-9BC0-5AFB3D8BC2D6}" sibTransId="{D9B17DFD-AAD3-4790-B0D2-DCAB9BD7E4CF}"/>
    <dgm:cxn modelId="{E7739550-39FB-4E02-84C1-AA5C36FF5FEC}" type="presOf" srcId="{D6475BF6-4641-41B7-8FE3-DADBF5DE812F}" destId="{4AA8DE3E-E9E8-4E04-BD21-267A703962E1}" srcOrd="0" destOrd="0" presId="urn:microsoft.com/office/officeart/2005/8/layout/list1"/>
    <dgm:cxn modelId="{7444FD73-356F-4061-BEA5-5C935B9FCB56}" srcId="{C50BC548-CE71-4879-9839-D48966BBC891}" destId="{00FF973C-75DA-489B-BFF5-E2E779803201}" srcOrd="1" destOrd="0" parTransId="{9326312C-149E-45A8-8C47-608BE2C21250}" sibTransId="{CAD6F19E-B076-4353-9C17-139FE33D5A2C}"/>
    <dgm:cxn modelId="{0C35DD74-08DA-43CD-98D8-C920CEC04270}" srcId="{C50BC548-CE71-4879-9839-D48966BBC891}" destId="{D6475BF6-4641-41B7-8FE3-DADBF5DE812F}" srcOrd="0" destOrd="0" parTransId="{CFB5EFCD-2392-49BD-8DFB-ED6AA62C3BAC}" sibTransId="{BC9E7CBC-DAD6-4352-83BF-C4369A7A6340}"/>
    <dgm:cxn modelId="{F6E6A857-9B69-4B0C-AD38-C69FECB93D88}" type="presOf" srcId="{12A1FF1A-7D07-4F58-847E-C9EE4368F469}" destId="{4AA8DE3E-E9E8-4E04-BD21-267A703962E1}" srcOrd="0" destOrd="7" presId="urn:microsoft.com/office/officeart/2005/8/layout/list1"/>
    <dgm:cxn modelId="{448E4579-8C2A-40E1-81E9-A3DD7BC7F32F}" type="presOf" srcId="{0514D889-4F3F-4AE5-A8BB-D8FFC8898275}" destId="{4AA8DE3E-E9E8-4E04-BD21-267A703962E1}" srcOrd="0" destOrd="5" presId="urn:microsoft.com/office/officeart/2005/8/layout/list1"/>
    <dgm:cxn modelId="{5772B083-BB0E-426D-9C47-51091824F3FF}" type="presOf" srcId="{8114DA61-E6F4-4E13-8772-B365217C4179}" destId="{4AA8DE3E-E9E8-4E04-BD21-267A703962E1}" srcOrd="0" destOrd="2" presId="urn:microsoft.com/office/officeart/2005/8/layout/list1"/>
    <dgm:cxn modelId="{CC207C89-5363-4EC1-ABCC-44E697832874}" srcId="{C50BC548-CE71-4879-9839-D48966BBC891}" destId="{8114DA61-E6F4-4E13-8772-B365217C4179}" srcOrd="2" destOrd="0" parTransId="{128EBABE-043F-4404-AC8F-BE981D2CF78C}" sibTransId="{2DD14D07-2986-49EE-B279-683BA72F01D8}"/>
    <dgm:cxn modelId="{D92D71A3-B4B3-4614-9AF2-77D0F3A33B4F}" srcId="{C50BC548-CE71-4879-9839-D48966BBC891}" destId="{DEEDC530-8BAC-44C7-83A1-B792E68EDDA0}" srcOrd="3" destOrd="0" parTransId="{B762FBF0-E10A-4EAE-970C-3475A7F09B48}" sibTransId="{C0FE89A6-E532-4090-ADBF-96656157F2C9}"/>
    <dgm:cxn modelId="{9373C7B5-EB12-4DA2-9679-4EEE8D1C8F85}" type="presOf" srcId="{285BB935-126F-4CA4-9D22-BC36E3E9F873}" destId="{4AA8DE3E-E9E8-4E04-BD21-267A703962E1}" srcOrd="0" destOrd="6" presId="urn:microsoft.com/office/officeart/2005/8/layout/list1"/>
    <dgm:cxn modelId="{8786AABF-7C61-4236-9BE0-5DDAFD87010B}" srcId="{C50BC548-CE71-4879-9839-D48966BBC891}" destId="{8A605BBF-AA41-4F2F-8AC4-D87E6C84D1FD}" srcOrd="9" destOrd="0" parTransId="{11039A3E-2F76-49C9-94AE-FCE8142E9CDC}" sibTransId="{332C62D0-8231-4EF3-97A5-2B2EBBA34F25}"/>
    <dgm:cxn modelId="{D74461C1-0F23-4F40-8A58-787786462275}" srcId="{C50BC548-CE71-4879-9839-D48966BBC891}" destId="{12A1FF1A-7D07-4F58-847E-C9EE4368F469}" srcOrd="7" destOrd="0" parTransId="{B460ABBE-30AF-4EE9-B44E-411C65E0D8F1}" sibTransId="{3AF2B2DC-E780-49F2-A986-F7419D78572D}"/>
    <dgm:cxn modelId="{9F8109C5-8571-4832-A2A5-645B9B6B4831}" srcId="{8290E03F-5386-4F23-B783-062A05A9F5F1}" destId="{C50BC548-CE71-4879-9839-D48966BBC891}" srcOrd="0" destOrd="0" parTransId="{E26364E3-BE58-4555-81E5-5D1B7EF2C12D}" sibTransId="{0F8F719A-B311-4AD0-BBF2-E944E9FC5D12}"/>
    <dgm:cxn modelId="{631AB0C5-2954-4DBC-8448-EC6A4736CBF2}" srcId="{C50BC548-CE71-4879-9839-D48966BBC891}" destId="{8807D837-2040-4DFD-A57A-8D0E62A59CD8}" srcOrd="8" destOrd="0" parTransId="{9863BD22-6FDB-4FE9-A513-28A981C158B8}" sibTransId="{8AECBCBC-48F2-4C3D-97EB-5B15E36EA288}"/>
    <dgm:cxn modelId="{7DFE5CF2-4633-42B4-87DA-52D74B64EBF7}" type="presOf" srcId="{C50BC548-CE71-4879-9839-D48966BBC891}" destId="{F3E1702C-98F8-4F4B-9F8C-090AE8615350}" srcOrd="0" destOrd="0" presId="urn:microsoft.com/office/officeart/2005/8/layout/list1"/>
    <dgm:cxn modelId="{2B2054F2-63BC-4D05-9718-964C093B65A0}" srcId="{C50BC548-CE71-4879-9839-D48966BBC891}" destId="{0514D889-4F3F-4AE5-A8BB-D8FFC8898275}" srcOrd="5" destOrd="0" parTransId="{21056AC8-22CD-44F1-A63A-0289BCB7450A}" sibTransId="{D6206562-AC21-4ADD-8144-957643ECC669}"/>
    <dgm:cxn modelId="{17AB9490-ECB4-40B8-974F-5659D43D29F2}" type="presParOf" srcId="{92E8EB83-E335-439F-AB78-C418B0E09E82}" destId="{F3E10A00-9FD2-4434-81AF-D0A70CC51CC5}" srcOrd="0" destOrd="0" presId="urn:microsoft.com/office/officeart/2005/8/layout/list1"/>
    <dgm:cxn modelId="{47608602-8938-4B6E-865C-2141932A94D0}" type="presParOf" srcId="{F3E10A00-9FD2-4434-81AF-D0A70CC51CC5}" destId="{F3E1702C-98F8-4F4B-9F8C-090AE8615350}" srcOrd="0" destOrd="0" presId="urn:microsoft.com/office/officeart/2005/8/layout/list1"/>
    <dgm:cxn modelId="{A99850D0-3ADD-438F-94B6-01A31CEFE624}" type="presParOf" srcId="{F3E10A00-9FD2-4434-81AF-D0A70CC51CC5}" destId="{CBA3DB92-D90C-4813-8056-7891C4004F3E}" srcOrd="1" destOrd="0" presId="urn:microsoft.com/office/officeart/2005/8/layout/list1"/>
    <dgm:cxn modelId="{323D1181-37A6-457E-9A1E-B7F4141D4E73}" type="presParOf" srcId="{92E8EB83-E335-439F-AB78-C418B0E09E82}" destId="{6F598141-C667-4A2A-92C3-F72D3667E921}" srcOrd="1" destOrd="0" presId="urn:microsoft.com/office/officeart/2005/8/layout/list1"/>
    <dgm:cxn modelId="{3BE23A85-99D6-457F-9B67-5286E88BE3D3}" type="presParOf" srcId="{92E8EB83-E335-439F-AB78-C418B0E09E82}" destId="{4AA8DE3E-E9E8-4E04-BD21-267A703962E1}" srcOrd="2" destOrd="0" presId="urn:microsoft.com/office/officeart/2005/8/layout/list1"/>
  </dgm:cxnLst>
  <dgm:bg/>
  <dgm:whole>
    <a:ln>
      <a:solidFill>
        <a:srgbClr val="7E0C6E"/>
      </a:solidFill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A8DDD4-B027-43DD-B2A8-4828914D3C55}">
      <dgm:prSet custT="1"/>
      <dgm:spPr>
        <a:solidFill>
          <a:srgbClr val="00A5E3"/>
        </a:solidFill>
        <a:ln>
          <a:solidFill>
            <a:srgbClr val="00A5E3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Improve housing supply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F95DCB-FB41-4CDA-8A48-DE34E3D62D3A}" type="parTrans" cxnId="{3A2FF3FF-2E32-4692-B5AF-50828335147A}">
      <dgm:prSet/>
      <dgm:spPr/>
      <dgm:t>
        <a:bodyPr/>
        <a:lstStyle/>
        <a:p>
          <a:endParaRPr lang="en-US" sz="2000"/>
        </a:p>
      </dgm:t>
    </dgm:pt>
    <dgm:pt modelId="{9DF81042-6591-4E41-A00A-3ED6115CC333}" type="sibTrans" cxnId="{3A2FF3FF-2E32-4692-B5AF-50828335147A}">
      <dgm:prSet/>
      <dgm:spPr/>
      <dgm:t>
        <a:bodyPr/>
        <a:lstStyle/>
        <a:p>
          <a:endParaRPr lang="en-US" sz="2000"/>
        </a:p>
      </dgm:t>
    </dgm:pt>
    <dgm:pt modelId="{97A34C76-B086-43DE-9862-E17162752490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Advancing policy work that supports initiatives across the housing continuum.</a:t>
          </a:r>
        </a:p>
      </dgm:t>
    </dgm:pt>
    <dgm:pt modelId="{650A5EA3-5B30-4B44-A876-F613E3F38A26}" type="parTrans" cxnId="{B4697B9D-F883-46E6-A325-9BC8538A32E9}">
      <dgm:prSet/>
      <dgm:spPr/>
      <dgm:t>
        <a:bodyPr/>
        <a:lstStyle/>
        <a:p>
          <a:endParaRPr lang="en-US" sz="2000"/>
        </a:p>
      </dgm:t>
    </dgm:pt>
    <dgm:pt modelId="{D79D3C57-A1DA-4DE7-8FF2-FD22822933E0}" type="sibTrans" cxnId="{B4697B9D-F883-46E6-A325-9BC8538A32E9}">
      <dgm:prSet/>
      <dgm:spPr/>
      <dgm:t>
        <a:bodyPr/>
        <a:lstStyle/>
        <a:p>
          <a:endParaRPr lang="en-US" sz="2000"/>
        </a:p>
      </dgm:t>
    </dgm:pt>
    <dgm:pt modelId="{769A1031-B688-4E6E-A147-B3441E92F2A6}">
      <dgm:prSet custT="1"/>
      <dgm:spPr>
        <a:solidFill>
          <a:srgbClr val="00A5E3"/>
        </a:solidFill>
        <a:ln>
          <a:solidFill>
            <a:srgbClr val="00A5E3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Grow and care of our community spaces and places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F9BE7A-1678-4874-B0AF-57F00823674E}" type="parTrans" cxnId="{9021EFDB-3729-40CB-BBB7-B3135B5081BE}">
      <dgm:prSet/>
      <dgm:spPr/>
      <dgm:t>
        <a:bodyPr/>
        <a:lstStyle/>
        <a:p>
          <a:endParaRPr lang="en-US" sz="2000"/>
        </a:p>
      </dgm:t>
    </dgm:pt>
    <dgm:pt modelId="{2C5F809F-EBB5-44B6-8ABA-1C1C903A987B}" type="sibTrans" cxnId="{9021EFDB-3729-40CB-BBB7-B3135B5081BE}">
      <dgm:prSet/>
      <dgm:spPr/>
      <dgm:t>
        <a:bodyPr/>
        <a:lstStyle/>
        <a:p>
          <a:endParaRPr lang="en-US" sz="2000"/>
        </a:p>
      </dgm:t>
    </dgm:pt>
    <dgm:pt modelId="{028B4115-C150-4D33-B7E1-8E0B0505F506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Drive technology automation and efficiency to increase housing supply.</a:t>
          </a:r>
        </a:p>
      </dgm:t>
    </dgm:pt>
    <dgm:pt modelId="{0827ADF3-54C6-4DAE-8982-6466C88411DD}" type="parTrans" cxnId="{D7D286D3-FBD0-4C64-9071-71CB3EF16DCC}">
      <dgm:prSet/>
      <dgm:spPr/>
      <dgm:t>
        <a:bodyPr/>
        <a:lstStyle/>
        <a:p>
          <a:endParaRPr lang="en-US" sz="2000"/>
        </a:p>
      </dgm:t>
    </dgm:pt>
    <dgm:pt modelId="{4FF41DB2-06D7-4B26-A19B-E97D18201BB5}" type="sibTrans" cxnId="{D7D286D3-FBD0-4C64-9071-71CB3EF16DCC}">
      <dgm:prSet/>
      <dgm:spPr/>
      <dgm:t>
        <a:bodyPr/>
        <a:lstStyle/>
        <a:p>
          <a:endParaRPr lang="en-US" sz="2000"/>
        </a:p>
      </dgm:t>
    </dgm:pt>
    <dgm:pt modelId="{F8486725-3EE3-4542-B420-04163BE46F74}">
      <dgm:prSet custT="1"/>
      <dgm:spPr>
        <a:ln>
          <a:solidFill>
            <a:srgbClr val="00A5E3"/>
          </a:solidFill>
        </a:ln>
      </dgm:spPr>
      <dgm:t>
        <a:bodyPr/>
        <a:lstStyle/>
        <a:p>
          <a:endParaRPr lang="en-US" sz="2000"/>
        </a:p>
      </dgm:t>
    </dgm:pt>
    <dgm:pt modelId="{6D81605D-FDE7-48AD-AAEF-67068A147006}" type="parTrans" cxnId="{57EA416E-173B-4336-BDF6-B8B3146971C9}">
      <dgm:prSet/>
      <dgm:spPr/>
      <dgm:t>
        <a:bodyPr/>
        <a:lstStyle/>
        <a:p>
          <a:endParaRPr lang="en-US"/>
        </a:p>
      </dgm:t>
    </dgm:pt>
    <dgm:pt modelId="{AD941C92-F342-4F73-BE9F-6DAA1F99F6D3}" type="sibTrans" cxnId="{57EA416E-173B-4336-BDF6-B8B3146971C9}">
      <dgm:prSet/>
      <dgm:spPr/>
      <dgm:t>
        <a:bodyPr/>
        <a:lstStyle/>
        <a:p>
          <a:endParaRPr lang="en-US"/>
        </a:p>
      </dgm:t>
    </dgm:pt>
    <dgm:pt modelId="{6B57124D-6F80-4F49-8321-B6FE319324A4}">
      <dgm:prSet custT="1"/>
      <dgm:spPr>
        <a:ln>
          <a:solidFill>
            <a:srgbClr val="00A5E3"/>
          </a:solidFill>
        </a:ln>
      </dgm:spPr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48F73B-FC20-4A16-9C4F-289E850263A8}" type="parTrans" cxnId="{8698E3B9-8194-4BCB-8123-274547AC0071}">
      <dgm:prSet/>
      <dgm:spPr/>
      <dgm:t>
        <a:bodyPr/>
        <a:lstStyle/>
        <a:p>
          <a:endParaRPr lang="en-US"/>
        </a:p>
      </dgm:t>
    </dgm:pt>
    <dgm:pt modelId="{A59B995D-A933-479F-92EA-D465D1C1D967}" type="sibTrans" cxnId="{8698E3B9-8194-4BCB-8123-274547AC0071}">
      <dgm:prSet/>
      <dgm:spPr/>
      <dgm:t>
        <a:bodyPr/>
        <a:lstStyle/>
        <a:p>
          <a:endParaRPr lang="en-US"/>
        </a:p>
      </dgm:t>
    </dgm:pt>
    <dgm:pt modelId="{5EF1D4B4-D5BF-483C-8D84-35D1BA321606}">
      <dgm:prSet custT="1"/>
      <dgm:spPr>
        <a:ln>
          <a:solidFill>
            <a:srgbClr val="00A5E3"/>
          </a:solidFill>
        </a:ln>
      </dgm:spPr>
      <dgm:t>
        <a:bodyPr/>
        <a:lstStyle/>
        <a:p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A35798-343F-48E2-8711-6168B44BB94F}" type="parTrans" cxnId="{132C605C-D14C-49FD-8D42-E70BCFE05DBB}">
      <dgm:prSet/>
      <dgm:spPr/>
      <dgm:t>
        <a:bodyPr/>
        <a:lstStyle/>
        <a:p>
          <a:endParaRPr lang="en-US"/>
        </a:p>
      </dgm:t>
    </dgm:pt>
    <dgm:pt modelId="{C8659403-AAF0-4575-9D03-FD81AB6D8BFF}" type="sibTrans" cxnId="{132C605C-D14C-49FD-8D42-E70BCFE05DBB}">
      <dgm:prSet/>
      <dgm:spPr/>
      <dgm:t>
        <a:bodyPr/>
        <a:lstStyle/>
        <a:p>
          <a:endParaRPr lang="en-US"/>
        </a:p>
      </dgm:t>
    </dgm:pt>
    <dgm:pt modelId="{CB8E941A-448A-4F6E-A722-F91430E5A1ED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Supporting quicker development application review times and unlocking housing with enabling infrastructure.</a:t>
          </a:r>
        </a:p>
      </dgm:t>
    </dgm:pt>
    <dgm:pt modelId="{9C100B8A-5ACF-4B70-9475-DE7734F9D83E}" type="parTrans" cxnId="{F57442FE-10F8-490C-86EA-99F97E52E8BC}">
      <dgm:prSet/>
      <dgm:spPr/>
      <dgm:t>
        <a:bodyPr/>
        <a:lstStyle/>
        <a:p>
          <a:endParaRPr lang="en-US"/>
        </a:p>
      </dgm:t>
    </dgm:pt>
    <dgm:pt modelId="{6C1B62BC-9DF8-4784-B19D-3940F927E30D}" type="sibTrans" cxnId="{F57442FE-10F8-490C-86EA-99F97E52E8BC}">
      <dgm:prSet/>
      <dgm:spPr/>
      <dgm:t>
        <a:bodyPr/>
        <a:lstStyle/>
        <a:p>
          <a:endParaRPr lang="en-US"/>
        </a:p>
      </dgm:t>
    </dgm:pt>
    <dgm:pt modelId="{FA2219B7-7800-46F4-81E5-D336A738C3EF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Opening of Baker District and South End Community Centre.</a:t>
          </a:r>
        </a:p>
      </dgm:t>
    </dgm:pt>
    <dgm:pt modelId="{48D62E1B-AD18-4394-81EE-BD1BAB71800D}" type="parTrans" cxnId="{860155B0-36C9-4916-91F9-D48C6F3182FF}">
      <dgm:prSet/>
      <dgm:spPr/>
      <dgm:t>
        <a:bodyPr/>
        <a:lstStyle/>
        <a:p>
          <a:endParaRPr lang="en-US"/>
        </a:p>
      </dgm:t>
    </dgm:pt>
    <dgm:pt modelId="{45D6A68F-96CE-4EA1-AD62-479131A7B19A}" type="sibTrans" cxnId="{860155B0-36C9-4916-91F9-D48C6F3182FF}">
      <dgm:prSet/>
      <dgm:spPr/>
      <dgm:t>
        <a:bodyPr/>
        <a:lstStyle/>
        <a:p>
          <a:endParaRPr lang="en-US"/>
        </a:p>
      </dgm:t>
    </dgm:pt>
    <dgm:pt modelId="{029B41EF-AC6A-4995-8483-B6EC3E36ED68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Equitable access to recreation and culture.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105994-A723-4C7D-AFEC-BBE95D2F64EC}" type="parTrans" cxnId="{0A535ED0-06F3-4964-82E1-FA04853E3120}">
      <dgm:prSet/>
      <dgm:spPr/>
      <dgm:t>
        <a:bodyPr/>
        <a:lstStyle/>
        <a:p>
          <a:endParaRPr lang="en-US" sz="2000"/>
        </a:p>
      </dgm:t>
    </dgm:pt>
    <dgm:pt modelId="{36328D41-BDE6-40C6-876C-103B85E8A814}" type="sibTrans" cxnId="{0A535ED0-06F3-4964-82E1-FA04853E3120}">
      <dgm:prSet/>
      <dgm:spPr/>
      <dgm:t>
        <a:bodyPr/>
        <a:lstStyle/>
        <a:p>
          <a:endParaRPr lang="en-US" sz="2000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35EA9501-50BE-4CF9-BCD3-410265E453BD}" type="pres">
      <dgm:prSet presAssocID="{8FA8DDD4-B027-43DD-B2A8-4828914D3C55}" presName="parentLin" presStyleCnt="0"/>
      <dgm:spPr/>
    </dgm:pt>
    <dgm:pt modelId="{29CF78C1-E46D-4D92-AA40-2FF504FDCD59}" type="pres">
      <dgm:prSet presAssocID="{8FA8DDD4-B027-43DD-B2A8-4828914D3C55}" presName="parentLeftMargin" presStyleLbl="node1" presStyleIdx="0" presStyleCnt="2"/>
      <dgm:spPr/>
    </dgm:pt>
    <dgm:pt modelId="{363FD56D-7944-40F3-BE1C-FC9822F2E2B2}" type="pres">
      <dgm:prSet presAssocID="{8FA8DDD4-B027-43DD-B2A8-4828914D3C55}" presName="parentText" presStyleLbl="node1" presStyleIdx="0" presStyleCnt="2" custScaleY="31460" custLinFactX="1037" custLinFactNeighborX="100000" custLinFactNeighborY="-25521">
        <dgm:presLayoutVars>
          <dgm:chMax val="0"/>
          <dgm:bulletEnabled val="1"/>
        </dgm:presLayoutVars>
      </dgm:prSet>
      <dgm:spPr>
        <a:solidFill>
          <a:srgbClr val="0089C4"/>
        </a:solidFill>
        <a:ln>
          <a:solidFill>
            <a:srgbClr val="00A5E3"/>
          </a:solidFill>
        </a:ln>
      </dgm:spPr>
    </dgm:pt>
    <dgm:pt modelId="{93E967A2-A21A-4CCD-9E03-C775A59D6111}" type="pres">
      <dgm:prSet presAssocID="{8FA8DDD4-B027-43DD-B2A8-4828914D3C55}" presName="negativeSpace" presStyleCnt="0"/>
      <dgm:spPr/>
    </dgm:pt>
    <dgm:pt modelId="{2AAAA3BA-05BA-418F-8A5A-10AE5084C7FC}" type="pres">
      <dgm:prSet presAssocID="{8FA8DDD4-B027-43DD-B2A8-4828914D3C55}" presName="childText" presStyleLbl="conFgAcc1" presStyleIdx="0" presStyleCnt="2" custScaleY="81684" custLinFactNeighborX="-5961" custLinFactNeighborY="57635">
        <dgm:presLayoutVars>
          <dgm:bulletEnabled val="1"/>
        </dgm:presLayoutVars>
      </dgm:prSet>
      <dgm:spPr/>
    </dgm:pt>
    <dgm:pt modelId="{A0072368-5477-439E-8DF3-C881FA1EE64B}" type="pres">
      <dgm:prSet presAssocID="{9DF81042-6591-4E41-A00A-3ED6115CC333}" presName="spaceBetweenRectangles" presStyleCnt="0"/>
      <dgm:spPr/>
    </dgm:pt>
    <dgm:pt modelId="{F552573C-CA80-479A-B6F4-143FF66D48E9}" type="pres">
      <dgm:prSet presAssocID="{769A1031-B688-4E6E-A147-B3441E92F2A6}" presName="parentLin" presStyleCnt="0"/>
      <dgm:spPr/>
    </dgm:pt>
    <dgm:pt modelId="{03FF40AA-BFD2-40DE-B08A-AC70A2785B15}" type="pres">
      <dgm:prSet presAssocID="{769A1031-B688-4E6E-A147-B3441E92F2A6}" presName="parentLeftMargin" presStyleLbl="node1" presStyleIdx="0" presStyleCnt="2"/>
      <dgm:spPr/>
    </dgm:pt>
    <dgm:pt modelId="{F8894499-60CC-4E88-8CA9-CD3384914135}" type="pres">
      <dgm:prSet presAssocID="{769A1031-B688-4E6E-A147-B3441E92F2A6}" presName="parentText" presStyleLbl="node1" presStyleIdx="1" presStyleCnt="2" custScaleY="31460" custLinFactX="556" custLinFactNeighborX="100000" custLinFactNeighborY="-25053">
        <dgm:presLayoutVars>
          <dgm:chMax val="0"/>
          <dgm:bulletEnabled val="1"/>
        </dgm:presLayoutVars>
      </dgm:prSet>
      <dgm:spPr>
        <a:solidFill>
          <a:srgbClr val="0089C4"/>
        </a:solidFill>
        <a:ln>
          <a:solidFill>
            <a:srgbClr val="00A5E3"/>
          </a:solidFill>
        </a:ln>
      </dgm:spPr>
    </dgm:pt>
    <dgm:pt modelId="{146FDA26-49B4-4D58-B386-7BBED1E1CA56}" type="pres">
      <dgm:prSet presAssocID="{769A1031-B688-4E6E-A147-B3441E92F2A6}" presName="negativeSpace" presStyleCnt="0"/>
      <dgm:spPr/>
    </dgm:pt>
    <dgm:pt modelId="{C2AF969D-53B8-4710-BFF6-DA48C6D34D0D}" type="pres">
      <dgm:prSet presAssocID="{769A1031-B688-4E6E-A147-B3441E92F2A6}" presName="childText" presStyleLbl="conFgAcc1" presStyleIdx="1" presStyleCnt="2" custScaleY="70254">
        <dgm:presLayoutVars>
          <dgm:bulletEnabled val="1"/>
        </dgm:presLayoutVars>
      </dgm:prSet>
      <dgm:spPr/>
    </dgm:pt>
  </dgm:ptLst>
  <dgm:cxnLst>
    <dgm:cxn modelId="{D7C3FB0F-C2CE-4E41-9FD7-E4D8F955239F}" type="presOf" srcId="{97A34C76-B086-43DE-9862-E17162752490}" destId="{2AAAA3BA-05BA-418F-8A5A-10AE5084C7FC}" srcOrd="0" destOrd="0" presId="urn:microsoft.com/office/officeart/2005/8/layout/list1"/>
    <dgm:cxn modelId="{6A08C91D-3E74-4024-8295-CFD91394DFDD}" type="presOf" srcId="{029B41EF-AC6A-4995-8483-B6EC3E36ED68}" destId="{C2AF969D-53B8-4710-BFF6-DA48C6D34D0D}" srcOrd="0" destOrd="1" presId="urn:microsoft.com/office/officeart/2005/8/layout/list1"/>
    <dgm:cxn modelId="{81113122-0E29-401B-85C0-A3FB8E93BFE4}" type="presOf" srcId="{8FA8DDD4-B027-43DD-B2A8-4828914D3C55}" destId="{363FD56D-7944-40F3-BE1C-FC9822F2E2B2}" srcOrd="1" destOrd="0" presId="urn:microsoft.com/office/officeart/2005/8/layout/list1"/>
    <dgm:cxn modelId="{4FA1C425-4B82-43F0-80CC-CD972EF0B911}" type="presOf" srcId="{5EF1D4B4-D5BF-483C-8D84-35D1BA321606}" destId="{C2AF969D-53B8-4710-BFF6-DA48C6D34D0D}" srcOrd="0" destOrd="3" presId="urn:microsoft.com/office/officeart/2005/8/layout/list1"/>
    <dgm:cxn modelId="{CC1A9C3D-0588-4521-A537-C52F470BE5A1}" type="presOf" srcId="{CB8E941A-448A-4F6E-A722-F91430E5A1ED}" destId="{2AAAA3BA-05BA-418F-8A5A-10AE5084C7FC}" srcOrd="0" destOrd="1" presId="urn:microsoft.com/office/officeart/2005/8/layout/list1"/>
    <dgm:cxn modelId="{132C605C-D14C-49FD-8D42-E70BCFE05DBB}" srcId="{769A1031-B688-4E6E-A147-B3441E92F2A6}" destId="{5EF1D4B4-D5BF-483C-8D84-35D1BA321606}" srcOrd="3" destOrd="0" parTransId="{47A35798-343F-48E2-8711-6168B44BB94F}" sibTransId="{C8659403-AAF0-4575-9D03-FD81AB6D8BFF}"/>
    <dgm:cxn modelId="{6AEDD34D-F669-41A5-A9EE-AA1612C9F5A0}" type="presOf" srcId="{769A1031-B688-4E6E-A147-B3441E92F2A6}" destId="{F8894499-60CC-4E88-8CA9-CD3384914135}" srcOrd="1" destOrd="0" presId="urn:microsoft.com/office/officeart/2005/8/layout/list1"/>
    <dgm:cxn modelId="{57EA416E-173B-4336-BDF6-B8B3146971C9}" srcId="{769A1031-B688-4E6E-A147-B3441E92F2A6}" destId="{F8486725-3EE3-4542-B420-04163BE46F74}" srcOrd="0" destOrd="0" parTransId="{6D81605D-FDE7-48AD-AAEF-67068A147006}" sibTransId="{AD941C92-F342-4F73-BE9F-6DAA1F99F6D3}"/>
    <dgm:cxn modelId="{EBB11B50-6FCA-41E0-B551-77BC7FA2EC08}" type="presOf" srcId="{F8486725-3EE3-4542-B420-04163BE46F74}" destId="{C2AF969D-53B8-4710-BFF6-DA48C6D34D0D}" srcOrd="0" destOrd="0" presId="urn:microsoft.com/office/officeart/2005/8/layout/list1"/>
    <dgm:cxn modelId="{85BB9873-8DF4-48BB-BF16-D253AF63C346}" type="presOf" srcId="{028B4115-C150-4D33-B7E1-8E0B0505F506}" destId="{2AAAA3BA-05BA-418F-8A5A-10AE5084C7FC}" srcOrd="0" destOrd="2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B4697B9D-F883-46E6-A325-9BC8538A32E9}" srcId="{8FA8DDD4-B027-43DD-B2A8-4828914D3C55}" destId="{97A34C76-B086-43DE-9862-E17162752490}" srcOrd="0" destOrd="0" parTransId="{650A5EA3-5B30-4B44-A876-F613E3F38A26}" sibTransId="{D79D3C57-A1DA-4DE7-8FF2-FD22822933E0}"/>
    <dgm:cxn modelId="{2D077E9F-94ED-4EAC-9F09-261AC7A55A12}" type="presOf" srcId="{769A1031-B688-4E6E-A147-B3441E92F2A6}" destId="{03FF40AA-BFD2-40DE-B08A-AC70A2785B15}" srcOrd="0" destOrd="0" presId="urn:microsoft.com/office/officeart/2005/8/layout/list1"/>
    <dgm:cxn modelId="{860155B0-36C9-4916-91F9-D48C6F3182FF}" srcId="{769A1031-B688-4E6E-A147-B3441E92F2A6}" destId="{FA2219B7-7800-46F4-81E5-D336A738C3EF}" srcOrd="2" destOrd="0" parTransId="{48D62E1B-AD18-4394-81EE-BD1BAB71800D}" sibTransId="{45D6A68F-96CE-4EA1-AD62-479131A7B19A}"/>
    <dgm:cxn modelId="{8698E3B9-8194-4BCB-8123-274547AC0071}" srcId="{8FA8DDD4-B027-43DD-B2A8-4828914D3C55}" destId="{6B57124D-6F80-4F49-8321-B6FE319324A4}" srcOrd="3" destOrd="0" parTransId="{8548F73B-FC20-4A16-9C4F-289E850263A8}" sibTransId="{A59B995D-A933-479F-92EA-D465D1C1D967}"/>
    <dgm:cxn modelId="{9FC33EBA-1A5D-42D6-9B02-21BD4045FD5C}" type="presOf" srcId="{6B57124D-6F80-4F49-8321-B6FE319324A4}" destId="{2AAAA3BA-05BA-418F-8A5A-10AE5084C7FC}" srcOrd="0" destOrd="3" presId="urn:microsoft.com/office/officeart/2005/8/layout/list1"/>
    <dgm:cxn modelId="{E91669BC-79FA-4662-926D-635C8DFE2A85}" type="presOf" srcId="{FA2219B7-7800-46F4-81E5-D336A738C3EF}" destId="{C2AF969D-53B8-4710-BFF6-DA48C6D34D0D}" srcOrd="0" destOrd="2" presId="urn:microsoft.com/office/officeart/2005/8/layout/list1"/>
    <dgm:cxn modelId="{AEAC37CD-D8EB-429D-8AE0-583A2F5A257C}" type="presOf" srcId="{8FA8DDD4-B027-43DD-B2A8-4828914D3C55}" destId="{29CF78C1-E46D-4D92-AA40-2FF504FDCD59}" srcOrd="0" destOrd="0" presId="urn:microsoft.com/office/officeart/2005/8/layout/list1"/>
    <dgm:cxn modelId="{0A535ED0-06F3-4964-82E1-FA04853E3120}" srcId="{769A1031-B688-4E6E-A147-B3441E92F2A6}" destId="{029B41EF-AC6A-4995-8483-B6EC3E36ED68}" srcOrd="1" destOrd="0" parTransId="{EB105994-A723-4C7D-AFEC-BBE95D2F64EC}" sibTransId="{36328D41-BDE6-40C6-876C-103B85E8A814}"/>
    <dgm:cxn modelId="{D7D286D3-FBD0-4C64-9071-71CB3EF16DCC}" srcId="{8FA8DDD4-B027-43DD-B2A8-4828914D3C55}" destId="{028B4115-C150-4D33-B7E1-8E0B0505F506}" srcOrd="2" destOrd="0" parTransId="{0827ADF3-54C6-4DAE-8982-6466C88411DD}" sibTransId="{4FF41DB2-06D7-4B26-A19B-E97D18201BB5}"/>
    <dgm:cxn modelId="{9021EFDB-3729-40CB-BBB7-B3135B5081BE}" srcId="{8C2B12EC-891F-4789-B694-F067E2958A1F}" destId="{769A1031-B688-4E6E-A147-B3441E92F2A6}" srcOrd="1" destOrd="0" parTransId="{83F9BE7A-1678-4874-B0AF-57F00823674E}" sibTransId="{2C5F809F-EBB5-44B6-8ABA-1C1C903A987B}"/>
    <dgm:cxn modelId="{F57442FE-10F8-490C-86EA-99F97E52E8BC}" srcId="{8FA8DDD4-B027-43DD-B2A8-4828914D3C55}" destId="{CB8E941A-448A-4F6E-A722-F91430E5A1ED}" srcOrd="1" destOrd="0" parTransId="{9C100B8A-5ACF-4B70-9475-DE7734F9D83E}" sibTransId="{6C1B62BC-9DF8-4784-B19D-3940F927E30D}"/>
    <dgm:cxn modelId="{3A2FF3FF-2E32-4692-B5AF-50828335147A}" srcId="{8C2B12EC-891F-4789-B694-F067E2958A1F}" destId="{8FA8DDD4-B027-43DD-B2A8-4828914D3C55}" srcOrd="0" destOrd="0" parTransId="{1DF95DCB-FB41-4CDA-8A48-DE34E3D62D3A}" sibTransId="{9DF81042-6591-4E41-A00A-3ED6115CC333}"/>
    <dgm:cxn modelId="{DAFA782C-D86A-488C-9E3C-49CC747C2D6B}" type="presParOf" srcId="{580D30F7-06AC-4F43-BEE7-B10AD6DED6E1}" destId="{35EA9501-50BE-4CF9-BCD3-410265E453BD}" srcOrd="0" destOrd="0" presId="urn:microsoft.com/office/officeart/2005/8/layout/list1"/>
    <dgm:cxn modelId="{38E6A886-F1D7-4DBC-B926-A35D65E04846}" type="presParOf" srcId="{35EA9501-50BE-4CF9-BCD3-410265E453BD}" destId="{29CF78C1-E46D-4D92-AA40-2FF504FDCD59}" srcOrd="0" destOrd="0" presId="urn:microsoft.com/office/officeart/2005/8/layout/list1"/>
    <dgm:cxn modelId="{E4A9DDE3-DB8C-46AA-A5E4-43352B96A820}" type="presParOf" srcId="{35EA9501-50BE-4CF9-BCD3-410265E453BD}" destId="{363FD56D-7944-40F3-BE1C-FC9822F2E2B2}" srcOrd="1" destOrd="0" presId="urn:microsoft.com/office/officeart/2005/8/layout/list1"/>
    <dgm:cxn modelId="{6E140D7A-4685-4EB0-A260-3700EE78D80F}" type="presParOf" srcId="{580D30F7-06AC-4F43-BEE7-B10AD6DED6E1}" destId="{93E967A2-A21A-4CCD-9E03-C775A59D6111}" srcOrd="1" destOrd="0" presId="urn:microsoft.com/office/officeart/2005/8/layout/list1"/>
    <dgm:cxn modelId="{87D6B96C-99D9-4CC7-9095-9ED502C92441}" type="presParOf" srcId="{580D30F7-06AC-4F43-BEE7-B10AD6DED6E1}" destId="{2AAAA3BA-05BA-418F-8A5A-10AE5084C7FC}" srcOrd="2" destOrd="0" presId="urn:microsoft.com/office/officeart/2005/8/layout/list1"/>
    <dgm:cxn modelId="{6CD8B3CF-DFFD-4C67-B513-BB504083FFA4}" type="presParOf" srcId="{580D30F7-06AC-4F43-BEE7-B10AD6DED6E1}" destId="{A0072368-5477-439E-8DF3-C881FA1EE64B}" srcOrd="3" destOrd="0" presId="urn:microsoft.com/office/officeart/2005/8/layout/list1"/>
    <dgm:cxn modelId="{2C104433-4589-47D3-9E3F-ABC60275FA1D}" type="presParOf" srcId="{580D30F7-06AC-4F43-BEE7-B10AD6DED6E1}" destId="{F552573C-CA80-479A-B6F4-143FF66D48E9}" srcOrd="4" destOrd="0" presId="urn:microsoft.com/office/officeart/2005/8/layout/list1"/>
    <dgm:cxn modelId="{83CA2EDA-BD50-4390-9450-E2279D7FD978}" type="presParOf" srcId="{F552573C-CA80-479A-B6F4-143FF66D48E9}" destId="{03FF40AA-BFD2-40DE-B08A-AC70A2785B15}" srcOrd="0" destOrd="0" presId="urn:microsoft.com/office/officeart/2005/8/layout/list1"/>
    <dgm:cxn modelId="{2DCD2B0D-F8E1-4F3E-95A7-88033B3CCCB6}" type="presParOf" srcId="{F552573C-CA80-479A-B6F4-143FF66D48E9}" destId="{F8894499-60CC-4E88-8CA9-CD3384914135}" srcOrd="1" destOrd="0" presId="urn:microsoft.com/office/officeart/2005/8/layout/list1"/>
    <dgm:cxn modelId="{F99DECA4-8175-48BB-A167-42C2D6F723C8}" type="presParOf" srcId="{580D30F7-06AC-4F43-BEE7-B10AD6DED6E1}" destId="{146FDA26-49B4-4D58-B386-7BBED1E1CA56}" srcOrd="5" destOrd="0" presId="urn:microsoft.com/office/officeart/2005/8/layout/list1"/>
    <dgm:cxn modelId="{533260B9-CC40-4687-B18C-6E477FC3175D}" type="presParOf" srcId="{580D30F7-06AC-4F43-BEE7-B10AD6DED6E1}" destId="{C2AF969D-53B8-4710-BFF6-DA48C6D34D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A8DDD4-B027-43DD-B2A8-4828914D3C55}">
      <dgm:prSet custT="1"/>
      <dgm:spPr>
        <a:solidFill>
          <a:srgbClr val="00A5E3"/>
        </a:solidFill>
        <a:ln>
          <a:solidFill>
            <a:srgbClr val="00A5E3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Make it easier to get around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F95DCB-FB41-4CDA-8A48-DE34E3D62D3A}" type="parTrans" cxnId="{3A2FF3FF-2E32-4692-B5AF-50828335147A}">
      <dgm:prSet/>
      <dgm:spPr/>
      <dgm:t>
        <a:bodyPr/>
        <a:lstStyle/>
        <a:p>
          <a:endParaRPr lang="en-US" sz="2000"/>
        </a:p>
      </dgm:t>
    </dgm:pt>
    <dgm:pt modelId="{9DF81042-6591-4E41-A00A-3ED6115CC333}" type="sibTrans" cxnId="{3A2FF3FF-2E32-4692-B5AF-50828335147A}">
      <dgm:prSet/>
      <dgm:spPr/>
      <dgm:t>
        <a:bodyPr/>
        <a:lstStyle/>
        <a:p>
          <a:endParaRPr lang="en-US" sz="2000"/>
        </a:p>
      </dgm:t>
    </dgm:pt>
    <dgm:pt modelId="{97A34C76-B086-43DE-9862-E17162752490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Support operation and maintenance of City fleet vehicles and transit electrification. 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0A5EA3-5B30-4B44-A876-F613E3F38A26}" type="parTrans" cxnId="{B4697B9D-F883-46E6-A325-9BC8538A32E9}">
      <dgm:prSet/>
      <dgm:spPr/>
      <dgm:t>
        <a:bodyPr/>
        <a:lstStyle/>
        <a:p>
          <a:endParaRPr lang="en-US" sz="2000"/>
        </a:p>
      </dgm:t>
    </dgm:pt>
    <dgm:pt modelId="{D79D3C57-A1DA-4DE7-8FF2-FD22822933E0}" type="sibTrans" cxnId="{B4697B9D-F883-46E6-A325-9BC8538A32E9}">
      <dgm:prSet/>
      <dgm:spPr/>
      <dgm:t>
        <a:bodyPr/>
        <a:lstStyle/>
        <a:p>
          <a:endParaRPr lang="en-US" sz="2000"/>
        </a:p>
      </dgm:t>
    </dgm:pt>
    <dgm:pt modelId="{028B4115-C150-4D33-B7E1-8E0B0505F506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Increase overall transit ridership.</a:t>
          </a:r>
        </a:p>
      </dgm:t>
    </dgm:pt>
    <dgm:pt modelId="{0827ADF3-54C6-4DAE-8982-6466C88411DD}" type="parTrans" cxnId="{D7D286D3-FBD0-4C64-9071-71CB3EF16DCC}">
      <dgm:prSet/>
      <dgm:spPr/>
      <dgm:t>
        <a:bodyPr/>
        <a:lstStyle/>
        <a:p>
          <a:endParaRPr lang="en-US" sz="2000"/>
        </a:p>
      </dgm:t>
    </dgm:pt>
    <dgm:pt modelId="{4FF41DB2-06D7-4B26-A19B-E97D18201BB5}" type="sibTrans" cxnId="{D7D286D3-FBD0-4C64-9071-71CB3EF16DCC}">
      <dgm:prSet/>
      <dgm:spPr/>
      <dgm:t>
        <a:bodyPr/>
        <a:lstStyle/>
        <a:p>
          <a:endParaRPr lang="en-US" sz="2000"/>
        </a:p>
      </dgm:t>
    </dgm:pt>
    <dgm:pt modelId="{D321B799-30A0-49EB-A58C-559F214DEC2C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Offer a variety of travel options to suit different needs and abilities.</a:t>
          </a:r>
          <a:r>
            <a:rPr lang="en-US" sz="2000" b="0" i="0"/>
            <a:t>	</a:t>
          </a:r>
          <a:endParaRPr lang="en-US" sz="2000"/>
        </a:p>
      </dgm:t>
    </dgm:pt>
    <dgm:pt modelId="{25C7DC31-70ED-4647-B41D-6415D90B5DD8}" type="parTrans" cxnId="{F15BE1DF-018E-4C5B-AABD-7E64A4BADA3B}">
      <dgm:prSet/>
      <dgm:spPr/>
      <dgm:t>
        <a:bodyPr/>
        <a:lstStyle/>
        <a:p>
          <a:endParaRPr lang="en-US" sz="2000"/>
        </a:p>
      </dgm:t>
    </dgm:pt>
    <dgm:pt modelId="{88AC151E-86D2-4450-9D65-F532943DFE8A}" type="sibTrans" cxnId="{F15BE1DF-018E-4C5B-AABD-7E64A4BADA3B}">
      <dgm:prSet/>
      <dgm:spPr/>
      <dgm:t>
        <a:bodyPr/>
        <a:lstStyle/>
        <a:p>
          <a:endParaRPr lang="en-US" sz="2000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35EA9501-50BE-4CF9-BCD3-410265E453BD}" type="pres">
      <dgm:prSet presAssocID="{8FA8DDD4-B027-43DD-B2A8-4828914D3C55}" presName="parentLin" presStyleCnt="0"/>
      <dgm:spPr/>
    </dgm:pt>
    <dgm:pt modelId="{29CF78C1-E46D-4D92-AA40-2FF504FDCD59}" type="pres">
      <dgm:prSet presAssocID="{8FA8DDD4-B027-43DD-B2A8-4828914D3C55}" presName="parentLeftMargin" presStyleLbl="node1" presStyleIdx="0" presStyleCnt="1"/>
      <dgm:spPr/>
    </dgm:pt>
    <dgm:pt modelId="{363FD56D-7944-40F3-BE1C-FC9822F2E2B2}" type="pres">
      <dgm:prSet presAssocID="{8FA8DDD4-B027-43DD-B2A8-4828914D3C55}" presName="parentText" presStyleLbl="node1" presStyleIdx="0" presStyleCnt="1" custScaleY="30976" custLinFactX="3014" custLinFactNeighborX="100000" custLinFactNeighborY="-26481">
        <dgm:presLayoutVars>
          <dgm:chMax val="0"/>
          <dgm:bulletEnabled val="1"/>
        </dgm:presLayoutVars>
      </dgm:prSet>
      <dgm:spPr>
        <a:solidFill>
          <a:srgbClr val="0089C4"/>
        </a:solidFill>
        <a:ln>
          <a:solidFill>
            <a:srgbClr val="00A5E3"/>
          </a:solidFill>
        </a:ln>
      </dgm:spPr>
    </dgm:pt>
    <dgm:pt modelId="{93E967A2-A21A-4CCD-9E03-C775A59D6111}" type="pres">
      <dgm:prSet presAssocID="{8FA8DDD4-B027-43DD-B2A8-4828914D3C55}" presName="negativeSpace" presStyleCnt="0"/>
      <dgm:spPr/>
    </dgm:pt>
    <dgm:pt modelId="{2AAAA3BA-05BA-418F-8A5A-10AE5084C7FC}" type="pres">
      <dgm:prSet presAssocID="{8FA8DDD4-B027-43DD-B2A8-4828914D3C55}" presName="childText" presStyleLbl="conFgAcc1" presStyleIdx="0" presStyleCnt="1" custScaleY="75987">
        <dgm:presLayoutVars>
          <dgm:bulletEnabled val="1"/>
        </dgm:presLayoutVars>
      </dgm:prSet>
      <dgm:spPr/>
    </dgm:pt>
  </dgm:ptLst>
  <dgm:cxnLst>
    <dgm:cxn modelId="{D7C3FB0F-C2CE-4E41-9FD7-E4D8F955239F}" type="presOf" srcId="{97A34C76-B086-43DE-9862-E17162752490}" destId="{2AAAA3BA-05BA-418F-8A5A-10AE5084C7FC}" srcOrd="0" destOrd="0" presId="urn:microsoft.com/office/officeart/2005/8/layout/list1"/>
    <dgm:cxn modelId="{81113122-0E29-401B-85C0-A3FB8E93BFE4}" type="presOf" srcId="{8FA8DDD4-B027-43DD-B2A8-4828914D3C55}" destId="{363FD56D-7944-40F3-BE1C-FC9822F2E2B2}" srcOrd="1" destOrd="0" presId="urn:microsoft.com/office/officeart/2005/8/layout/list1"/>
    <dgm:cxn modelId="{85BB9873-8DF4-48BB-BF16-D253AF63C346}" type="presOf" srcId="{028B4115-C150-4D33-B7E1-8E0B0505F506}" destId="{2AAAA3BA-05BA-418F-8A5A-10AE5084C7FC}" srcOrd="0" destOrd="1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B4697B9D-F883-46E6-A325-9BC8538A32E9}" srcId="{8FA8DDD4-B027-43DD-B2A8-4828914D3C55}" destId="{97A34C76-B086-43DE-9862-E17162752490}" srcOrd="0" destOrd="0" parTransId="{650A5EA3-5B30-4B44-A876-F613E3F38A26}" sibTransId="{D79D3C57-A1DA-4DE7-8FF2-FD22822933E0}"/>
    <dgm:cxn modelId="{CE0CE2A4-8C8C-4A97-B1DB-F7B87C9E6FE6}" type="presOf" srcId="{D321B799-30A0-49EB-A58C-559F214DEC2C}" destId="{2AAAA3BA-05BA-418F-8A5A-10AE5084C7FC}" srcOrd="0" destOrd="2" presId="urn:microsoft.com/office/officeart/2005/8/layout/list1"/>
    <dgm:cxn modelId="{AEAC37CD-D8EB-429D-8AE0-583A2F5A257C}" type="presOf" srcId="{8FA8DDD4-B027-43DD-B2A8-4828914D3C55}" destId="{29CF78C1-E46D-4D92-AA40-2FF504FDCD59}" srcOrd="0" destOrd="0" presId="urn:microsoft.com/office/officeart/2005/8/layout/list1"/>
    <dgm:cxn modelId="{D7D286D3-FBD0-4C64-9071-71CB3EF16DCC}" srcId="{8FA8DDD4-B027-43DD-B2A8-4828914D3C55}" destId="{028B4115-C150-4D33-B7E1-8E0B0505F506}" srcOrd="1" destOrd="0" parTransId="{0827ADF3-54C6-4DAE-8982-6466C88411DD}" sibTransId="{4FF41DB2-06D7-4B26-A19B-E97D18201BB5}"/>
    <dgm:cxn modelId="{F15BE1DF-018E-4C5B-AABD-7E64A4BADA3B}" srcId="{8FA8DDD4-B027-43DD-B2A8-4828914D3C55}" destId="{D321B799-30A0-49EB-A58C-559F214DEC2C}" srcOrd="2" destOrd="0" parTransId="{25C7DC31-70ED-4647-B41D-6415D90B5DD8}" sibTransId="{88AC151E-86D2-4450-9D65-F532943DFE8A}"/>
    <dgm:cxn modelId="{3A2FF3FF-2E32-4692-B5AF-50828335147A}" srcId="{8C2B12EC-891F-4789-B694-F067E2958A1F}" destId="{8FA8DDD4-B027-43DD-B2A8-4828914D3C55}" srcOrd="0" destOrd="0" parTransId="{1DF95DCB-FB41-4CDA-8A48-DE34E3D62D3A}" sibTransId="{9DF81042-6591-4E41-A00A-3ED6115CC333}"/>
    <dgm:cxn modelId="{DAFA782C-D86A-488C-9E3C-49CC747C2D6B}" type="presParOf" srcId="{580D30F7-06AC-4F43-BEE7-B10AD6DED6E1}" destId="{35EA9501-50BE-4CF9-BCD3-410265E453BD}" srcOrd="0" destOrd="0" presId="urn:microsoft.com/office/officeart/2005/8/layout/list1"/>
    <dgm:cxn modelId="{38E6A886-F1D7-4DBC-B926-A35D65E04846}" type="presParOf" srcId="{35EA9501-50BE-4CF9-BCD3-410265E453BD}" destId="{29CF78C1-E46D-4D92-AA40-2FF504FDCD59}" srcOrd="0" destOrd="0" presId="urn:microsoft.com/office/officeart/2005/8/layout/list1"/>
    <dgm:cxn modelId="{E4A9DDE3-DB8C-46AA-A5E4-43352B96A820}" type="presParOf" srcId="{35EA9501-50BE-4CF9-BCD3-410265E453BD}" destId="{363FD56D-7944-40F3-BE1C-FC9822F2E2B2}" srcOrd="1" destOrd="0" presId="urn:microsoft.com/office/officeart/2005/8/layout/list1"/>
    <dgm:cxn modelId="{6E140D7A-4685-4EB0-A260-3700EE78D80F}" type="presParOf" srcId="{580D30F7-06AC-4F43-BEE7-B10AD6DED6E1}" destId="{93E967A2-A21A-4CCD-9E03-C775A59D6111}" srcOrd="1" destOrd="0" presId="urn:microsoft.com/office/officeart/2005/8/layout/list1"/>
    <dgm:cxn modelId="{87D6B96C-99D9-4CC7-9095-9ED502C92441}" type="presParOf" srcId="{580D30F7-06AC-4F43-BEE7-B10AD6DED6E1}" destId="{2AAAA3BA-05BA-418F-8A5A-10AE5084C7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8B4115-C150-4D33-B7E1-8E0B0505F506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Deferral of some infrastructure needed to support growth.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827ADF3-54C6-4DAE-8982-6466C88411DD}" type="parTrans" cxnId="{D7D286D3-FBD0-4C64-9071-71CB3EF16DCC}">
      <dgm:prSet/>
      <dgm:spPr/>
      <dgm:t>
        <a:bodyPr/>
        <a:lstStyle/>
        <a:p>
          <a:endParaRPr lang="en-US"/>
        </a:p>
      </dgm:t>
    </dgm:pt>
    <dgm:pt modelId="{4FF41DB2-06D7-4B26-A19B-E97D18201BB5}" type="sibTrans" cxnId="{D7D286D3-FBD0-4C64-9071-71CB3EF16DCC}">
      <dgm:prSet/>
      <dgm:spPr/>
      <dgm:t>
        <a:bodyPr/>
        <a:lstStyle/>
        <a:p>
          <a:endParaRPr lang="en-US"/>
        </a:p>
      </dgm:t>
    </dgm:pt>
    <dgm:pt modelId="{D321B799-30A0-49EB-A58C-559F214DEC2C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Lack of ability to increase partnership and revenue growth.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5C7DC31-70ED-4647-B41D-6415D90B5DD8}" type="parTrans" cxnId="{F15BE1DF-018E-4C5B-AABD-7E64A4BADA3B}">
      <dgm:prSet/>
      <dgm:spPr/>
      <dgm:t>
        <a:bodyPr/>
        <a:lstStyle/>
        <a:p>
          <a:endParaRPr lang="en-US"/>
        </a:p>
      </dgm:t>
    </dgm:pt>
    <dgm:pt modelId="{88AC151E-86D2-4450-9D65-F532943DFE8A}" type="sibTrans" cxnId="{F15BE1DF-018E-4C5B-AABD-7E64A4BADA3B}">
      <dgm:prSet/>
      <dgm:spPr/>
      <dgm:t>
        <a:bodyPr/>
        <a:lstStyle/>
        <a:p>
          <a:endParaRPr lang="en-US"/>
        </a:p>
      </dgm:t>
    </dgm:pt>
    <dgm:pt modelId="{355307A8-0475-46A0-ACB5-088C6A74DE1A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Slowed pace and capacity to implement Parks and Recreation Master Plan and Trails Master Plan.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E5807E-734E-4573-930A-BA88D367AE73}" type="parTrans" cxnId="{83864835-7E45-47A1-92CB-D78DDEEEE6BB}">
      <dgm:prSet/>
      <dgm:spPr/>
      <dgm:t>
        <a:bodyPr/>
        <a:lstStyle/>
        <a:p>
          <a:endParaRPr lang="en-US"/>
        </a:p>
      </dgm:t>
    </dgm:pt>
    <dgm:pt modelId="{27D7D44A-6B62-42CF-96FE-1213B4082471}" type="sibTrans" cxnId="{83864835-7E45-47A1-92CB-D78DDEEEE6BB}">
      <dgm:prSet/>
      <dgm:spPr/>
      <dgm:t>
        <a:bodyPr/>
        <a:lstStyle/>
        <a:p>
          <a:endParaRPr lang="en-US"/>
        </a:p>
      </dgm:t>
    </dgm:pt>
    <dgm:pt modelId="{28CC5AFD-86A4-4B7B-8AEA-E03D3589BD28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Removal of City’s ability to adopt and explore emerging transportation methods.</a:t>
          </a:r>
        </a:p>
      </dgm:t>
    </dgm:pt>
    <dgm:pt modelId="{C1F92A3C-501C-4435-BC72-5EAF23BCF1D4}" type="parTrans" cxnId="{18D9FFCB-631F-4D57-81F1-AA7ED95175E8}">
      <dgm:prSet/>
      <dgm:spPr/>
      <dgm:t>
        <a:bodyPr/>
        <a:lstStyle/>
        <a:p>
          <a:endParaRPr lang="en-US"/>
        </a:p>
      </dgm:t>
    </dgm:pt>
    <dgm:pt modelId="{A3D31B66-48EE-41E5-B3E0-0152C4B98C48}" type="sibTrans" cxnId="{18D9FFCB-631F-4D57-81F1-AA7ED95175E8}">
      <dgm:prSet/>
      <dgm:spPr/>
      <dgm:t>
        <a:bodyPr/>
        <a:lstStyle/>
        <a:p>
          <a:endParaRPr lang="en-US"/>
        </a:p>
      </dgm:t>
    </dgm:pt>
    <dgm:pt modelId="{8B7CAA2C-BAB1-41FD-9DB1-40044B67BA0E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Slow the implementation pace of the Guelph Transit Future Ready Action Plan and negative impacts to ridership targets.</a:t>
          </a:r>
        </a:p>
      </dgm:t>
    </dgm:pt>
    <dgm:pt modelId="{1123FED8-C200-42FC-9A54-F7FB19E9B64F}" type="parTrans" cxnId="{7446FDBA-9B3B-4FA5-8FE3-150B2033D698}">
      <dgm:prSet/>
      <dgm:spPr/>
      <dgm:t>
        <a:bodyPr/>
        <a:lstStyle/>
        <a:p>
          <a:endParaRPr lang="en-US"/>
        </a:p>
      </dgm:t>
    </dgm:pt>
    <dgm:pt modelId="{BB48C255-3739-4CFA-B9E1-A4BA5EBCE3CF}" type="sibTrans" cxnId="{7446FDBA-9B3B-4FA5-8FE3-150B2033D698}">
      <dgm:prSet/>
      <dgm:spPr/>
      <dgm:t>
        <a:bodyPr/>
        <a:lstStyle/>
        <a:p>
          <a:endParaRPr lang="en-US"/>
        </a:p>
      </dgm:t>
    </dgm:pt>
    <dgm:pt modelId="{0A452B4D-D957-4D34-8B61-FAF1963C7551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Potential future budgetary pressures related to City’s share of Highway 7 improvements.</a:t>
          </a:r>
        </a:p>
      </dgm:t>
    </dgm:pt>
    <dgm:pt modelId="{720D2EE9-86EB-4F7C-830A-02209BC3DA3D}" type="parTrans" cxnId="{E6E61D2D-66E0-494D-B224-9F4A79DFF2C4}">
      <dgm:prSet/>
      <dgm:spPr/>
      <dgm:t>
        <a:bodyPr/>
        <a:lstStyle/>
        <a:p>
          <a:endParaRPr lang="en-US"/>
        </a:p>
      </dgm:t>
    </dgm:pt>
    <dgm:pt modelId="{3C64B2F8-81CC-4F97-8ED2-BE177009EE3E}" type="sibTrans" cxnId="{E6E61D2D-66E0-494D-B224-9F4A79DFF2C4}">
      <dgm:prSet/>
      <dgm:spPr/>
      <dgm:t>
        <a:bodyPr/>
        <a:lstStyle/>
        <a:p>
          <a:endParaRPr lang="en-US"/>
        </a:p>
      </dgm:t>
    </dgm:pt>
    <dgm:pt modelId="{97A34C76-B086-43DE-9862-E17162752490}">
      <dgm:prSet custT="1"/>
      <dgm:spPr>
        <a:solidFill>
          <a:srgbClr val="00A5E3"/>
        </a:solidFill>
        <a:ln>
          <a:solidFill>
            <a:srgbClr val="00A5E3"/>
          </a:solidFill>
        </a:ln>
      </dgm:spPr>
      <dgm:t>
        <a:bodyPr/>
        <a:lstStyle/>
        <a:p>
          <a:r>
            <a:rPr lang="en-US" sz="2000" b="0" i="0">
              <a:latin typeface="Verdana" panose="020B0604030504040204" pitchFamily="34" charset="0"/>
              <a:ea typeface="Verdana" panose="020B0604030504040204" pitchFamily="34" charset="0"/>
            </a:rPr>
            <a:t>Impacts and risks</a:t>
          </a:r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9D3C57-A1DA-4DE7-8FF2-FD22822933E0}" type="sibTrans" cxnId="{B4697B9D-F883-46E6-A325-9BC8538A32E9}">
      <dgm:prSet/>
      <dgm:spPr/>
      <dgm:t>
        <a:bodyPr/>
        <a:lstStyle/>
        <a:p>
          <a:endParaRPr lang="en-US"/>
        </a:p>
      </dgm:t>
    </dgm:pt>
    <dgm:pt modelId="{650A5EA3-5B30-4B44-A876-F613E3F38A26}" type="parTrans" cxnId="{B4697B9D-F883-46E6-A325-9BC8538A32E9}">
      <dgm:prSet/>
      <dgm:spPr/>
      <dgm:t>
        <a:bodyPr/>
        <a:lstStyle/>
        <a:p>
          <a:endParaRPr lang="en-US"/>
        </a:p>
      </dgm:t>
    </dgm:pt>
    <dgm:pt modelId="{E5D08865-A0C8-4FC3-878E-E05C200CA8F2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Limited ability to attract more people to parks and programs.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5C8D0A-B01C-4F40-AEC6-EB96B0DF9178}" type="parTrans" cxnId="{C9A91478-76FE-4C40-BADA-6EAA3A20A457}">
      <dgm:prSet/>
      <dgm:spPr/>
      <dgm:t>
        <a:bodyPr/>
        <a:lstStyle/>
        <a:p>
          <a:endParaRPr lang="en-US"/>
        </a:p>
      </dgm:t>
    </dgm:pt>
    <dgm:pt modelId="{3451FD7B-454F-4897-9E79-11BE8CFDA726}" type="sibTrans" cxnId="{C9A91478-76FE-4C40-BADA-6EAA3A20A457}">
      <dgm:prSet/>
      <dgm:spPr/>
      <dgm:t>
        <a:bodyPr/>
        <a:lstStyle/>
        <a:p>
          <a:endParaRPr lang="en-US"/>
        </a:p>
      </dgm:t>
    </dgm:pt>
    <dgm:pt modelId="{822DB8AA-436C-425C-8CCA-6C8C2431A10C}">
      <dgm:prSet custT="1"/>
      <dgm:spPr>
        <a:ln>
          <a:solidFill>
            <a:srgbClr val="00A5E3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York road scope reduction.</a:t>
          </a:r>
        </a:p>
      </dgm:t>
    </dgm:pt>
    <dgm:pt modelId="{C7969CDF-489C-46CF-BCB3-0C05FAB31023}" type="parTrans" cxnId="{BD75B5A5-B4FA-44C6-BB0F-C1E8FC2BBFF3}">
      <dgm:prSet/>
      <dgm:spPr/>
      <dgm:t>
        <a:bodyPr/>
        <a:lstStyle/>
        <a:p>
          <a:endParaRPr lang="en-US"/>
        </a:p>
      </dgm:t>
    </dgm:pt>
    <dgm:pt modelId="{3F462451-7950-4030-BC40-8BC9A4A83D17}" type="sibTrans" cxnId="{BD75B5A5-B4FA-44C6-BB0F-C1E8FC2BBFF3}">
      <dgm:prSet/>
      <dgm:spPr/>
      <dgm:t>
        <a:bodyPr/>
        <a:lstStyle/>
        <a:p>
          <a:endParaRPr lang="en-US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D095F09E-235A-4023-A5DB-A339B2BDF5EE}" type="pres">
      <dgm:prSet presAssocID="{97A34C76-B086-43DE-9862-E17162752490}" presName="parentLin" presStyleCnt="0"/>
      <dgm:spPr/>
    </dgm:pt>
    <dgm:pt modelId="{12FAD766-CAD6-41A4-BCE6-5AA89F692BE0}" type="pres">
      <dgm:prSet presAssocID="{97A34C76-B086-43DE-9862-E17162752490}" presName="parentLeftMargin" presStyleLbl="node1" presStyleIdx="0" presStyleCnt="1"/>
      <dgm:spPr/>
    </dgm:pt>
    <dgm:pt modelId="{75CD6590-FBB8-441C-999C-CD77B5E0294F}" type="pres">
      <dgm:prSet presAssocID="{97A34C76-B086-43DE-9862-E17162752490}" presName="parentText" presStyleLbl="node1" presStyleIdx="0" presStyleCnt="1" custScaleY="462059">
        <dgm:presLayoutVars>
          <dgm:chMax val="0"/>
          <dgm:bulletEnabled val="1"/>
        </dgm:presLayoutVars>
      </dgm:prSet>
      <dgm:spPr>
        <a:solidFill>
          <a:srgbClr val="0089C4"/>
        </a:solidFill>
        <a:ln>
          <a:solidFill>
            <a:srgbClr val="00A5E3"/>
          </a:solidFill>
        </a:ln>
      </dgm:spPr>
    </dgm:pt>
    <dgm:pt modelId="{FD01D49E-304E-4297-89D4-6A15665977A5}" type="pres">
      <dgm:prSet presAssocID="{97A34C76-B086-43DE-9862-E17162752490}" presName="negativeSpace" presStyleCnt="0"/>
      <dgm:spPr/>
    </dgm:pt>
    <dgm:pt modelId="{FCF3B9F4-2F41-42AD-97B6-56B11EE6E44A}" type="pres">
      <dgm:prSet presAssocID="{97A34C76-B086-43DE-9862-E1716275249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6E61D2D-66E0-494D-B224-9F4A79DFF2C4}" srcId="{97A34C76-B086-43DE-9862-E17162752490}" destId="{0A452B4D-D957-4D34-8B61-FAF1963C7551}" srcOrd="6" destOrd="0" parTransId="{720D2EE9-86EB-4F7C-830A-02209BC3DA3D}" sibTransId="{3C64B2F8-81CC-4F97-8ED2-BE177009EE3E}"/>
    <dgm:cxn modelId="{83864835-7E45-47A1-92CB-D78DDEEEE6BB}" srcId="{97A34C76-B086-43DE-9862-E17162752490}" destId="{355307A8-0475-46A0-ACB5-088C6A74DE1A}" srcOrd="2" destOrd="0" parTransId="{8CE5807E-734E-4573-930A-BA88D367AE73}" sibTransId="{27D7D44A-6B62-42CF-96FE-1213B4082471}"/>
    <dgm:cxn modelId="{8F7CF63B-FFA5-4C1A-9B8B-57E2AB8CDF57}" type="presOf" srcId="{8B7CAA2C-BAB1-41FD-9DB1-40044B67BA0E}" destId="{FCF3B9F4-2F41-42AD-97B6-56B11EE6E44A}" srcOrd="0" destOrd="5" presId="urn:microsoft.com/office/officeart/2005/8/layout/list1"/>
    <dgm:cxn modelId="{A157E65B-E618-4C2E-8CA9-8BB143F65D4E}" type="presOf" srcId="{97A34C76-B086-43DE-9862-E17162752490}" destId="{12FAD766-CAD6-41A4-BCE6-5AA89F692BE0}" srcOrd="0" destOrd="0" presId="urn:microsoft.com/office/officeart/2005/8/layout/list1"/>
    <dgm:cxn modelId="{C9A91478-76FE-4C40-BADA-6EAA3A20A457}" srcId="{97A34C76-B086-43DE-9862-E17162752490}" destId="{E5D08865-A0C8-4FC3-878E-E05C200CA8F2}" srcOrd="3" destOrd="0" parTransId="{8B5C8D0A-B01C-4F40-AEC6-EB96B0DF9178}" sibTransId="{3451FD7B-454F-4897-9E79-11BE8CFDA726}"/>
    <dgm:cxn modelId="{47B54979-DEEC-4E1C-97AB-217AE4B3CF68}" type="presOf" srcId="{D321B799-30A0-49EB-A58C-559F214DEC2C}" destId="{FCF3B9F4-2F41-42AD-97B6-56B11EE6E44A}" srcOrd="0" destOrd="1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B4697B9D-F883-46E6-A325-9BC8538A32E9}" srcId="{8C2B12EC-891F-4789-B694-F067E2958A1F}" destId="{97A34C76-B086-43DE-9862-E17162752490}" srcOrd="0" destOrd="0" parTransId="{650A5EA3-5B30-4B44-A876-F613E3F38A26}" sibTransId="{D79D3C57-A1DA-4DE7-8FF2-FD22822933E0}"/>
    <dgm:cxn modelId="{BD75B5A5-B4FA-44C6-BB0F-C1E8FC2BBFF3}" srcId="{97A34C76-B086-43DE-9862-E17162752490}" destId="{822DB8AA-436C-425C-8CCA-6C8C2431A10C}" srcOrd="7" destOrd="0" parTransId="{C7969CDF-489C-46CF-BCB3-0C05FAB31023}" sibTransId="{3F462451-7950-4030-BC40-8BC9A4A83D17}"/>
    <dgm:cxn modelId="{FD507AB7-1F04-49A3-AEAE-9301804BB8D9}" type="presOf" srcId="{028B4115-C150-4D33-B7E1-8E0B0505F506}" destId="{FCF3B9F4-2F41-42AD-97B6-56B11EE6E44A}" srcOrd="0" destOrd="0" presId="urn:microsoft.com/office/officeart/2005/8/layout/list1"/>
    <dgm:cxn modelId="{DFA6C5BA-B86D-44DB-AE79-2C41ABB6D405}" type="presOf" srcId="{28CC5AFD-86A4-4B7B-8AEA-E03D3589BD28}" destId="{FCF3B9F4-2F41-42AD-97B6-56B11EE6E44A}" srcOrd="0" destOrd="4" presId="urn:microsoft.com/office/officeart/2005/8/layout/list1"/>
    <dgm:cxn modelId="{7446FDBA-9B3B-4FA5-8FE3-150B2033D698}" srcId="{97A34C76-B086-43DE-9862-E17162752490}" destId="{8B7CAA2C-BAB1-41FD-9DB1-40044B67BA0E}" srcOrd="5" destOrd="0" parTransId="{1123FED8-C200-42FC-9A54-F7FB19E9B64F}" sibTransId="{BB48C255-3739-4CFA-B9E1-A4BA5EBCE3CF}"/>
    <dgm:cxn modelId="{18D9FFCB-631F-4D57-81F1-AA7ED95175E8}" srcId="{97A34C76-B086-43DE-9862-E17162752490}" destId="{28CC5AFD-86A4-4B7B-8AEA-E03D3589BD28}" srcOrd="4" destOrd="0" parTransId="{C1F92A3C-501C-4435-BC72-5EAF23BCF1D4}" sibTransId="{A3D31B66-48EE-41E5-B3E0-0152C4B98C48}"/>
    <dgm:cxn modelId="{AF110BD0-5113-4FB4-8DCB-B77D51E3ADBE}" type="presOf" srcId="{822DB8AA-436C-425C-8CCA-6C8C2431A10C}" destId="{FCF3B9F4-2F41-42AD-97B6-56B11EE6E44A}" srcOrd="0" destOrd="7" presId="urn:microsoft.com/office/officeart/2005/8/layout/list1"/>
    <dgm:cxn modelId="{43A6D5D0-7641-4CCB-89C0-0CAA371DD016}" type="presOf" srcId="{97A34C76-B086-43DE-9862-E17162752490}" destId="{75CD6590-FBB8-441C-999C-CD77B5E0294F}" srcOrd="1" destOrd="0" presId="urn:microsoft.com/office/officeart/2005/8/layout/list1"/>
    <dgm:cxn modelId="{82C7E3D2-EEA7-4A54-9E35-90048279C075}" type="presOf" srcId="{E5D08865-A0C8-4FC3-878E-E05C200CA8F2}" destId="{FCF3B9F4-2F41-42AD-97B6-56B11EE6E44A}" srcOrd="0" destOrd="3" presId="urn:microsoft.com/office/officeart/2005/8/layout/list1"/>
    <dgm:cxn modelId="{D7D286D3-FBD0-4C64-9071-71CB3EF16DCC}" srcId="{97A34C76-B086-43DE-9862-E17162752490}" destId="{028B4115-C150-4D33-B7E1-8E0B0505F506}" srcOrd="0" destOrd="0" parTransId="{0827ADF3-54C6-4DAE-8982-6466C88411DD}" sibTransId="{4FF41DB2-06D7-4B26-A19B-E97D18201BB5}"/>
    <dgm:cxn modelId="{1BBF94D3-D60F-4FD0-B711-0FB2D3242484}" type="presOf" srcId="{355307A8-0475-46A0-ACB5-088C6A74DE1A}" destId="{FCF3B9F4-2F41-42AD-97B6-56B11EE6E44A}" srcOrd="0" destOrd="2" presId="urn:microsoft.com/office/officeart/2005/8/layout/list1"/>
    <dgm:cxn modelId="{F15BE1DF-018E-4C5B-AABD-7E64A4BADA3B}" srcId="{97A34C76-B086-43DE-9862-E17162752490}" destId="{D321B799-30A0-49EB-A58C-559F214DEC2C}" srcOrd="1" destOrd="0" parTransId="{25C7DC31-70ED-4647-B41D-6415D90B5DD8}" sibTransId="{88AC151E-86D2-4450-9D65-F532943DFE8A}"/>
    <dgm:cxn modelId="{ED3A66E3-3D91-4DAC-8B82-41BADF85B036}" type="presOf" srcId="{0A452B4D-D957-4D34-8B61-FAF1963C7551}" destId="{FCF3B9F4-2F41-42AD-97B6-56B11EE6E44A}" srcOrd="0" destOrd="6" presId="urn:microsoft.com/office/officeart/2005/8/layout/list1"/>
    <dgm:cxn modelId="{C7FCE080-F3E3-437F-8414-8C21DD6D1BA2}" type="presParOf" srcId="{580D30F7-06AC-4F43-BEE7-B10AD6DED6E1}" destId="{D095F09E-235A-4023-A5DB-A339B2BDF5EE}" srcOrd="0" destOrd="0" presId="urn:microsoft.com/office/officeart/2005/8/layout/list1"/>
    <dgm:cxn modelId="{D4182204-1311-472B-B1D2-7C8587F5E578}" type="presParOf" srcId="{D095F09E-235A-4023-A5DB-A339B2BDF5EE}" destId="{12FAD766-CAD6-41A4-BCE6-5AA89F692BE0}" srcOrd="0" destOrd="0" presId="urn:microsoft.com/office/officeart/2005/8/layout/list1"/>
    <dgm:cxn modelId="{9F05FADE-0952-4B08-9C83-FFBF152C9EE7}" type="presParOf" srcId="{D095F09E-235A-4023-A5DB-A339B2BDF5EE}" destId="{75CD6590-FBB8-441C-999C-CD77B5E0294F}" srcOrd="1" destOrd="0" presId="urn:microsoft.com/office/officeart/2005/8/layout/list1"/>
    <dgm:cxn modelId="{1C25FF2D-676E-4625-9865-26DBD784D6A5}" type="presParOf" srcId="{580D30F7-06AC-4F43-BEE7-B10AD6DED6E1}" destId="{FD01D49E-304E-4297-89D4-6A15665977A5}" srcOrd="1" destOrd="0" presId="urn:microsoft.com/office/officeart/2005/8/layout/list1"/>
    <dgm:cxn modelId="{7A595391-2A47-4025-913D-89BD688186B4}" type="presParOf" srcId="{580D30F7-06AC-4F43-BEE7-B10AD6DED6E1}" destId="{FCF3B9F4-2F41-42AD-97B6-56B11EE6E4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90E03F-5386-4F23-B783-062A05A9F5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0BC548-CE71-4879-9839-D48966BBC891}">
      <dgm:prSet custT="1"/>
      <dgm:spPr>
        <a:solidFill>
          <a:srgbClr val="78BE99"/>
        </a:solidFill>
        <a:ln>
          <a:solidFill>
            <a:srgbClr val="78BE99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Be a leader in climate action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6364E3-BE58-4555-81E5-5D1B7EF2C12D}" type="parTrans" cxnId="{9F8109C5-8571-4832-A2A5-645B9B6B4831}">
      <dgm:prSet/>
      <dgm:spPr/>
      <dgm:t>
        <a:bodyPr/>
        <a:lstStyle/>
        <a:p>
          <a:endParaRPr lang="en-US"/>
        </a:p>
      </dgm:t>
    </dgm:pt>
    <dgm:pt modelId="{0F8F719A-B311-4AD0-BBF2-E944E9FC5D12}" type="sibTrans" cxnId="{9F8109C5-8571-4832-A2A5-645B9B6B4831}">
      <dgm:prSet/>
      <dgm:spPr/>
      <dgm:t>
        <a:bodyPr/>
        <a:lstStyle/>
        <a:p>
          <a:endParaRPr lang="en-US"/>
        </a:p>
      </dgm:t>
    </dgm:pt>
    <dgm:pt modelId="{D6475BF6-4641-41B7-8FE3-DADBF5DE812F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Reduce energy consumption and greenhouse gases.	</a:t>
          </a:r>
        </a:p>
      </dgm:t>
    </dgm:pt>
    <dgm:pt modelId="{CFB5EFCD-2392-49BD-8DFB-ED6AA62C3BAC}" type="parTrans" cxnId="{0C35DD74-08DA-43CD-98D8-C920CEC04270}">
      <dgm:prSet/>
      <dgm:spPr/>
      <dgm:t>
        <a:bodyPr/>
        <a:lstStyle/>
        <a:p>
          <a:endParaRPr lang="en-US"/>
        </a:p>
      </dgm:t>
    </dgm:pt>
    <dgm:pt modelId="{BC9E7CBC-DAD6-4352-83BF-C4369A7A6340}" type="sibTrans" cxnId="{0C35DD74-08DA-43CD-98D8-C920CEC04270}">
      <dgm:prSet/>
      <dgm:spPr/>
      <dgm:t>
        <a:bodyPr/>
        <a:lstStyle/>
        <a:p>
          <a:endParaRPr lang="en-US"/>
        </a:p>
      </dgm:t>
    </dgm:pt>
    <dgm:pt modelId="{0656542A-30AB-4898-A423-6996D20B9089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Conserve and protect drinking water.</a:t>
          </a:r>
        </a:p>
      </dgm:t>
    </dgm:pt>
    <dgm:pt modelId="{9DB8E46F-0247-4838-A468-32E12571ACA0}" type="parTrans" cxnId="{9650BF72-A36E-42FA-9179-823A3B1A1542}">
      <dgm:prSet/>
      <dgm:spPr/>
      <dgm:t>
        <a:bodyPr/>
        <a:lstStyle/>
        <a:p>
          <a:endParaRPr lang="en-US"/>
        </a:p>
      </dgm:t>
    </dgm:pt>
    <dgm:pt modelId="{42B77B45-A02F-4B1F-BE85-510C3F0EEEA5}" type="sibTrans" cxnId="{9650BF72-A36E-42FA-9179-823A3B1A1542}">
      <dgm:prSet/>
      <dgm:spPr/>
      <dgm:t>
        <a:bodyPr/>
        <a:lstStyle/>
        <a:p>
          <a:endParaRPr lang="en-US"/>
        </a:p>
      </dgm:t>
    </dgm:pt>
    <dgm:pt modelId="{CDFA885E-3017-43FE-A608-53640893D297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Increased canopy coverage. 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A23B272-7C98-433C-B959-8DD2414E1D6B}" type="parTrans" cxnId="{3322F686-FC33-4648-B354-7A0448860972}">
      <dgm:prSet/>
      <dgm:spPr/>
      <dgm:t>
        <a:bodyPr/>
        <a:lstStyle/>
        <a:p>
          <a:endParaRPr lang="en-US"/>
        </a:p>
      </dgm:t>
    </dgm:pt>
    <dgm:pt modelId="{CD7AD689-497F-42E9-A095-B790F7170AE2}" type="sibTrans" cxnId="{3322F686-FC33-4648-B354-7A0448860972}">
      <dgm:prSet/>
      <dgm:spPr/>
      <dgm:t>
        <a:bodyPr/>
        <a:lstStyle/>
        <a:p>
          <a:endParaRPr lang="en-US"/>
        </a:p>
      </dgm:t>
    </dgm:pt>
    <dgm:pt modelId="{A342CF1C-1FDB-42FD-8AAA-5AED80B58C35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Fleet electrification. 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DFC24A-616A-4FBD-A4D2-C7AE2F3C912B}" type="parTrans" cxnId="{AB4D12C6-E2CC-433F-B87A-B34D3D1B2B50}">
      <dgm:prSet/>
      <dgm:spPr/>
      <dgm:t>
        <a:bodyPr/>
        <a:lstStyle/>
        <a:p>
          <a:endParaRPr lang="en-US"/>
        </a:p>
      </dgm:t>
    </dgm:pt>
    <dgm:pt modelId="{DA94C0FB-6E9A-4028-9215-CD7ABFFB956E}" type="sibTrans" cxnId="{AB4D12C6-E2CC-433F-B87A-B34D3D1B2B50}">
      <dgm:prSet/>
      <dgm:spPr/>
      <dgm:t>
        <a:bodyPr/>
        <a:lstStyle/>
        <a:p>
          <a:endParaRPr lang="en-US"/>
        </a:p>
      </dgm:t>
    </dgm:pt>
    <dgm:pt modelId="{8CA4BC68-40EF-4F88-91C6-9B71AFB7F90F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Advance the Stormwater Master Plan.</a:t>
          </a:r>
        </a:p>
      </dgm:t>
    </dgm:pt>
    <dgm:pt modelId="{DFA5DD14-D8D2-41BB-B998-9183996E7A98}" type="parTrans" cxnId="{F6C7D38E-7C12-4696-B4DA-4BA0C0416D50}">
      <dgm:prSet/>
      <dgm:spPr/>
      <dgm:t>
        <a:bodyPr/>
        <a:lstStyle/>
        <a:p>
          <a:endParaRPr lang="en-US"/>
        </a:p>
      </dgm:t>
    </dgm:pt>
    <dgm:pt modelId="{987CD04B-D65B-4AC6-A1EA-D10E1A7B7EEA}" type="sibTrans" cxnId="{F6C7D38E-7C12-4696-B4DA-4BA0C0416D50}">
      <dgm:prSet/>
      <dgm:spPr/>
      <dgm:t>
        <a:bodyPr/>
        <a:lstStyle/>
        <a:p>
          <a:endParaRPr lang="en-US"/>
        </a:p>
      </dgm:t>
    </dgm:pt>
    <dgm:pt modelId="{CE76E946-0D50-4318-A308-B9C5A0BB4220}">
      <dgm:prSet custT="1"/>
      <dgm:spPr>
        <a:ln>
          <a:solidFill>
            <a:srgbClr val="78BE99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Conservation of natural heritage resources.  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A4C524-9748-4859-9034-78B8F06E6811}" type="parTrans" cxnId="{CBDCF713-EF7C-462D-9995-5D197A70275D}">
      <dgm:prSet/>
      <dgm:spPr/>
      <dgm:t>
        <a:bodyPr/>
        <a:lstStyle/>
        <a:p>
          <a:endParaRPr lang="en-US"/>
        </a:p>
      </dgm:t>
    </dgm:pt>
    <dgm:pt modelId="{C30511A4-33B7-4736-A5C8-4A8D1C7A20CE}" type="sibTrans" cxnId="{CBDCF713-EF7C-462D-9995-5D197A70275D}">
      <dgm:prSet/>
      <dgm:spPr/>
      <dgm:t>
        <a:bodyPr/>
        <a:lstStyle/>
        <a:p>
          <a:endParaRPr lang="en-US"/>
        </a:p>
      </dgm:t>
    </dgm:pt>
    <dgm:pt modelId="{92E8EB83-E335-439F-AB78-C418B0E09E82}" type="pres">
      <dgm:prSet presAssocID="{8290E03F-5386-4F23-B783-062A05A9F5F1}" presName="linear" presStyleCnt="0">
        <dgm:presLayoutVars>
          <dgm:dir/>
          <dgm:animLvl val="lvl"/>
          <dgm:resizeHandles val="exact"/>
        </dgm:presLayoutVars>
      </dgm:prSet>
      <dgm:spPr/>
    </dgm:pt>
    <dgm:pt modelId="{F3E10A00-9FD2-4434-81AF-D0A70CC51CC5}" type="pres">
      <dgm:prSet presAssocID="{C50BC548-CE71-4879-9839-D48966BBC891}" presName="parentLin" presStyleCnt="0"/>
      <dgm:spPr/>
    </dgm:pt>
    <dgm:pt modelId="{F3E1702C-98F8-4F4B-9F8C-090AE8615350}" type="pres">
      <dgm:prSet presAssocID="{C50BC548-CE71-4879-9839-D48966BBC891}" presName="parentLeftMargin" presStyleLbl="node1" presStyleIdx="0" presStyleCnt="1"/>
      <dgm:spPr/>
    </dgm:pt>
    <dgm:pt modelId="{CBA3DB92-D90C-4813-8056-7891C4004F3E}" type="pres">
      <dgm:prSet presAssocID="{C50BC548-CE71-4879-9839-D48966BBC891}" presName="parentText" presStyleLbl="node1" presStyleIdx="0" presStyleCnt="1" custScaleY="57526" custLinFactNeighborX="-6014" custLinFactNeighborY="-32500">
        <dgm:presLayoutVars>
          <dgm:chMax val="0"/>
          <dgm:bulletEnabled val="1"/>
        </dgm:presLayoutVars>
      </dgm:prSet>
      <dgm:spPr>
        <a:solidFill>
          <a:srgbClr val="00853F"/>
        </a:solidFill>
        <a:ln>
          <a:solidFill>
            <a:srgbClr val="78BE99"/>
          </a:solidFill>
        </a:ln>
      </dgm:spPr>
    </dgm:pt>
    <dgm:pt modelId="{6F598141-C667-4A2A-92C3-F72D3667E921}" type="pres">
      <dgm:prSet presAssocID="{C50BC548-CE71-4879-9839-D48966BBC891}" presName="negativeSpace" presStyleCnt="0"/>
      <dgm:spPr/>
    </dgm:pt>
    <dgm:pt modelId="{4AA8DE3E-E9E8-4E04-BD21-267A703962E1}" type="pres">
      <dgm:prSet presAssocID="{C50BC548-CE71-4879-9839-D48966BBC89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08A8413-06F9-444B-A1A7-7294AE35A9FE}" type="presOf" srcId="{C50BC548-CE71-4879-9839-D48966BBC891}" destId="{CBA3DB92-D90C-4813-8056-7891C4004F3E}" srcOrd="1" destOrd="0" presId="urn:microsoft.com/office/officeart/2005/8/layout/list1"/>
    <dgm:cxn modelId="{CBDCF713-EF7C-462D-9995-5D197A70275D}" srcId="{C50BC548-CE71-4879-9839-D48966BBC891}" destId="{CE76E946-0D50-4318-A308-B9C5A0BB4220}" srcOrd="5" destOrd="0" parTransId="{7AA4C524-9748-4859-9034-78B8F06E6811}" sibTransId="{C30511A4-33B7-4736-A5C8-4A8D1C7A20CE}"/>
    <dgm:cxn modelId="{59D9B922-D5FC-4130-9EB2-B32136C56566}" type="presOf" srcId="{CDFA885E-3017-43FE-A608-53640893D297}" destId="{4AA8DE3E-E9E8-4E04-BD21-267A703962E1}" srcOrd="0" destOrd="1" presId="urn:microsoft.com/office/officeart/2005/8/layout/list1"/>
    <dgm:cxn modelId="{01278E3E-5D5E-43E0-8F35-D60B2B31050D}" type="presOf" srcId="{8CA4BC68-40EF-4F88-91C6-9B71AFB7F90F}" destId="{4AA8DE3E-E9E8-4E04-BD21-267A703962E1}" srcOrd="0" destOrd="2" presId="urn:microsoft.com/office/officeart/2005/8/layout/list1"/>
    <dgm:cxn modelId="{E84B7161-00A2-471C-AB01-7D38BC822FDF}" type="presOf" srcId="{8290E03F-5386-4F23-B783-062A05A9F5F1}" destId="{92E8EB83-E335-439F-AB78-C418B0E09E82}" srcOrd="0" destOrd="0" presId="urn:microsoft.com/office/officeart/2005/8/layout/list1"/>
    <dgm:cxn modelId="{E7739550-39FB-4E02-84C1-AA5C36FF5FEC}" type="presOf" srcId="{D6475BF6-4641-41B7-8FE3-DADBF5DE812F}" destId="{4AA8DE3E-E9E8-4E04-BD21-267A703962E1}" srcOrd="0" destOrd="0" presId="urn:microsoft.com/office/officeart/2005/8/layout/list1"/>
    <dgm:cxn modelId="{9650BF72-A36E-42FA-9179-823A3B1A1542}" srcId="{C50BC548-CE71-4879-9839-D48966BBC891}" destId="{0656542A-30AB-4898-A423-6996D20B9089}" srcOrd="4" destOrd="0" parTransId="{9DB8E46F-0247-4838-A468-32E12571ACA0}" sibTransId="{42B77B45-A02F-4B1F-BE85-510C3F0EEEA5}"/>
    <dgm:cxn modelId="{0C35DD74-08DA-43CD-98D8-C920CEC04270}" srcId="{C50BC548-CE71-4879-9839-D48966BBC891}" destId="{D6475BF6-4641-41B7-8FE3-DADBF5DE812F}" srcOrd="0" destOrd="0" parTransId="{CFB5EFCD-2392-49BD-8DFB-ED6AA62C3BAC}" sibTransId="{BC9E7CBC-DAD6-4352-83BF-C4369A7A6340}"/>
    <dgm:cxn modelId="{A38C217B-791B-4903-8111-CBD1D5E9B853}" type="presOf" srcId="{A342CF1C-1FDB-42FD-8AAA-5AED80B58C35}" destId="{4AA8DE3E-E9E8-4E04-BD21-267A703962E1}" srcOrd="0" destOrd="3" presId="urn:microsoft.com/office/officeart/2005/8/layout/list1"/>
    <dgm:cxn modelId="{7CAFE884-799F-48B4-8CB4-E8EA5C5D28AD}" type="presOf" srcId="{CE76E946-0D50-4318-A308-B9C5A0BB4220}" destId="{4AA8DE3E-E9E8-4E04-BD21-267A703962E1}" srcOrd="0" destOrd="5" presId="urn:microsoft.com/office/officeart/2005/8/layout/list1"/>
    <dgm:cxn modelId="{3322F686-FC33-4648-B354-7A0448860972}" srcId="{C50BC548-CE71-4879-9839-D48966BBC891}" destId="{CDFA885E-3017-43FE-A608-53640893D297}" srcOrd="1" destOrd="0" parTransId="{8A23B272-7C98-433C-B959-8DD2414E1D6B}" sibTransId="{CD7AD689-497F-42E9-A095-B790F7170AE2}"/>
    <dgm:cxn modelId="{1A10148E-C737-436D-B69E-F0CDD57B46BF}" type="presOf" srcId="{0656542A-30AB-4898-A423-6996D20B9089}" destId="{4AA8DE3E-E9E8-4E04-BD21-267A703962E1}" srcOrd="0" destOrd="4" presId="urn:microsoft.com/office/officeart/2005/8/layout/list1"/>
    <dgm:cxn modelId="{F6C7D38E-7C12-4696-B4DA-4BA0C0416D50}" srcId="{C50BC548-CE71-4879-9839-D48966BBC891}" destId="{8CA4BC68-40EF-4F88-91C6-9B71AFB7F90F}" srcOrd="2" destOrd="0" parTransId="{DFA5DD14-D8D2-41BB-B998-9183996E7A98}" sibTransId="{987CD04B-D65B-4AC6-A1EA-D10E1A7B7EEA}"/>
    <dgm:cxn modelId="{9F8109C5-8571-4832-A2A5-645B9B6B4831}" srcId="{8290E03F-5386-4F23-B783-062A05A9F5F1}" destId="{C50BC548-CE71-4879-9839-D48966BBC891}" srcOrd="0" destOrd="0" parTransId="{E26364E3-BE58-4555-81E5-5D1B7EF2C12D}" sibTransId="{0F8F719A-B311-4AD0-BBF2-E944E9FC5D12}"/>
    <dgm:cxn modelId="{AB4D12C6-E2CC-433F-B87A-B34D3D1B2B50}" srcId="{C50BC548-CE71-4879-9839-D48966BBC891}" destId="{A342CF1C-1FDB-42FD-8AAA-5AED80B58C35}" srcOrd="3" destOrd="0" parTransId="{BDDFC24A-616A-4FBD-A4D2-C7AE2F3C912B}" sibTransId="{DA94C0FB-6E9A-4028-9215-CD7ABFFB956E}"/>
    <dgm:cxn modelId="{7DFE5CF2-4633-42B4-87DA-52D74B64EBF7}" type="presOf" srcId="{C50BC548-CE71-4879-9839-D48966BBC891}" destId="{F3E1702C-98F8-4F4B-9F8C-090AE8615350}" srcOrd="0" destOrd="0" presId="urn:microsoft.com/office/officeart/2005/8/layout/list1"/>
    <dgm:cxn modelId="{17AB9490-ECB4-40B8-974F-5659D43D29F2}" type="presParOf" srcId="{92E8EB83-E335-439F-AB78-C418B0E09E82}" destId="{F3E10A00-9FD2-4434-81AF-D0A70CC51CC5}" srcOrd="0" destOrd="0" presId="urn:microsoft.com/office/officeart/2005/8/layout/list1"/>
    <dgm:cxn modelId="{47608602-8938-4B6E-865C-2141932A94D0}" type="presParOf" srcId="{F3E10A00-9FD2-4434-81AF-D0A70CC51CC5}" destId="{F3E1702C-98F8-4F4B-9F8C-090AE8615350}" srcOrd="0" destOrd="0" presId="urn:microsoft.com/office/officeart/2005/8/layout/list1"/>
    <dgm:cxn modelId="{A99850D0-3ADD-438F-94B6-01A31CEFE624}" type="presParOf" srcId="{F3E10A00-9FD2-4434-81AF-D0A70CC51CC5}" destId="{CBA3DB92-D90C-4813-8056-7891C4004F3E}" srcOrd="1" destOrd="0" presId="urn:microsoft.com/office/officeart/2005/8/layout/list1"/>
    <dgm:cxn modelId="{323D1181-37A6-457E-9A1E-B7F4141D4E73}" type="presParOf" srcId="{92E8EB83-E335-439F-AB78-C418B0E09E82}" destId="{6F598141-C667-4A2A-92C3-F72D3667E921}" srcOrd="1" destOrd="0" presId="urn:microsoft.com/office/officeart/2005/8/layout/list1"/>
    <dgm:cxn modelId="{3BE23A85-99D6-457F-9B67-5286E88BE3D3}" type="presParOf" srcId="{92E8EB83-E335-439F-AB78-C418B0E09E82}" destId="{4AA8DE3E-E9E8-4E04-BD21-267A703962E1}" srcOrd="2" destOrd="0" presId="urn:microsoft.com/office/officeart/2005/8/layout/list1"/>
  </dgm:cxnLst>
  <dgm:bg/>
  <dgm:whole>
    <a:ln>
      <a:solidFill>
        <a:srgbClr val="78BE99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9A1031-B688-4E6E-A147-B3441E92F2A6}">
      <dgm:prSet custT="1"/>
      <dgm:spPr>
        <a:solidFill>
          <a:srgbClr val="F9A25E"/>
        </a:solidFill>
        <a:ln>
          <a:solidFill>
            <a:srgbClr val="F9A25E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Grow Guelph’s economy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F9BE7A-1678-4874-B0AF-57F00823674E}" type="parTrans" cxnId="{9021EFDB-3729-40CB-BBB7-B3135B5081BE}">
      <dgm:prSet/>
      <dgm:spPr/>
      <dgm:t>
        <a:bodyPr/>
        <a:lstStyle/>
        <a:p>
          <a:endParaRPr lang="en-US"/>
        </a:p>
      </dgm:t>
    </dgm:pt>
    <dgm:pt modelId="{2C5F809F-EBB5-44B6-8ABA-1C1C903A987B}" type="sibTrans" cxnId="{9021EFDB-3729-40CB-BBB7-B3135B5081BE}">
      <dgm:prSet/>
      <dgm:spPr/>
      <dgm:t>
        <a:bodyPr/>
        <a:lstStyle/>
        <a:p>
          <a:endParaRPr lang="en-US"/>
        </a:p>
      </dgm:t>
    </dgm:pt>
    <dgm:pt modelId="{029B41EF-AC6A-4995-8483-B6EC3E36ED68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Dedicated resource for small businesses and service requests.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105994-A723-4C7D-AFEC-BBE95D2F64EC}" type="parTrans" cxnId="{C9373DF6-58CD-426B-A85B-6635973D360B}">
      <dgm:prSet/>
      <dgm:spPr/>
      <dgm:t>
        <a:bodyPr/>
        <a:lstStyle/>
        <a:p>
          <a:endParaRPr lang="en-US"/>
        </a:p>
      </dgm:t>
    </dgm:pt>
    <dgm:pt modelId="{36328D41-BDE6-40C6-876C-103B85E8A814}" type="sibTrans" cxnId="{C9373DF6-58CD-426B-A85B-6635973D360B}">
      <dgm:prSet/>
      <dgm:spPr/>
      <dgm:t>
        <a:bodyPr/>
        <a:lstStyle/>
        <a:p>
          <a:endParaRPr lang="en-US"/>
        </a:p>
      </dgm:t>
    </dgm:pt>
    <dgm:pt modelId="{C11FF8FE-DC6D-4829-BAC2-05CEEBEB0B26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Implementing the Circular Economy Framework.</a:t>
          </a:r>
        </a:p>
      </dgm:t>
    </dgm:pt>
    <dgm:pt modelId="{4A646893-C98C-40CC-9BCA-85012CA1A134}" type="parTrans" cxnId="{C4EC43E8-C697-4A98-BBFB-4255F6E48549}">
      <dgm:prSet/>
      <dgm:spPr/>
      <dgm:t>
        <a:bodyPr/>
        <a:lstStyle/>
        <a:p>
          <a:endParaRPr lang="en-US"/>
        </a:p>
      </dgm:t>
    </dgm:pt>
    <dgm:pt modelId="{390622B1-73E5-4C2D-8953-445DCBCDFB99}" type="sibTrans" cxnId="{C4EC43E8-C697-4A98-BBFB-4255F6E48549}">
      <dgm:prSet/>
      <dgm:spPr/>
      <dgm:t>
        <a:bodyPr/>
        <a:lstStyle/>
        <a:p>
          <a:endParaRPr lang="en-US"/>
        </a:p>
      </dgm:t>
    </dgm:pt>
    <dgm:pt modelId="{B51FCE7E-8CF8-4BA8-AE26-12234FE10978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Advance the Downtown Renewal project. 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E28B63-7D5A-4EE3-AEDB-3B7E034BCF4C}" type="parTrans" cxnId="{D33A18E4-2504-431D-9F3E-56353C4B7CB8}">
      <dgm:prSet/>
      <dgm:spPr/>
      <dgm:t>
        <a:bodyPr/>
        <a:lstStyle/>
        <a:p>
          <a:endParaRPr lang="en-US"/>
        </a:p>
      </dgm:t>
    </dgm:pt>
    <dgm:pt modelId="{7F870A12-E23A-4C19-818A-53D163ABED30}" type="sibTrans" cxnId="{D33A18E4-2504-431D-9F3E-56353C4B7CB8}">
      <dgm:prSet/>
      <dgm:spPr/>
      <dgm:t>
        <a:bodyPr/>
        <a:lstStyle/>
        <a:p>
          <a:endParaRPr lang="en-US"/>
        </a:p>
      </dgm:t>
    </dgm:pt>
    <dgm:pt modelId="{8BADFCA3-0E1E-404D-BDE9-3EB84F7C2B03}">
      <dgm:prSet custT="1"/>
      <dgm:spPr>
        <a:solidFill>
          <a:srgbClr val="F9A25E"/>
        </a:solidFill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Make downtown a vibrant place for everyone</a:t>
          </a:r>
        </a:p>
      </dgm:t>
    </dgm:pt>
    <dgm:pt modelId="{0CF44782-4C77-4741-994F-843E5419882E}" type="parTrans" cxnId="{9C203632-627E-41AC-A871-4002D329F6A8}">
      <dgm:prSet/>
      <dgm:spPr/>
      <dgm:t>
        <a:bodyPr/>
        <a:lstStyle/>
        <a:p>
          <a:endParaRPr lang="en-US"/>
        </a:p>
      </dgm:t>
    </dgm:pt>
    <dgm:pt modelId="{16CE86D5-4CB6-406E-97AC-E13872D33F31}" type="sibTrans" cxnId="{9C203632-627E-41AC-A871-4002D329F6A8}">
      <dgm:prSet/>
      <dgm:spPr/>
      <dgm:t>
        <a:bodyPr/>
        <a:lstStyle/>
        <a:p>
          <a:endParaRPr lang="en-US"/>
        </a:p>
      </dgm:t>
    </dgm:pt>
    <dgm:pt modelId="{BEEB0A37-E164-4D72-9000-E095A496B83A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Protecting the health and safety of staff and patrons.</a:t>
          </a:r>
        </a:p>
      </dgm:t>
    </dgm:pt>
    <dgm:pt modelId="{8F17CEF1-7D33-4775-874D-4BC2E4649297}" type="parTrans" cxnId="{F8B2647F-4A43-44A6-815D-0FE86760A1B4}">
      <dgm:prSet/>
      <dgm:spPr/>
      <dgm:t>
        <a:bodyPr/>
        <a:lstStyle/>
        <a:p>
          <a:endParaRPr lang="en-US"/>
        </a:p>
      </dgm:t>
    </dgm:pt>
    <dgm:pt modelId="{F8FB884A-7417-4689-AE2D-878CCAEF1740}" type="sibTrans" cxnId="{F8B2647F-4A43-44A6-815D-0FE86760A1B4}">
      <dgm:prSet/>
      <dgm:spPr/>
      <dgm:t>
        <a:bodyPr/>
        <a:lstStyle/>
        <a:p>
          <a:endParaRPr lang="en-US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F552573C-CA80-479A-B6F4-143FF66D48E9}" type="pres">
      <dgm:prSet presAssocID="{769A1031-B688-4E6E-A147-B3441E92F2A6}" presName="parentLin" presStyleCnt="0"/>
      <dgm:spPr/>
    </dgm:pt>
    <dgm:pt modelId="{03FF40AA-BFD2-40DE-B08A-AC70A2785B15}" type="pres">
      <dgm:prSet presAssocID="{769A1031-B688-4E6E-A147-B3441E92F2A6}" presName="parentLeftMargin" presStyleLbl="node1" presStyleIdx="0" presStyleCnt="2"/>
      <dgm:spPr/>
    </dgm:pt>
    <dgm:pt modelId="{F8894499-60CC-4E88-8CA9-CD3384914135}" type="pres">
      <dgm:prSet presAssocID="{769A1031-B688-4E6E-A147-B3441E92F2A6}" presName="parentText" presStyleLbl="node1" presStyleIdx="0" presStyleCnt="2" custScaleY="31460" custLinFactNeighborX="-40303" custLinFactNeighborY="-29605">
        <dgm:presLayoutVars>
          <dgm:chMax val="0"/>
          <dgm:bulletEnabled val="1"/>
        </dgm:presLayoutVars>
      </dgm:prSet>
      <dgm:spPr>
        <a:solidFill>
          <a:srgbClr val="CA6528"/>
        </a:solidFill>
        <a:ln>
          <a:solidFill>
            <a:srgbClr val="F9A25E"/>
          </a:solidFill>
        </a:ln>
      </dgm:spPr>
    </dgm:pt>
    <dgm:pt modelId="{146FDA26-49B4-4D58-B386-7BBED1E1CA56}" type="pres">
      <dgm:prSet presAssocID="{769A1031-B688-4E6E-A147-B3441E92F2A6}" presName="negativeSpace" presStyleCnt="0"/>
      <dgm:spPr/>
    </dgm:pt>
    <dgm:pt modelId="{C2AF969D-53B8-4710-BFF6-DA48C6D34D0D}" type="pres">
      <dgm:prSet presAssocID="{769A1031-B688-4E6E-A147-B3441E92F2A6}" presName="childText" presStyleLbl="conFgAcc1" presStyleIdx="0" presStyleCnt="2" custScaleY="81972">
        <dgm:presLayoutVars>
          <dgm:bulletEnabled val="1"/>
        </dgm:presLayoutVars>
      </dgm:prSet>
      <dgm:spPr/>
    </dgm:pt>
    <dgm:pt modelId="{56EA1F29-4BF6-4787-90EF-682F1A2773C6}" type="pres">
      <dgm:prSet presAssocID="{2C5F809F-EBB5-44B6-8ABA-1C1C903A987B}" presName="spaceBetweenRectangles" presStyleCnt="0"/>
      <dgm:spPr/>
    </dgm:pt>
    <dgm:pt modelId="{176B3E7E-449B-4A6F-BB33-325F2ED1CFBA}" type="pres">
      <dgm:prSet presAssocID="{8BADFCA3-0E1E-404D-BDE9-3EB84F7C2B03}" presName="parentLin" presStyleCnt="0"/>
      <dgm:spPr/>
    </dgm:pt>
    <dgm:pt modelId="{A29F55E6-3CC1-42E4-BF63-C6EE83D44276}" type="pres">
      <dgm:prSet presAssocID="{8BADFCA3-0E1E-404D-BDE9-3EB84F7C2B03}" presName="parentLeftMargin" presStyleLbl="node1" presStyleIdx="0" presStyleCnt="2"/>
      <dgm:spPr/>
    </dgm:pt>
    <dgm:pt modelId="{71794C22-F238-4480-A891-EFDA1E940CE7}" type="pres">
      <dgm:prSet presAssocID="{8BADFCA3-0E1E-404D-BDE9-3EB84F7C2B03}" presName="parentText" presStyleLbl="node1" presStyleIdx="1" presStyleCnt="2" custScaleY="33007" custLinFactNeighborX="-40303" custLinFactNeighborY="-25082">
        <dgm:presLayoutVars>
          <dgm:chMax val="0"/>
          <dgm:bulletEnabled val="1"/>
        </dgm:presLayoutVars>
      </dgm:prSet>
      <dgm:spPr>
        <a:solidFill>
          <a:srgbClr val="CA6528"/>
        </a:solidFill>
        <a:ln>
          <a:solidFill>
            <a:srgbClr val="F9A25E"/>
          </a:solidFill>
        </a:ln>
      </dgm:spPr>
    </dgm:pt>
    <dgm:pt modelId="{840EC79C-D01B-4437-9135-25E40EA6A553}" type="pres">
      <dgm:prSet presAssocID="{8BADFCA3-0E1E-404D-BDE9-3EB84F7C2B03}" presName="negativeSpace" presStyleCnt="0"/>
      <dgm:spPr/>
    </dgm:pt>
    <dgm:pt modelId="{900420DD-17AB-442C-8418-8295D15F9F96}" type="pres">
      <dgm:prSet presAssocID="{8BADFCA3-0E1E-404D-BDE9-3EB84F7C2B03}" presName="childText" presStyleLbl="conFgAcc1" presStyleIdx="1" presStyleCnt="2" custScaleY="64224" custLinFactNeighborX="-374" custLinFactNeighborY="2477">
        <dgm:presLayoutVars>
          <dgm:bulletEnabled val="1"/>
        </dgm:presLayoutVars>
      </dgm:prSet>
      <dgm:spPr/>
    </dgm:pt>
  </dgm:ptLst>
  <dgm:cxnLst>
    <dgm:cxn modelId="{DB3ECA0D-0EC2-4D4E-8DAC-2E45115B5B4B}" type="presOf" srcId="{B51FCE7E-8CF8-4BA8-AE26-12234FE10978}" destId="{900420DD-17AB-442C-8418-8295D15F9F96}" srcOrd="0" destOrd="0" presId="urn:microsoft.com/office/officeart/2005/8/layout/list1"/>
    <dgm:cxn modelId="{4BAF6126-71F6-412C-9F51-3A4C3F95296B}" type="presOf" srcId="{8BADFCA3-0E1E-404D-BDE9-3EB84F7C2B03}" destId="{71794C22-F238-4480-A891-EFDA1E940CE7}" srcOrd="1" destOrd="0" presId="urn:microsoft.com/office/officeart/2005/8/layout/list1"/>
    <dgm:cxn modelId="{9C203632-627E-41AC-A871-4002D329F6A8}" srcId="{8C2B12EC-891F-4789-B694-F067E2958A1F}" destId="{8BADFCA3-0E1E-404D-BDE9-3EB84F7C2B03}" srcOrd="1" destOrd="0" parTransId="{0CF44782-4C77-4741-994F-843E5419882E}" sibTransId="{16CE86D5-4CB6-406E-97AC-E13872D33F31}"/>
    <dgm:cxn modelId="{6AEDD34D-F669-41A5-A9EE-AA1612C9F5A0}" type="presOf" srcId="{769A1031-B688-4E6E-A147-B3441E92F2A6}" destId="{F8894499-60CC-4E88-8CA9-CD3384914135}" srcOrd="1" destOrd="0" presId="urn:microsoft.com/office/officeart/2005/8/layout/list1"/>
    <dgm:cxn modelId="{779CF96E-E5FB-4BE2-A7A8-B4137E2F63C1}" type="presOf" srcId="{BEEB0A37-E164-4D72-9000-E095A496B83A}" destId="{900420DD-17AB-442C-8418-8295D15F9F96}" srcOrd="0" destOrd="1" presId="urn:microsoft.com/office/officeart/2005/8/layout/list1"/>
    <dgm:cxn modelId="{90B37A77-397D-4C7A-80DD-A787AA012F4C}" type="presOf" srcId="{029B41EF-AC6A-4995-8483-B6EC3E36ED68}" destId="{C2AF969D-53B8-4710-BFF6-DA48C6D34D0D}" srcOrd="0" destOrd="0" presId="urn:microsoft.com/office/officeart/2005/8/layout/list1"/>
    <dgm:cxn modelId="{F8B2647F-4A43-44A6-815D-0FE86760A1B4}" srcId="{8BADFCA3-0E1E-404D-BDE9-3EB84F7C2B03}" destId="{BEEB0A37-E164-4D72-9000-E095A496B83A}" srcOrd="1" destOrd="0" parTransId="{8F17CEF1-7D33-4775-874D-4BC2E4649297}" sibTransId="{F8FB884A-7417-4689-AE2D-878CCAEF1740}"/>
    <dgm:cxn modelId="{9803F98B-2C7C-49B1-81FE-C66B21F47085}" type="presOf" srcId="{8BADFCA3-0E1E-404D-BDE9-3EB84F7C2B03}" destId="{A29F55E6-3CC1-42E4-BF63-C6EE83D44276}" srcOrd="0" destOrd="0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2D077E9F-94ED-4EAC-9F09-261AC7A55A12}" type="presOf" srcId="{769A1031-B688-4E6E-A147-B3441E92F2A6}" destId="{03FF40AA-BFD2-40DE-B08A-AC70A2785B15}" srcOrd="0" destOrd="0" presId="urn:microsoft.com/office/officeart/2005/8/layout/list1"/>
    <dgm:cxn modelId="{1D6ABCAB-40C9-4448-988C-C8A148FB0E8C}" type="presOf" srcId="{C11FF8FE-DC6D-4829-BAC2-05CEEBEB0B26}" destId="{C2AF969D-53B8-4710-BFF6-DA48C6D34D0D}" srcOrd="0" destOrd="1" presId="urn:microsoft.com/office/officeart/2005/8/layout/list1"/>
    <dgm:cxn modelId="{9021EFDB-3729-40CB-BBB7-B3135B5081BE}" srcId="{8C2B12EC-891F-4789-B694-F067E2958A1F}" destId="{769A1031-B688-4E6E-A147-B3441E92F2A6}" srcOrd="0" destOrd="0" parTransId="{83F9BE7A-1678-4874-B0AF-57F00823674E}" sibTransId="{2C5F809F-EBB5-44B6-8ABA-1C1C903A987B}"/>
    <dgm:cxn modelId="{D33A18E4-2504-431D-9F3E-56353C4B7CB8}" srcId="{8BADFCA3-0E1E-404D-BDE9-3EB84F7C2B03}" destId="{B51FCE7E-8CF8-4BA8-AE26-12234FE10978}" srcOrd="0" destOrd="0" parTransId="{3DE28B63-7D5A-4EE3-AEDB-3B7E034BCF4C}" sibTransId="{7F870A12-E23A-4C19-818A-53D163ABED30}"/>
    <dgm:cxn modelId="{C4EC43E8-C697-4A98-BBFB-4255F6E48549}" srcId="{769A1031-B688-4E6E-A147-B3441E92F2A6}" destId="{C11FF8FE-DC6D-4829-BAC2-05CEEBEB0B26}" srcOrd="1" destOrd="0" parTransId="{4A646893-C98C-40CC-9BCA-85012CA1A134}" sibTransId="{390622B1-73E5-4C2D-8953-445DCBCDFB99}"/>
    <dgm:cxn modelId="{C9373DF6-58CD-426B-A85B-6635973D360B}" srcId="{769A1031-B688-4E6E-A147-B3441E92F2A6}" destId="{029B41EF-AC6A-4995-8483-B6EC3E36ED68}" srcOrd="0" destOrd="0" parTransId="{EB105994-A723-4C7D-AFEC-BBE95D2F64EC}" sibTransId="{36328D41-BDE6-40C6-876C-103B85E8A814}"/>
    <dgm:cxn modelId="{2C104433-4589-47D3-9E3F-ABC60275FA1D}" type="presParOf" srcId="{580D30F7-06AC-4F43-BEE7-B10AD6DED6E1}" destId="{F552573C-CA80-479A-B6F4-143FF66D48E9}" srcOrd="0" destOrd="0" presId="urn:microsoft.com/office/officeart/2005/8/layout/list1"/>
    <dgm:cxn modelId="{83CA2EDA-BD50-4390-9450-E2279D7FD978}" type="presParOf" srcId="{F552573C-CA80-479A-B6F4-143FF66D48E9}" destId="{03FF40AA-BFD2-40DE-B08A-AC70A2785B15}" srcOrd="0" destOrd="0" presId="urn:microsoft.com/office/officeart/2005/8/layout/list1"/>
    <dgm:cxn modelId="{2DCD2B0D-F8E1-4F3E-95A7-88033B3CCCB6}" type="presParOf" srcId="{F552573C-CA80-479A-B6F4-143FF66D48E9}" destId="{F8894499-60CC-4E88-8CA9-CD3384914135}" srcOrd="1" destOrd="0" presId="urn:microsoft.com/office/officeart/2005/8/layout/list1"/>
    <dgm:cxn modelId="{F99DECA4-8175-48BB-A167-42C2D6F723C8}" type="presParOf" srcId="{580D30F7-06AC-4F43-BEE7-B10AD6DED6E1}" destId="{146FDA26-49B4-4D58-B386-7BBED1E1CA56}" srcOrd="1" destOrd="0" presId="urn:microsoft.com/office/officeart/2005/8/layout/list1"/>
    <dgm:cxn modelId="{533260B9-CC40-4687-B18C-6E477FC3175D}" type="presParOf" srcId="{580D30F7-06AC-4F43-BEE7-B10AD6DED6E1}" destId="{C2AF969D-53B8-4710-BFF6-DA48C6D34D0D}" srcOrd="2" destOrd="0" presId="urn:microsoft.com/office/officeart/2005/8/layout/list1"/>
    <dgm:cxn modelId="{57D4C25A-2E0C-47B8-81E1-2C07EA8EB613}" type="presParOf" srcId="{580D30F7-06AC-4F43-BEE7-B10AD6DED6E1}" destId="{56EA1F29-4BF6-4787-90EF-682F1A2773C6}" srcOrd="3" destOrd="0" presId="urn:microsoft.com/office/officeart/2005/8/layout/list1"/>
    <dgm:cxn modelId="{873B6545-A663-42A2-9E76-18DEE71F0F39}" type="presParOf" srcId="{580D30F7-06AC-4F43-BEE7-B10AD6DED6E1}" destId="{176B3E7E-449B-4A6F-BB33-325F2ED1CFBA}" srcOrd="4" destOrd="0" presId="urn:microsoft.com/office/officeart/2005/8/layout/list1"/>
    <dgm:cxn modelId="{F57DE97E-E192-484E-8930-3E12D91EB5B4}" type="presParOf" srcId="{176B3E7E-449B-4A6F-BB33-325F2ED1CFBA}" destId="{A29F55E6-3CC1-42E4-BF63-C6EE83D44276}" srcOrd="0" destOrd="0" presId="urn:microsoft.com/office/officeart/2005/8/layout/list1"/>
    <dgm:cxn modelId="{62169233-F544-438E-81BB-25F79715CEC7}" type="presParOf" srcId="{176B3E7E-449B-4A6F-BB33-325F2ED1CFBA}" destId="{71794C22-F238-4480-A891-EFDA1E940CE7}" srcOrd="1" destOrd="0" presId="urn:microsoft.com/office/officeart/2005/8/layout/list1"/>
    <dgm:cxn modelId="{1AC08C24-08D8-473C-8C76-21DBB644BBC3}" type="presParOf" srcId="{580D30F7-06AC-4F43-BEE7-B10AD6DED6E1}" destId="{840EC79C-D01B-4437-9135-25E40EA6A553}" srcOrd="5" destOrd="0" presId="urn:microsoft.com/office/officeart/2005/8/layout/list1"/>
    <dgm:cxn modelId="{30375724-FF4D-447A-ADA3-601ED13ED196}" type="presParOf" srcId="{580D30F7-06AC-4F43-BEE7-B10AD6DED6E1}" destId="{900420DD-17AB-442C-8418-8295D15F9F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2B12EC-891F-4789-B694-F067E2958A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9A1031-B688-4E6E-A147-B3441E92F2A6}">
      <dgm:prSet custT="1"/>
      <dgm:spPr>
        <a:solidFill>
          <a:srgbClr val="F9A25E"/>
        </a:solidFill>
        <a:ln>
          <a:solidFill>
            <a:srgbClr val="F9A25E"/>
          </a:solidFill>
        </a:ln>
      </dgm:spPr>
      <dgm:t>
        <a:bodyPr/>
        <a:lstStyle/>
        <a:p>
          <a:r>
            <a:rPr lang="en-US" sz="1800" b="0">
              <a:latin typeface="Verdana" panose="020B0604030504040204" pitchFamily="34" charset="0"/>
              <a:ea typeface="Verdana" panose="020B0604030504040204" pitchFamily="34" charset="0"/>
            </a:rPr>
            <a:t>Support community well-being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F9BE7A-1678-4874-B0AF-57F00823674E}" type="parTrans" cxnId="{9021EFDB-3729-40CB-BBB7-B3135B5081BE}">
      <dgm:prSet/>
      <dgm:spPr/>
      <dgm:t>
        <a:bodyPr/>
        <a:lstStyle/>
        <a:p>
          <a:endParaRPr lang="en-US"/>
        </a:p>
      </dgm:t>
    </dgm:pt>
    <dgm:pt modelId="{2C5F809F-EBB5-44B6-8ABA-1C1C903A987B}" type="sibTrans" cxnId="{9021EFDB-3729-40CB-BBB7-B3135B5081BE}">
      <dgm:prSet/>
      <dgm:spPr/>
      <dgm:t>
        <a:bodyPr/>
        <a:lstStyle/>
        <a:p>
          <a:endParaRPr lang="en-US"/>
        </a:p>
      </dgm:t>
    </dgm:pt>
    <dgm:pt modelId="{029B41EF-AC6A-4995-8483-B6EC3E36ED68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 b="0" i="0">
              <a:latin typeface="Verdana" panose="020B0604030504040204" pitchFamily="34" charset="0"/>
              <a:ea typeface="Verdana" panose="020B0604030504040204" pitchFamily="34" charset="0"/>
            </a:rPr>
            <a:t>Reduce emergency response times. </a:t>
          </a:r>
          <a:endParaRPr lang="en-US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105994-A723-4C7D-AFEC-BBE95D2F64EC}" type="parTrans" cxnId="{C9373DF6-58CD-426B-A85B-6635973D360B}">
      <dgm:prSet/>
      <dgm:spPr/>
      <dgm:t>
        <a:bodyPr/>
        <a:lstStyle/>
        <a:p>
          <a:endParaRPr lang="en-US"/>
        </a:p>
      </dgm:t>
    </dgm:pt>
    <dgm:pt modelId="{36328D41-BDE6-40C6-876C-103B85E8A814}" type="sibTrans" cxnId="{C9373DF6-58CD-426B-A85B-6635973D360B}">
      <dgm:prSet/>
      <dgm:spPr/>
      <dgm:t>
        <a:bodyPr/>
        <a:lstStyle/>
        <a:p>
          <a:endParaRPr lang="en-US"/>
        </a:p>
      </dgm:t>
    </dgm:pt>
    <dgm:pt modelId="{C11FF8FE-DC6D-4829-BAC2-05CEEBEB0B26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Prioritize long-term planning for emergency services.</a:t>
          </a:r>
        </a:p>
      </dgm:t>
    </dgm:pt>
    <dgm:pt modelId="{4A646893-C98C-40CC-9BCA-85012CA1A134}" type="parTrans" cxnId="{C4EC43E8-C697-4A98-BBFB-4255F6E48549}">
      <dgm:prSet/>
      <dgm:spPr/>
      <dgm:t>
        <a:bodyPr/>
        <a:lstStyle/>
        <a:p>
          <a:endParaRPr lang="en-US"/>
        </a:p>
      </dgm:t>
    </dgm:pt>
    <dgm:pt modelId="{390622B1-73E5-4C2D-8953-445DCBCDFB99}" type="sibTrans" cxnId="{C4EC43E8-C697-4A98-BBFB-4255F6E48549}">
      <dgm:prSet/>
      <dgm:spPr/>
      <dgm:t>
        <a:bodyPr/>
        <a:lstStyle/>
        <a:p>
          <a:endParaRPr lang="en-US"/>
        </a:p>
      </dgm:t>
    </dgm:pt>
    <dgm:pt modelId="{88EF9DFF-A5AF-4F72-BEA6-AE27B5B888EB}">
      <dgm:prSet custT="1"/>
      <dgm:spPr>
        <a:ln>
          <a:solidFill>
            <a:srgbClr val="F9A25E"/>
          </a:solidFill>
        </a:ln>
      </dgm:spPr>
      <dgm:t>
        <a:bodyPr/>
        <a:lstStyle/>
        <a:p>
          <a:r>
            <a:rPr lang="en-US" sz="1800">
              <a:latin typeface="Verdana" panose="020B0604030504040204" pitchFamily="34" charset="0"/>
              <a:ea typeface="Verdana" panose="020B0604030504040204" pitchFamily="34" charset="0"/>
            </a:rPr>
            <a:t>Implementation of NG 9-1-1.</a:t>
          </a:r>
        </a:p>
      </dgm:t>
    </dgm:pt>
    <dgm:pt modelId="{FAE69B62-212A-4A1A-9D6D-6AC82C258920}" type="parTrans" cxnId="{B2F3FE98-691B-40DC-998B-4C59BDE228E4}">
      <dgm:prSet/>
      <dgm:spPr/>
      <dgm:t>
        <a:bodyPr/>
        <a:lstStyle/>
        <a:p>
          <a:endParaRPr lang="en-US"/>
        </a:p>
      </dgm:t>
    </dgm:pt>
    <dgm:pt modelId="{806B4534-DC9D-4280-ABB2-E4B132862648}" type="sibTrans" cxnId="{B2F3FE98-691B-40DC-998B-4C59BDE228E4}">
      <dgm:prSet/>
      <dgm:spPr/>
      <dgm:t>
        <a:bodyPr/>
        <a:lstStyle/>
        <a:p>
          <a:endParaRPr lang="en-US"/>
        </a:p>
      </dgm:t>
    </dgm:pt>
    <dgm:pt modelId="{580D30F7-06AC-4F43-BEE7-B10AD6DED6E1}" type="pres">
      <dgm:prSet presAssocID="{8C2B12EC-891F-4789-B694-F067E2958A1F}" presName="linear" presStyleCnt="0">
        <dgm:presLayoutVars>
          <dgm:dir/>
          <dgm:animLvl val="lvl"/>
          <dgm:resizeHandles val="exact"/>
        </dgm:presLayoutVars>
      </dgm:prSet>
      <dgm:spPr/>
    </dgm:pt>
    <dgm:pt modelId="{F552573C-CA80-479A-B6F4-143FF66D48E9}" type="pres">
      <dgm:prSet presAssocID="{769A1031-B688-4E6E-A147-B3441E92F2A6}" presName="parentLin" presStyleCnt="0"/>
      <dgm:spPr/>
    </dgm:pt>
    <dgm:pt modelId="{03FF40AA-BFD2-40DE-B08A-AC70A2785B15}" type="pres">
      <dgm:prSet presAssocID="{769A1031-B688-4E6E-A147-B3441E92F2A6}" presName="parentLeftMargin" presStyleLbl="node1" presStyleIdx="0" presStyleCnt="1"/>
      <dgm:spPr/>
    </dgm:pt>
    <dgm:pt modelId="{F8894499-60CC-4E88-8CA9-CD3384914135}" type="pres">
      <dgm:prSet presAssocID="{769A1031-B688-4E6E-A147-B3441E92F2A6}" presName="parentText" presStyleLbl="node1" presStyleIdx="0" presStyleCnt="1" custScaleY="34714" custLinFactNeighborX="6019" custLinFactNeighborY="-53830">
        <dgm:presLayoutVars>
          <dgm:chMax val="0"/>
          <dgm:bulletEnabled val="1"/>
        </dgm:presLayoutVars>
      </dgm:prSet>
      <dgm:spPr>
        <a:solidFill>
          <a:srgbClr val="CA6528"/>
        </a:solidFill>
        <a:ln>
          <a:solidFill>
            <a:srgbClr val="F9A25E"/>
          </a:solidFill>
        </a:ln>
      </dgm:spPr>
    </dgm:pt>
    <dgm:pt modelId="{146FDA26-49B4-4D58-B386-7BBED1E1CA56}" type="pres">
      <dgm:prSet presAssocID="{769A1031-B688-4E6E-A147-B3441E92F2A6}" presName="negativeSpace" presStyleCnt="0"/>
      <dgm:spPr/>
    </dgm:pt>
    <dgm:pt modelId="{C2AF969D-53B8-4710-BFF6-DA48C6D34D0D}" type="pres">
      <dgm:prSet presAssocID="{769A1031-B688-4E6E-A147-B3441E92F2A6}" presName="childText" presStyleLbl="conFgAcc1" presStyleIdx="0" presStyleCnt="1" custScaleY="67794" custLinFactNeighborX="-462" custLinFactNeighborY="-46166">
        <dgm:presLayoutVars>
          <dgm:bulletEnabled val="1"/>
        </dgm:presLayoutVars>
      </dgm:prSet>
      <dgm:spPr/>
    </dgm:pt>
  </dgm:ptLst>
  <dgm:cxnLst>
    <dgm:cxn modelId="{6AEDD34D-F669-41A5-A9EE-AA1612C9F5A0}" type="presOf" srcId="{769A1031-B688-4E6E-A147-B3441E92F2A6}" destId="{F8894499-60CC-4E88-8CA9-CD3384914135}" srcOrd="1" destOrd="0" presId="urn:microsoft.com/office/officeart/2005/8/layout/list1"/>
    <dgm:cxn modelId="{90B37A77-397D-4C7A-80DD-A787AA012F4C}" type="presOf" srcId="{029B41EF-AC6A-4995-8483-B6EC3E36ED68}" destId="{C2AF969D-53B8-4710-BFF6-DA48C6D34D0D}" srcOrd="0" destOrd="0" presId="urn:microsoft.com/office/officeart/2005/8/layout/list1"/>
    <dgm:cxn modelId="{11860E8F-7323-458D-9B0F-92FFC9A89868}" type="presOf" srcId="{8C2B12EC-891F-4789-B694-F067E2958A1F}" destId="{580D30F7-06AC-4F43-BEE7-B10AD6DED6E1}" srcOrd="0" destOrd="0" presId="urn:microsoft.com/office/officeart/2005/8/layout/list1"/>
    <dgm:cxn modelId="{B2F3FE98-691B-40DC-998B-4C59BDE228E4}" srcId="{769A1031-B688-4E6E-A147-B3441E92F2A6}" destId="{88EF9DFF-A5AF-4F72-BEA6-AE27B5B888EB}" srcOrd="2" destOrd="0" parTransId="{FAE69B62-212A-4A1A-9D6D-6AC82C258920}" sibTransId="{806B4534-DC9D-4280-ABB2-E4B132862648}"/>
    <dgm:cxn modelId="{2D077E9F-94ED-4EAC-9F09-261AC7A55A12}" type="presOf" srcId="{769A1031-B688-4E6E-A147-B3441E92F2A6}" destId="{03FF40AA-BFD2-40DE-B08A-AC70A2785B15}" srcOrd="0" destOrd="0" presId="urn:microsoft.com/office/officeart/2005/8/layout/list1"/>
    <dgm:cxn modelId="{5121E0AA-B90E-4F8C-8488-78CD92132BFD}" type="presOf" srcId="{88EF9DFF-A5AF-4F72-BEA6-AE27B5B888EB}" destId="{C2AF969D-53B8-4710-BFF6-DA48C6D34D0D}" srcOrd="0" destOrd="2" presId="urn:microsoft.com/office/officeart/2005/8/layout/list1"/>
    <dgm:cxn modelId="{1D6ABCAB-40C9-4448-988C-C8A148FB0E8C}" type="presOf" srcId="{C11FF8FE-DC6D-4829-BAC2-05CEEBEB0B26}" destId="{C2AF969D-53B8-4710-BFF6-DA48C6D34D0D}" srcOrd="0" destOrd="1" presId="urn:microsoft.com/office/officeart/2005/8/layout/list1"/>
    <dgm:cxn modelId="{9021EFDB-3729-40CB-BBB7-B3135B5081BE}" srcId="{8C2B12EC-891F-4789-B694-F067E2958A1F}" destId="{769A1031-B688-4E6E-A147-B3441E92F2A6}" srcOrd="0" destOrd="0" parTransId="{83F9BE7A-1678-4874-B0AF-57F00823674E}" sibTransId="{2C5F809F-EBB5-44B6-8ABA-1C1C903A987B}"/>
    <dgm:cxn modelId="{C4EC43E8-C697-4A98-BBFB-4255F6E48549}" srcId="{769A1031-B688-4E6E-A147-B3441E92F2A6}" destId="{C11FF8FE-DC6D-4829-BAC2-05CEEBEB0B26}" srcOrd="1" destOrd="0" parTransId="{4A646893-C98C-40CC-9BCA-85012CA1A134}" sibTransId="{390622B1-73E5-4C2D-8953-445DCBCDFB99}"/>
    <dgm:cxn modelId="{C9373DF6-58CD-426B-A85B-6635973D360B}" srcId="{769A1031-B688-4E6E-A147-B3441E92F2A6}" destId="{029B41EF-AC6A-4995-8483-B6EC3E36ED68}" srcOrd="0" destOrd="0" parTransId="{EB105994-A723-4C7D-AFEC-BBE95D2F64EC}" sibTransId="{36328D41-BDE6-40C6-876C-103B85E8A814}"/>
    <dgm:cxn modelId="{2C104433-4589-47D3-9E3F-ABC60275FA1D}" type="presParOf" srcId="{580D30F7-06AC-4F43-BEE7-B10AD6DED6E1}" destId="{F552573C-CA80-479A-B6F4-143FF66D48E9}" srcOrd="0" destOrd="0" presId="urn:microsoft.com/office/officeart/2005/8/layout/list1"/>
    <dgm:cxn modelId="{83CA2EDA-BD50-4390-9450-E2279D7FD978}" type="presParOf" srcId="{F552573C-CA80-479A-B6F4-143FF66D48E9}" destId="{03FF40AA-BFD2-40DE-B08A-AC70A2785B15}" srcOrd="0" destOrd="0" presId="urn:microsoft.com/office/officeart/2005/8/layout/list1"/>
    <dgm:cxn modelId="{2DCD2B0D-F8E1-4F3E-95A7-88033B3CCCB6}" type="presParOf" srcId="{F552573C-CA80-479A-B6F4-143FF66D48E9}" destId="{F8894499-60CC-4E88-8CA9-CD3384914135}" srcOrd="1" destOrd="0" presId="urn:microsoft.com/office/officeart/2005/8/layout/list1"/>
    <dgm:cxn modelId="{F99DECA4-8175-48BB-A167-42C2D6F723C8}" type="presParOf" srcId="{580D30F7-06AC-4F43-BEE7-B10AD6DED6E1}" destId="{146FDA26-49B4-4D58-B386-7BBED1E1CA56}" srcOrd="1" destOrd="0" presId="urn:microsoft.com/office/officeart/2005/8/layout/list1"/>
    <dgm:cxn modelId="{533260B9-CC40-4687-B18C-6E477FC3175D}" type="presParOf" srcId="{580D30F7-06AC-4F43-BEE7-B10AD6DED6E1}" destId="{C2AF969D-53B8-4710-BFF6-DA48C6D34D0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8DE3E-E9E8-4E04-BD21-267A703962E1}">
      <dsp:nvSpPr>
        <dsp:cNvPr id="0" name=""/>
        <dsp:cNvSpPr/>
      </dsp:nvSpPr>
      <dsp:spPr>
        <a:xfrm>
          <a:off x="0" y="275276"/>
          <a:ext cx="5758704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416560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Maintain resourcing pace with City growth.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Provide a solid foundation to ensure we have the right people at the right time.</a:t>
          </a: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  </a:t>
          </a: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</dsp:txBody>
      <dsp:txXfrm>
        <a:off x="0" y="275276"/>
        <a:ext cx="5758704" cy="1921500"/>
      </dsp:txXfrm>
    </dsp:sp>
    <dsp:sp modelId="{CBA3DB92-D90C-4813-8056-7891C4004F3E}">
      <dsp:nvSpPr>
        <dsp:cNvPr id="0" name=""/>
        <dsp:cNvSpPr/>
      </dsp:nvSpPr>
      <dsp:spPr>
        <a:xfrm>
          <a:off x="287935" y="167"/>
          <a:ext cx="4031092" cy="590400"/>
        </a:xfrm>
        <a:prstGeom prst="roundRect">
          <a:avLst/>
        </a:prstGeom>
        <a:solidFill>
          <a:srgbClr val="7F0C6E"/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Be an employer of choice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6756" y="28988"/>
        <a:ext cx="3973450" cy="532758"/>
      </dsp:txXfrm>
    </dsp:sp>
    <dsp:sp modelId="{5DE23F94-FB76-4D68-B83C-2EDF8945B995}">
      <dsp:nvSpPr>
        <dsp:cNvPr id="0" name=""/>
        <dsp:cNvSpPr/>
      </dsp:nvSpPr>
      <dsp:spPr>
        <a:xfrm>
          <a:off x="0" y="2620068"/>
          <a:ext cx="5758704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416560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Deliver centralized data management and reporting to enable better decision-making.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Increased insight into strategic plan progress.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Enable good governance and greater community participation.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0" y="2620068"/>
        <a:ext cx="5758704" cy="2709000"/>
      </dsp:txXfrm>
    </dsp:sp>
    <dsp:sp modelId="{9DD9ECB0-BDB5-4C40-BEF7-8E5A98152370}">
      <dsp:nvSpPr>
        <dsp:cNvPr id="0" name=""/>
        <dsp:cNvSpPr/>
      </dsp:nvSpPr>
      <dsp:spPr>
        <a:xfrm>
          <a:off x="287935" y="2324868"/>
          <a:ext cx="4031092" cy="590400"/>
        </a:xfrm>
        <a:prstGeom prst="roundRect">
          <a:avLst/>
        </a:prstGeom>
        <a:solidFill>
          <a:srgbClr val="7F0C6E"/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Lead with accountability</a:t>
          </a:r>
        </a:p>
      </dsp:txBody>
      <dsp:txXfrm>
        <a:off x="316756" y="2353689"/>
        <a:ext cx="3973450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A3BA-05BA-418F-8A5A-10AE5084C7FC}">
      <dsp:nvSpPr>
        <dsp:cNvPr id="0" name=""/>
        <dsp:cNvSpPr/>
      </dsp:nvSpPr>
      <dsp:spPr>
        <a:xfrm>
          <a:off x="0" y="1434024"/>
          <a:ext cx="5758704" cy="2787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499872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Removal of investment for downtown streetscaping resulting in a level of “good” instead of “best.”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Reduced staff capacity to delivery community investment programs.</a:t>
          </a: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Inability to proactively respond to social issues affecting the community.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434024"/>
        <a:ext cx="5758704" cy="2787027"/>
      </dsp:txXfrm>
    </dsp:sp>
    <dsp:sp modelId="{363FD56D-7944-40F3-BE1C-FC9822F2E2B2}">
      <dsp:nvSpPr>
        <dsp:cNvPr id="0" name=""/>
        <dsp:cNvSpPr/>
      </dsp:nvSpPr>
      <dsp:spPr>
        <a:xfrm>
          <a:off x="229939" y="1196116"/>
          <a:ext cx="4031092" cy="609935"/>
        </a:xfrm>
        <a:prstGeom prst="roundRect">
          <a:avLst/>
        </a:prstGeom>
        <a:solidFill>
          <a:srgbClr val="CA6528"/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Impacts and risks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9714" y="1225891"/>
        <a:ext cx="3971542" cy="5503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3BACA-21BC-450B-9D5C-C49F5CFC994E}">
      <dsp:nvSpPr>
        <dsp:cNvPr id="0" name=""/>
        <dsp:cNvSpPr/>
      </dsp:nvSpPr>
      <dsp:spPr>
        <a:xfrm>
          <a:off x="0" y="656055"/>
          <a:ext cx="10201308" cy="1748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735" tIns="624840" rIns="791735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Investigate and implement front-ending agreements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Prioritized downtown and east end in the short term</a:t>
          </a:r>
        </a:p>
      </dsp:txBody>
      <dsp:txXfrm>
        <a:off x="0" y="656055"/>
        <a:ext cx="10201308" cy="1748250"/>
      </dsp:txXfrm>
    </dsp:sp>
    <dsp:sp modelId="{DDF24D6F-A157-4DD8-BA66-976C8E371280}">
      <dsp:nvSpPr>
        <dsp:cNvPr id="0" name=""/>
        <dsp:cNvSpPr/>
      </dsp:nvSpPr>
      <dsp:spPr>
        <a:xfrm>
          <a:off x="510065" y="213255"/>
          <a:ext cx="7140915" cy="88560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10" tIns="0" rIns="269910" bIns="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Clair Maltby</a:t>
          </a:r>
        </a:p>
      </dsp:txBody>
      <dsp:txXfrm>
        <a:off x="553296" y="256486"/>
        <a:ext cx="7054453" cy="799138"/>
      </dsp:txXfrm>
    </dsp:sp>
    <dsp:sp modelId="{41E041D7-9B44-49B9-8BB5-DE1F6DF63998}">
      <dsp:nvSpPr>
        <dsp:cNvPr id="0" name=""/>
        <dsp:cNvSpPr/>
      </dsp:nvSpPr>
      <dsp:spPr>
        <a:xfrm>
          <a:off x="0" y="3009106"/>
          <a:ext cx="10201308" cy="170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735" tIns="624840" rIns="791735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Continue to seek out grants and partnership opportunities</a:t>
          </a:r>
        </a:p>
      </dsp:txBody>
      <dsp:txXfrm>
        <a:off x="0" y="3009106"/>
        <a:ext cx="10201308" cy="1701000"/>
      </dsp:txXfrm>
    </dsp:sp>
    <dsp:sp modelId="{A3F62266-D4B8-4296-9CB9-264AC3A7F816}">
      <dsp:nvSpPr>
        <dsp:cNvPr id="0" name=""/>
        <dsp:cNvSpPr/>
      </dsp:nvSpPr>
      <dsp:spPr>
        <a:xfrm>
          <a:off x="510065" y="2566306"/>
          <a:ext cx="7140915" cy="88560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10" tIns="0" rIns="269910" bIns="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Service </a:t>
          </a:r>
          <a:r>
            <a:rPr lang="en-US" sz="3000" kern="1200">
              <a:latin typeface="Calibri Light" panose="020F0302020204030204"/>
            </a:rPr>
            <a:t>enhancements</a:t>
          </a:r>
          <a:endParaRPr lang="en-US" sz="3000" kern="1200"/>
        </a:p>
      </dsp:txBody>
      <dsp:txXfrm>
        <a:off x="553296" y="2609537"/>
        <a:ext cx="7054453" cy="799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1C2A4-2203-457C-A37B-B32FD4F349F3}">
      <dsp:nvSpPr>
        <dsp:cNvPr id="0" name=""/>
        <dsp:cNvSpPr/>
      </dsp:nvSpPr>
      <dsp:spPr>
        <a:xfrm>
          <a:off x="0" y="5462"/>
          <a:ext cx="5567503" cy="39319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rgbClr val="0035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Council-led townhalls</a:t>
          </a:r>
        </a:p>
      </dsp:txBody>
      <dsp:txXfrm>
        <a:off x="19194" y="24656"/>
        <a:ext cx="5529115" cy="354802"/>
      </dsp:txXfrm>
    </dsp:sp>
    <dsp:sp modelId="{F660DB50-7CBD-4B25-A080-F12F9EC9A408}">
      <dsp:nvSpPr>
        <dsp:cNvPr id="0" name=""/>
        <dsp:cNvSpPr/>
      </dsp:nvSpPr>
      <dsp:spPr>
        <a:xfrm>
          <a:off x="0" y="408594"/>
          <a:ext cx="556750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Wednesday November 8, 2023 through Tuesday November 28, 2023</a:t>
          </a:r>
        </a:p>
      </dsp:txBody>
      <dsp:txXfrm>
        <a:off x="0" y="408594"/>
        <a:ext cx="5567503" cy="712080"/>
      </dsp:txXfrm>
    </dsp:sp>
    <dsp:sp modelId="{5C789BF3-C394-493F-96AF-FFB2F7C53AA6}">
      <dsp:nvSpPr>
        <dsp:cNvPr id="0" name=""/>
        <dsp:cNvSpPr/>
      </dsp:nvSpPr>
      <dsp:spPr>
        <a:xfrm>
          <a:off x="0" y="1120674"/>
          <a:ext cx="5567503" cy="39319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Budget board</a:t>
          </a:r>
        </a:p>
      </dsp:txBody>
      <dsp:txXfrm>
        <a:off x="19194" y="1139868"/>
        <a:ext cx="5529115" cy="354802"/>
      </dsp:txXfrm>
    </dsp:sp>
    <dsp:sp modelId="{F23A09B6-0317-4BA1-84A2-5325DEF3088B}">
      <dsp:nvSpPr>
        <dsp:cNvPr id="0" name=""/>
        <dsp:cNvSpPr/>
      </dsp:nvSpPr>
      <dsp:spPr>
        <a:xfrm>
          <a:off x="0" y="1513865"/>
          <a:ext cx="556750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Friday November 3, 2023 through Sunday November 26, 2023</a:t>
          </a:r>
        </a:p>
      </dsp:txBody>
      <dsp:txXfrm>
        <a:off x="0" y="1513865"/>
        <a:ext cx="5567503" cy="712080"/>
      </dsp:txXfrm>
    </dsp:sp>
    <dsp:sp modelId="{79FCBD7A-B3F6-4365-8D8A-C36AFD750943}">
      <dsp:nvSpPr>
        <dsp:cNvPr id="0" name=""/>
        <dsp:cNvSpPr/>
      </dsp:nvSpPr>
      <dsp:spPr>
        <a:xfrm>
          <a:off x="0" y="2225945"/>
          <a:ext cx="5567503" cy="466079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Budget delegation night</a:t>
          </a:r>
        </a:p>
      </dsp:txBody>
      <dsp:txXfrm>
        <a:off x="22752" y="2248697"/>
        <a:ext cx="5521999" cy="420575"/>
      </dsp:txXfrm>
    </dsp:sp>
    <dsp:sp modelId="{A3CF1396-4325-43FB-9CEB-9BDA4DF40A50}">
      <dsp:nvSpPr>
        <dsp:cNvPr id="0" name=""/>
        <dsp:cNvSpPr/>
      </dsp:nvSpPr>
      <dsp:spPr>
        <a:xfrm>
          <a:off x="0" y="2692024"/>
          <a:ext cx="556750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Wednesday November 15, 2023: 6 p.m.</a:t>
          </a:r>
        </a:p>
      </dsp:txBody>
      <dsp:txXfrm>
        <a:off x="0" y="2692024"/>
        <a:ext cx="5567503" cy="712080"/>
      </dsp:txXfrm>
    </dsp:sp>
    <dsp:sp modelId="{E1523697-DB6A-4151-BB87-78FC5319ECCF}">
      <dsp:nvSpPr>
        <dsp:cNvPr id="0" name=""/>
        <dsp:cNvSpPr/>
      </dsp:nvSpPr>
      <dsp:spPr>
        <a:xfrm>
          <a:off x="0" y="3404104"/>
          <a:ext cx="5567503" cy="39319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rgbClr val="0035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Special Council: Budget amendments</a:t>
          </a:r>
        </a:p>
      </dsp:txBody>
      <dsp:txXfrm>
        <a:off x="19194" y="3423298"/>
        <a:ext cx="5529115" cy="354802"/>
      </dsp:txXfrm>
    </dsp:sp>
    <dsp:sp modelId="{8550EC2E-B9D6-44FD-830D-FDAAEBCC3EF8}">
      <dsp:nvSpPr>
        <dsp:cNvPr id="0" name=""/>
        <dsp:cNvSpPr/>
      </dsp:nvSpPr>
      <dsp:spPr>
        <a:xfrm>
          <a:off x="0" y="3797295"/>
          <a:ext cx="5567503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Wednesday November 29, 2023: 9 a.m.</a:t>
          </a:r>
        </a:p>
      </dsp:txBody>
      <dsp:txXfrm>
        <a:off x="0" y="3797295"/>
        <a:ext cx="5567503" cy="712080"/>
      </dsp:txXfrm>
    </dsp:sp>
    <dsp:sp modelId="{5CBF6E65-3B0A-47CE-92BE-F5F2C7FCD2D2}">
      <dsp:nvSpPr>
        <dsp:cNvPr id="0" name=""/>
        <dsp:cNvSpPr/>
      </dsp:nvSpPr>
      <dsp:spPr>
        <a:xfrm>
          <a:off x="0" y="4509375"/>
          <a:ext cx="5567503" cy="393190"/>
        </a:xfrm>
        <a:prstGeom prst="roundRect">
          <a:avLst/>
        </a:prstGeom>
        <a:solidFill>
          <a:srgbClr val="0035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Mayoral veto and Council override period (if required)</a:t>
          </a:r>
        </a:p>
      </dsp:txBody>
      <dsp:txXfrm>
        <a:off x="19194" y="4528569"/>
        <a:ext cx="5529115" cy="354802"/>
      </dsp:txXfrm>
    </dsp:sp>
    <dsp:sp modelId="{23815AC8-8F3A-4091-9EB3-4676A415D6DC}">
      <dsp:nvSpPr>
        <dsp:cNvPr id="0" name=""/>
        <dsp:cNvSpPr/>
      </dsp:nvSpPr>
      <dsp:spPr>
        <a:xfrm>
          <a:off x="0" y="4902566"/>
          <a:ext cx="5567503" cy="71208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Thursday November 30, 2023 through Wednesday December 13, 2023</a:t>
          </a:r>
        </a:p>
      </dsp:txBody>
      <dsp:txXfrm>
        <a:off x="0" y="4902566"/>
        <a:ext cx="5567503" cy="71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8DE3E-E9E8-4E04-BD21-267A703962E1}">
      <dsp:nvSpPr>
        <dsp:cNvPr id="0" name=""/>
        <dsp:cNvSpPr/>
      </dsp:nvSpPr>
      <dsp:spPr>
        <a:xfrm>
          <a:off x="0" y="171262"/>
          <a:ext cx="5758704" cy="192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687324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Strengthen financial policies and practices to support a sustainable long-term financial position.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0" y="171262"/>
        <a:ext cx="5758704" cy="1923075"/>
      </dsp:txXfrm>
    </dsp:sp>
    <dsp:sp modelId="{CBA3DB92-D90C-4813-8056-7891C4004F3E}">
      <dsp:nvSpPr>
        <dsp:cNvPr id="0" name=""/>
        <dsp:cNvSpPr/>
      </dsp:nvSpPr>
      <dsp:spPr>
        <a:xfrm>
          <a:off x="287935" y="4544"/>
          <a:ext cx="4031092" cy="653797"/>
        </a:xfrm>
        <a:prstGeom prst="roundRect">
          <a:avLst/>
        </a:prstGeom>
        <a:solidFill>
          <a:srgbClr val="7F0C6E"/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Maintain the City’s healthy financial position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9851" y="36460"/>
        <a:ext cx="3967260" cy="589965"/>
      </dsp:txXfrm>
    </dsp:sp>
    <dsp:sp modelId="{5DE23F94-FB76-4D68-B83C-2EDF8945B995}">
      <dsp:nvSpPr>
        <dsp:cNvPr id="0" name=""/>
        <dsp:cNvSpPr/>
      </dsp:nvSpPr>
      <dsp:spPr>
        <a:xfrm>
          <a:off x="0" y="2569992"/>
          <a:ext cx="5758704" cy="275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687324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Streamlined user experience for the community.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Improvement of accessibility in City facilities that are inclusive to the public.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Improvement of foundational IT systems.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0" y="2569992"/>
        <a:ext cx="5758704" cy="2754675"/>
      </dsp:txXfrm>
    </dsp:sp>
    <dsp:sp modelId="{9DD9ECB0-BDB5-4C40-BEF7-8E5A98152370}">
      <dsp:nvSpPr>
        <dsp:cNvPr id="0" name=""/>
        <dsp:cNvSpPr/>
      </dsp:nvSpPr>
      <dsp:spPr>
        <a:xfrm>
          <a:off x="287935" y="2272537"/>
          <a:ext cx="4031092" cy="784559"/>
        </a:xfrm>
        <a:prstGeom prst="roundRect">
          <a:avLst/>
        </a:prstGeom>
        <a:solidFill>
          <a:srgbClr val="7F0C6E"/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Provide excellent service</a:t>
          </a:r>
        </a:p>
      </dsp:txBody>
      <dsp:txXfrm>
        <a:off x="326234" y="2310836"/>
        <a:ext cx="3954494" cy="707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8DE3E-E9E8-4E04-BD21-267A703962E1}">
      <dsp:nvSpPr>
        <dsp:cNvPr id="0" name=""/>
        <dsp:cNvSpPr/>
      </dsp:nvSpPr>
      <dsp:spPr>
        <a:xfrm>
          <a:off x="0" y="492641"/>
          <a:ext cx="5971562" cy="4409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460" tIns="153627" rIns="46346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the pace and time to develop a comprehensive People and Culture plan and HR strategy.  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  <a:cs typeface="Calibri Ligh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advancing change management practices internally.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Delayed implementation of electronic document management and records and information management.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Delayed progress to deliver on customer service program.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Removed expanded capacity for Continuous Improvement Office.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Elevated risk of asset failure due to descoping and deferral of infrastructure renewal and facility projects.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/>
        </a:p>
      </dsp:txBody>
      <dsp:txXfrm>
        <a:off x="0" y="492641"/>
        <a:ext cx="5971562" cy="4409814"/>
      </dsp:txXfrm>
    </dsp:sp>
    <dsp:sp modelId="{CBA3DB92-D90C-4813-8056-7891C4004F3E}">
      <dsp:nvSpPr>
        <dsp:cNvPr id="0" name=""/>
        <dsp:cNvSpPr/>
      </dsp:nvSpPr>
      <dsp:spPr>
        <a:xfrm>
          <a:off x="365863" y="0"/>
          <a:ext cx="4176011" cy="549662"/>
        </a:xfrm>
        <a:prstGeom prst="roundRect">
          <a:avLst/>
        </a:prstGeom>
        <a:solidFill>
          <a:srgbClr val="7F0C6E"/>
        </a:solidFill>
        <a:ln w="12700" cap="flat" cmpd="sng" algn="ctr">
          <a:solidFill>
            <a:srgbClr val="CEA3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98" tIns="0" rIns="1579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  <a:cs typeface="Calibri Light"/>
            </a:rPr>
            <a:t>Impacts and risks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  <a:cs typeface="Calibri Light"/>
          </a:endParaRPr>
        </a:p>
      </dsp:txBody>
      <dsp:txXfrm>
        <a:off x="392695" y="26832"/>
        <a:ext cx="4122347" cy="495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A3BA-05BA-418F-8A5A-10AE5084C7FC}">
      <dsp:nvSpPr>
        <dsp:cNvPr id="0" name=""/>
        <dsp:cNvSpPr/>
      </dsp:nvSpPr>
      <dsp:spPr>
        <a:xfrm>
          <a:off x="0" y="489908"/>
          <a:ext cx="5862102" cy="2964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964" tIns="437388" rIns="4549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Advancing policy work that supports initiatives across the housing continuum.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Supporting quicker development application review times and unlocking housing with enabling infrastructure.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Drive technology automation and efficiency to increase housing supply.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89908"/>
        <a:ext cx="5862102" cy="2964148"/>
      </dsp:txXfrm>
    </dsp:sp>
    <dsp:sp modelId="{363FD56D-7944-40F3-BE1C-FC9822F2E2B2}">
      <dsp:nvSpPr>
        <dsp:cNvPr id="0" name=""/>
        <dsp:cNvSpPr/>
      </dsp:nvSpPr>
      <dsp:spPr>
        <a:xfrm>
          <a:off x="628763" y="158831"/>
          <a:ext cx="4103472" cy="594367"/>
        </a:xfrm>
        <a:prstGeom prst="roundRect">
          <a:avLst/>
        </a:prstGeom>
        <a:solidFill>
          <a:srgbClr val="0089C4"/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01" tIns="0" rIns="155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Improve housing supply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57778" y="187846"/>
        <a:ext cx="4045442" cy="536337"/>
      </dsp:txXfrm>
    </dsp:sp>
    <dsp:sp modelId="{C2AF969D-53B8-4710-BFF6-DA48C6D34D0D}">
      <dsp:nvSpPr>
        <dsp:cNvPr id="0" name=""/>
        <dsp:cNvSpPr/>
      </dsp:nvSpPr>
      <dsp:spPr>
        <a:xfrm>
          <a:off x="0" y="3250198"/>
          <a:ext cx="5862102" cy="2230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964" tIns="437388" rIns="4549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Equitable access to recreation and culture.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Opening of Baker District and South End Community Centre.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250198"/>
        <a:ext cx="5862102" cy="2230705"/>
      </dsp:txXfrm>
    </dsp:sp>
    <dsp:sp modelId="{F8894499-60CC-4E88-8CA9-CD3384914135}">
      <dsp:nvSpPr>
        <dsp:cNvPr id="0" name=""/>
        <dsp:cNvSpPr/>
      </dsp:nvSpPr>
      <dsp:spPr>
        <a:xfrm>
          <a:off x="609025" y="3127149"/>
          <a:ext cx="4103472" cy="594367"/>
        </a:xfrm>
        <a:prstGeom prst="roundRect">
          <a:avLst/>
        </a:prstGeom>
        <a:solidFill>
          <a:srgbClr val="0089C4"/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01" tIns="0" rIns="155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Grow and care of our community spaces and places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8040" y="3156164"/>
        <a:ext cx="4045442" cy="536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A3BA-05BA-418F-8A5A-10AE5084C7FC}">
      <dsp:nvSpPr>
        <dsp:cNvPr id="0" name=""/>
        <dsp:cNvSpPr/>
      </dsp:nvSpPr>
      <dsp:spPr>
        <a:xfrm>
          <a:off x="0" y="805568"/>
          <a:ext cx="5758704" cy="2336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583184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Support operation and maintenance of City fleet vehicles and transit electrification. 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Increase overall transit ridership.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Offer a variety of travel options to suit different needs and abilities.</a:t>
          </a:r>
          <a:r>
            <a:rPr lang="en-US" sz="2000" b="0" i="0" kern="1200"/>
            <a:t>	</a:t>
          </a:r>
          <a:endParaRPr lang="en-US" sz="2000" kern="1200"/>
        </a:p>
      </dsp:txBody>
      <dsp:txXfrm>
        <a:off x="0" y="805568"/>
        <a:ext cx="5758704" cy="2336144"/>
      </dsp:txXfrm>
    </dsp:sp>
    <dsp:sp modelId="{363FD56D-7944-40F3-BE1C-FC9822F2E2B2}">
      <dsp:nvSpPr>
        <dsp:cNvPr id="0" name=""/>
        <dsp:cNvSpPr/>
      </dsp:nvSpPr>
      <dsp:spPr>
        <a:xfrm>
          <a:off x="697367" y="664685"/>
          <a:ext cx="4031092" cy="585223"/>
        </a:xfrm>
        <a:prstGeom prst="roundRect">
          <a:avLst/>
        </a:prstGeom>
        <a:solidFill>
          <a:srgbClr val="0089C4"/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Make it easier to get around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25935" y="693253"/>
        <a:ext cx="3973956" cy="528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3B9F4-2F41-42AD-97B6-56B11EE6E44A}">
      <dsp:nvSpPr>
        <dsp:cNvPr id="0" name=""/>
        <dsp:cNvSpPr/>
      </dsp:nvSpPr>
      <dsp:spPr>
        <a:xfrm>
          <a:off x="0" y="808281"/>
          <a:ext cx="8344052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591" tIns="124968" rIns="6475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Deferral of some infrastructure needed to support growth.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Lack of ability to increase partnership and revenue growth.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Slowed pace and capacity to implement Parks and Recreation Master Plan and Trails Master Plan.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Limited ability to attract more people to parks and programs.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Removal of City’s ability to adopt and explore emerging transportation methods.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Slow the implementation pace of the Guelph Transit Future Ready Action Plan and negative impacts to ridership targets.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Potential future budgetary pressures related to City’s share of Highway 7 improvements.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York road scope reduction.</a:t>
          </a:r>
        </a:p>
      </dsp:txBody>
      <dsp:txXfrm>
        <a:off x="0" y="808281"/>
        <a:ext cx="8344052" cy="4082400"/>
      </dsp:txXfrm>
    </dsp:sp>
    <dsp:sp modelId="{75CD6590-FBB8-441C-999C-CD77B5E0294F}">
      <dsp:nvSpPr>
        <dsp:cNvPr id="0" name=""/>
        <dsp:cNvSpPr/>
      </dsp:nvSpPr>
      <dsp:spPr>
        <a:xfrm>
          <a:off x="416795" y="78443"/>
          <a:ext cx="5835132" cy="818398"/>
        </a:xfrm>
        <a:prstGeom prst="roundRect">
          <a:avLst/>
        </a:prstGeom>
        <a:solidFill>
          <a:srgbClr val="0089C4"/>
        </a:solidFill>
        <a:ln w="12700" cap="flat" cmpd="sng" algn="ctr">
          <a:solidFill>
            <a:srgbClr val="00A5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770" tIns="0" rIns="2207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Verdana" panose="020B0604030504040204" pitchFamily="34" charset="0"/>
              <a:ea typeface="Verdana" panose="020B0604030504040204" pitchFamily="34" charset="0"/>
            </a:rPr>
            <a:t>Impacts and risks</a:t>
          </a:r>
          <a:endParaRPr lang="en-US" sz="2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6746" y="118394"/>
        <a:ext cx="5755230" cy="738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8DE3E-E9E8-4E04-BD21-267A703962E1}">
      <dsp:nvSpPr>
        <dsp:cNvPr id="0" name=""/>
        <dsp:cNvSpPr/>
      </dsp:nvSpPr>
      <dsp:spPr>
        <a:xfrm>
          <a:off x="0" y="88692"/>
          <a:ext cx="5758704" cy="297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BE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624840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Reduce energy consumption and greenhouse gases.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Increased canopy coverage. 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Advance the Stormwater Master Plan.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Fleet electrification. 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Conserve and protect drinking water.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Conservation of natural heritage resources.  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8692"/>
        <a:ext cx="5758704" cy="2976750"/>
      </dsp:txXfrm>
    </dsp:sp>
    <dsp:sp modelId="{CBA3DB92-D90C-4813-8056-7891C4004F3E}">
      <dsp:nvSpPr>
        <dsp:cNvPr id="0" name=""/>
        <dsp:cNvSpPr/>
      </dsp:nvSpPr>
      <dsp:spPr>
        <a:xfrm>
          <a:off x="270618" y="0"/>
          <a:ext cx="4031092" cy="509450"/>
        </a:xfrm>
        <a:prstGeom prst="roundRect">
          <a:avLst/>
        </a:prstGeom>
        <a:solidFill>
          <a:srgbClr val="00853F"/>
        </a:solidFill>
        <a:ln w="12700" cap="flat" cmpd="sng" algn="ctr">
          <a:solidFill>
            <a:srgbClr val="78BE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Be a leader in climate action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5487" y="24869"/>
        <a:ext cx="3981354" cy="4597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F969D-53B8-4710-BFF6-DA48C6D34D0D}">
      <dsp:nvSpPr>
        <dsp:cNvPr id="0" name=""/>
        <dsp:cNvSpPr/>
      </dsp:nvSpPr>
      <dsp:spPr>
        <a:xfrm>
          <a:off x="0" y="442016"/>
          <a:ext cx="5942230" cy="2065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183" tIns="520700" rIns="4611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Dedicated resource for small businesses and service requests.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Implementing the Circular Economy Framework.</a:t>
          </a:r>
        </a:p>
      </dsp:txBody>
      <dsp:txXfrm>
        <a:off x="0" y="442016"/>
        <a:ext cx="5942230" cy="2065694"/>
      </dsp:txXfrm>
    </dsp:sp>
    <dsp:sp modelId="{F8894499-60CC-4E88-8CA9-CD3384914135}">
      <dsp:nvSpPr>
        <dsp:cNvPr id="0" name=""/>
        <dsp:cNvSpPr/>
      </dsp:nvSpPr>
      <dsp:spPr>
        <a:xfrm>
          <a:off x="177366" y="232967"/>
          <a:ext cx="4159561" cy="594367"/>
        </a:xfrm>
        <a:prstGeom prst="roundRect">
          <a:avLst/>
        </a:prstGeom>
        <a:solidFill>
          <a:srgbClr val="CA6528"/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2" tIns="0" rIns="1572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Grow Guelph’s economy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6381" y="261982"/>
        <a:ext cx="4101531" cy="536337"/>
      </dsp:txXfrm>
    </dsp:sp>
    <dsp:sp modelId="{900420DD-17AB-442C-8418-8295D15F9F96}">
      <dsp:nvSpPr>
        <dsp:cNvPr id="0" name=""/>
        <dsp:cNvSpPr/>
      </dsp:nvSpPr>
      <dsp:spPr>
        <a:xfrm>
          <a:off x="0" y="2555664"/>
          <a:ext cx="5942230" cy="145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183" tIns="520700" rIns="4611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Advance the Downtown Renewal project. 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Protecting the health and safety of staff and patrons.</a:t>
          </a:r>
        </a:p>
      </dsp:txBody>
      <dsp:txXfrm>
        <a:off x="0" y="2555664"/>
        <a:ext cx="5942230" cy="1456600"/>
      </dsp:txXfrm>
    </dsp:sp>
    <dsp:sp modelId="{71794C22-F238-4480-A891-EFDA1E940CE7}">
      <dsp:nvSpPr>
        <dsp:cNvPr id="0" name=""/>
        <dsp:cNvSpPr/>
      </dsp:nvSpPr>
      <dsp:spPr>
        <a:xfrm>
          <a:off x="177366" y="2379441"/>
          <a:ext cx="4159561" cy="623594"/>
        </a:xfrm>
        <a:prstGeom prst="roundRect">
          <a:avLst/>
        </a:prstGeom>
        <a:solidFill>
          <a:srgbClr val="CA6528"/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2" tIns="0" rIns="1572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Make downtown a vibrant place for everyone</a:t>
          </a:r>
        </a:p>
      </dsp:txBody>
      <dsp:txXfrm>
        <a:off x="207807" y="2409882"/>
        <a:ext cx="4098679" cy="5627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F969D-53B8-4710-BFF6-DA48C6D34D0D}">
      <dsp:nvSpPr>
        <dsp:cNvPr id="0" name=""/>
        <dsp:cNvSpPr/>
      </dsp:nvSpPr>
      <dsp:spPr>
        <a:xfrm>
          <a:off x="0" y="1122157"/>
          <a:ext cx="5758704" cy="1742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939" tIns="520700" rIns="4469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latin typeface="Verdana" panose="020B0604030504040204" pitchFamily="34" charset="0"/>
              <a:ea typeface="Verdana" panose="020B0604030504040204" pitchFamily="34" charset="0"/>
            </a:rPr>
            <a:t>Reduce emergency response times. 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Prioritize long-term planning for emergency services.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Verdana" panose="020B0604030504040204" pitchFamily="34" charset="0"/>
              <a:ea typeface="Verdana" panose="020B0604030504040204" pitchFamily="34" charset="0"/>
            </a:rPr>
            <a:t>Implementation of NG 9-1-1.</a:t>
          </a:r>
        </a:p>
      </dsp:txBody>
      <dsp:txXfrm>
        <a:off x="0" y="1122157"/>
        <a:ext cx="5758704" cy="1742576"/>
      </dsp:txXfrm>
    </dsp:sp>
    <dsp:sp modelId="{F8894499-60CC-4E88-8CA9-CD3384914135}">
      <dsp:nvSpPr>
        <dsp:cNvPr id="0" name=""/>
        <dsp:cNvSpPr/>
      </dsp:nvSpPr>
      <dsp:spPr>
        <a:xfrm>
          <a:off x="305266" y="830055"/>
          <a:ext cx="4031092" cy="655844"/>
        </a:xfrm>
        <a:prstGeom prst="roundRect">
          <a:avLst/>
        </a:prstGeom>
        <a:solidFill>
          <a:srgbClr val="CA6528"/>
        </a:solidFill>
        <a:ln w="12700" cap="flat" cmpd="sng" algn="ctr">
          <a:solidFill>
            <a:srgbClr val="F9A2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366" tIns="0" rIns="1523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Verdana" panose="020B0604030504040204" pitchFamily="34" charset="0"/>
              <a:ea typeface="Verdana" panose="020B0604030504040204" pitchFamily="34" charset="0"/>
            </a:rPr>
            <a:t>Support community well-being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7282" y="862071"/>
        <a:ext cx="3967060" cy="59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0.63139</cdr:x>
      <cdr:y>0.2244</cdr:y>
    </cdr:from>
    <cdr:to>
      <cdr:x>0.75909</cdr:x>
      <cdr:y>0.35541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107062F-1BA1-1BB3-4CA6-C4866006148D}"/>
            </a:ext>
          </a:extLst>
        </cdr:cNvPr>
        <cdr:cNvSpPr txBox="1"/>
      </cdr:nvSpPr>
      <cdr:spPr>
        <a:xfrm xmlns:a="http://schemas.openxmlformats.org/drawingml/2006/main">
          <a:off x="4521080" y="1566242"/>
          <a:ext cx="914401" cy="91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bg1"/>
              </a:solidFill>
            </a:rPr>
            <a:t>30%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0.75909</cdr:x>
      <cdr:y>0.65942</cdr:y>
    </cdr:from>
    <cdr:to>
      <cdr:x>0.86271</cdr:x>
      <cdr:y>0.6978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5FB1AB2-C5B5-93FB-1D0C-BB9A6B77B988}"/>
            </a:ext>
          </a:extLst>
        </cdr:cNvPr>
        <cdr:cNvSpPr txBox="1"/>
      </cdr:nvSpPr>
      <cdr:spPr>
        <a:xfrm xmlns:a="http://schemas.openxmlformats.org/drawingml/2006/main">
          <a:off x="5435498" y="4602432"/>
          <a:ext cx="741977" cy="267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23%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0.12735</cdr:x>
      <cdr:y>0.47591</cdr:y>
    </cdr:from>
    <cdr:to>
      <cdr:x>0.32735</cdr:x>
      <cdr:y>0.57862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582E37B5-3C1C-B3EF-7980-713BB1617C2B}"/>
            </a:ext>
          </a:extLst>
        </cdr:cNvPr>
        <cdr:cNvGrpSpPr/>
      </cdr:nvGrpSpPr>
      <cdr:grpSpPr>
        <a:xfrm xmlns:a="http://schemas.openxmlformats.org/drawingml/2006/main">
          <a:off x="771150" y="1920103"/>
          <a:ext cx="1211072" cy="414393"/>
          <a:chOff x="686343" y="1909971"/>
          <a:chExt cx="1188720" cy="365760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BA99DF61-561D-EE69-C2B9-45F94CD78DC2}"/>
              </a:ext>
            </a:extLst>
          </cdr:cNvPr>
          <cdr:cNvSpPr txBox="1"/>
        </cdr:nvSpPr>
        <cdr:spPr>
          <a:xfrm xmlns:a="http://schemas.openxmlformats.org/drawingml/2006/main">
            <a:off x="686343" y="1937505"/>
            <a:ext cx="1188720" cy="23019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Funding gap</a:t>
            </a:r>
          </a:p>
          <a:p xmlns:a="http://schemas.openxmlformats.org/drawingml/2006/main"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cdr:txBody>
      </cdr:sp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7914240F-4A1E-AFB0-C913-5027F774D9C2}"/>
              </a:ext>
            </a:extLst>
          </cdr:cNvPr>
          <cdr:cNvCxnSpPr/>
        </cdr:nvCxnSpPr>
        <cdr:spPr>
          <a:xfrm xmlns:a="http://schemas.openxmlformats.org/drawingml/2006/main">
            <a:off x="703030" y="1909971"/>
            <a:ext cx="0" cy="365760"/>
          </a:xfrm>
          <a:prstGeom xmlns:a="http://schemas.openxmlformats.org/drawingml/2006/main" prst="straightConnector1">
            <a:avLst/>
          </a:prstGeom>
          <a:ln xmlns:a="http://schemas.openxmlformats.org/drawingml/2006/main" w="19050">
            <a:solidFill>
              <a:schemeClr val="tx2"/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0.0026</cdr:x>
      <cdr:y>0.45198</cdr:y>
    </cdr:from>
    <cdr:to>
      <cdr:x>0.03636</cdr:x>
      <cdr:y>0.7017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E0D589-A997-B2B8-3B9D-A4099EC82195}"/>
            </a:ext>
          </a:extLst>
        </cdr:cNvPr>
        <cdr:cNvSpPr txBox="1"/>
      </cdr:nvSpPr>
      <cdr:spPr>
        <a:xfrm xmlns:a="http://schemas.openxmlformats.org/drawingml/2006/main" rot="16200000">
          <a:off x="-311941" y="2245520"/>
          <a:ext cx="105251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0.01501</cdr:x>
      <cdr:y>0.34195</cdr:y>
    </cdr:from>
    <cdr:to>
      <cdr:x>0.04878</cdr:x>
      <cdr:y>0.59164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0EB17EF-3225-D489-7408-AD3AE52CC27B}"/>
            </a:ext>
          </a:extLst>
        </cdr:cNvPr>
        <cdr:cNvSpPr txBox="1"/>
      </cdr:nvSpPr>
      <cdr:spPr>
        <a:xfrm xmlns:a="http://schemas.openxmlformats.org/drawingml/2006/main" rot="16200000">
          <a:off x="-175429" y="1781983"/>
          <a:ext cx="1052539" cy="37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0.01761</cdr:x>
      <cdr:y>0.38488</cdr:y>
    </cdr:from>
    <cdr:to>
      <cdr:x>0.05138</cdr:x>
      <cdr:y>0.63457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71524E-016A-4F13-C863-E01C2BF63C79}"/>
            </a:ext>
          </a:extLst>
        </cdr:cNvPr>
        <cdr:cNvSpPr txBox="1"/>
      </cdr:nvSpPr>
      <cdr:spPr>
        <a:xfrm xmlns:a="http://schemas.openxmlformats.org/drawingml/2006/main" rot="16200000">
          <a:off x="-146843" y="1962946"/>
          <a:ext cx="105251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0.01328</cdr:x>
      <cdr:y>0.41426</cdr:y>
    </cdr:from>
    <cdr:to>
      <cdr:x>0.04705</cdr:x>
      <cdr:y>0.66394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20CD206-358C-3372-0591-919B983C67AF}"/>
            </a:ext>
          </a:extLst>
        </cdr:cNvPr>
        <cdr:cNvSpPr txBox="1"/>
      </cdr:nvSpPr>
      <cdr:spPr>
        <a:xfrm xmlns:a="http://schemas.openxmlformats.org/drawingml/2006/main" rot="16200000">
          <a:off x="-194469" y="2086769"/>
          <a:ext cx="105251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0.02627</cdr:x>
      <cdr:y>0.37358</cdr:y>
    </cdr:from>
    <cdr:to>
      <cdr:x>0.06004</cdr:x>
      <cdr:y>0.62327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DB34A6-8070-A109-57C7-160D1B5C7F0B}"/>
            </a:ext>
          </a:extLst>
        </cdr:cNvPr>
        <cdr:cNvSpPr txBox="1"/>
      </cdr:nvSpPr>
      <cdr:spPr>
        <a:xfrm xmlns:a="http://schemas.openxmlformats.org/drawingml/2006/main" rot="16200000">
          <a:off x="-51595" y="1915320"/>
          <a:ext cx="105251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0.00635</cdr:x>
      <cdr:y>0.33517</cdr:y>
    </cdr:from>
    <cdr:to>
      <cdr:x>0.04012</cdr:x>
      <cdr:y>0.58486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8C7719E-F2EB-5104-01BB-6243DA7108EF}"/>
            </a:ext>
          </a:extLst>
        </cdr:cNvPr>
        <cdr:cNvSpPr txBox="1"/>
      </cdr:nvSpPr>
      <cdr:spPr>
        <a:xfrm xmlns:a="http://schemas.openxmlformats.org/drawingml/2006/main" rot="16200000">
          <a:off x="-270668" y="1753396"/>
          <a:ext cx="105251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Verdana" panose="020B0604030504040204" pitchFamily="34" charset="0"/>
              <a:ea typeface="Verdana" panose="020B0604030504040204" pitchFamily="34" charset="0"/>
            </a:rPr>
            <a:t>$ 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EC18-D115-4B30-85FB-4CFA284BA7A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B235C-0919-410A-9E17-2E8057D5C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6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2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9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7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4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3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4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1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2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5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3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9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36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2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6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6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7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7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7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6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0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5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5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0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47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61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8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10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8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4225-9042-45B5-BD2C-D969E96ADB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74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11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15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4225-9042-45B5-BD2C-D969E96ADB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89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4225-9042-45B5-BD2C-D969E96ADBB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75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3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B235C-0919-410A-9E17-2E8057D5C8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8908-3E74-8492-F01F-1D2C373C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9770-CF56-7648-4DDA-511A4C8E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101C-5197-4D96-18E8-03A05645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5C57BF-F46D-45EE-A829-56714233785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039AD-06CF-9CFD-8BB0-1712A182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405DF4-C05D-4D46-A2C8-45A2724A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2534072" cy="2376264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E874D5-0C25-4796-BAD9-1B0CBAEBF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429000"/>
            <a:ext cx="2534072" cy="2664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11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MYB lef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1939D5-90E4-E537-1F7F-E08E7A53F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1287477" y="-1287477"/>
            <a:ext cx="560881" cy="3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56C8C-F7AC-9A82-FEFF-D54B73D668BD}"/>
              </a:ext>
            </a:extLst>
          </p:cNvPr>
          <p:cNvSpPr/>
          <p:nvPr userDrawn="1"/>
        </p:nvSpPr>
        <p:spPr>
          <a:xfrm>
            <a:off x="-1042" y="-9525"/>
            <a:ext cx="12193042" cy="1304925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42386"/>
            <a:ext cx="8126165" cy="801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79A4C3-FC81-D8D4-FDE5-89396C76C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343642" y="-1297002"/>
            <a:ext cx="560881" cy="3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76558" y="6422856"/>
            <a:ext cx="676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117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6983FA8-0B50-41C2-1E88-E4672426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560881" cy="3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56C8C-F7AC-9A82-FEFF-D54B73D668BD}"/>
              </a:ext>
            </a:extLst>
          </p:cNvPr>
          <p:cNvSpPr/>
          <p:nvPr userDrawn="1"/>
        </p:nvSpPr>
        <p:spPr>
          <a:xfrm>
            <a:off x="-1042" y="-1"/>
            <a:ext cx="12193042" cy="1295401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1823" y="270915"/>
            <a:ext cx="8126165" cy="801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90C54-70EE-67C9-5B6B-53633F0191DE}"/>
              </a:ext>
            </a:extLst>
          </p:cNvPr>
          <p:cNvSpPr/>
          <p:nvPr userDrawn="1"/>
        </p:nvSpPr>
        <p:spPr>
          <a:xfrm>
            <a:off x="0" y="6019800"/>
            <a:ext cx="2718461" cy="768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1D34CD-3E88-E047-8E75-D67B99D94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1287477" y="-1287477"/>
            <a:ext cx="560881" cy="3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581A7C-6C24-B17A-6719-E78018718F10}"/>
              </a:ext>
            </a:extLst>
          </p:cNvPr>
          <p:cNvSpPr/>
          <p:nvPr userDrawn="1"/>
        </p:nvSpPr>
        <p:spPr>
          <a:xfrm>
            <a:off x="7162800" y="-13106"/>
            <a:ext cx="5029200" cy="6871106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ACBBC-5DD3-9A45-9F35-A8DA02E7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8461" y="6422856"/>
            <a:ext cx="429193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4B16B-605E-0143-9A02-D564485C79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58100" y="1050520"/>
            <a:ext cx="4038600" cy="47517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C3EA93-A858-81C9-EE71-992C34AC3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1287477" y="-1287477"/>
            <a:ext cx="560881" cy="3135835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1E1360F-C112-1B10-4C77-2AD85920AC4E}"/>
              </a:ext>
            </a:extLst>
          </p:cNvPr>
          <p:cNvSpPr txBox="1">
            <a:spLocks/>
          </p:cNvSpPr>
          <p:nvPr userDrawn="1"/>
        </p:nvSpPr>
        <p:spPr>
          <a:xfrm>
            <a:off x="11276558" y="6422856"/>
            <a:ext cx="676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1117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‹#›</a:t>
            </a:fld>
            <a:endParaRPr lang="en-CA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7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01891-BB6D-CD4D-890D-CFCBC494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03EEE-FF6A-7BFC-AA61-669D1B370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51BF6-1E7F-C1BD-4EEE-8B8792BB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2844F52-2430-B2A1-A894-EB584D88DAF5}"/>
              </a:ext>
            </a:extLst>
          </p:cNvPr>
          <p:cNvSpPr txBox="1">
            <a:spLocks/>
          </p:cNvSpPr>
          <p:nvPr userDrawn="1"/>
        </p:nvSpPr>
        <p:spPr>
          <a:xfrm>
            <a:off x="11276558" y="6422856"/>
            <a:ext cx="676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1117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‹#›</a:t>
            </a:fld>
            <a:endParaRPr lang="en-CA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73" r:id="rId5"/>
    <p:sldLayoutId id="2147483672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6.jpe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58.png"/><Relationship Id="rId18" Type="http://schemas.openxmlformats.org/officeDocument/2006/relationships/image" Target="../media/image48.svg"/><Relationship Id="rId26" Type="http://schemas.openxmlformats.org/officeDocument/2006/relationships/image" Target="../media/image11.svg"/><Relationship Id="rId3" Type="http://schemas.openxmlformats.org/officeDocument/2006/relationships/diagramData" Target="../diagrams/data4.xml"/><Relationship Id="rId21" Type="http://schemas.openxmlformats.org/officeDocument/2006/relationships/image" Target="../media/image51.png"/><Relationship Id="rId7" Type="http://schemas.microsoft.com/office/2007/relationships/diagramDrawing" Target="../diagrams/drawing4.xml"/><Relationship Id="rId12" Type="http://schemas.openxmlformats.org/officeDocument/2006/relationships/image" Target="../media/image45.svg"/><Relationship Id="rId17" Type="http://schemas.openxmlformats.org/officeDocument/2006/relationships/image" Target="../media/image47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3.png"/><Relationship Id="rId24" Type="http://schemas.openxmlformats.org/officeDocument/2006/relationships/image" Target="../media/image54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0.png"/><Relationship Id="rId23" Type="http://schemas.openxmlformats.org/officeDocument/2006/relationships/image" Target="../media/image53.png"/><Relationship Id="rId10" Type="http://schemas.openxmlformats.org/officeDocument/2006/relationships/image" Target="../media/image44.svg"/><Relationship Id="rId19" Type="http://schemas.openxmlformats.org/officeDocument/2006/relationships/image" Target="../media/image4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Relationship Id="rId14" Type="http://schemas.openxmlformats.org/officeDocument/2006/relationships/image" Target="../media/image59.svg"/><Relationship Id="rId22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58.png"/><Relationship Id="rId18" Type="http://schemas.openxmlformats.org/officeDocument/2006/relationships/image" Target="../media/image48.svg"/><Relationship Id="rId26" Type="http://schemas.openxmlformats.org/officeDocument/2006/relationships/image" Target="../media/image11.svg"/><Relationship Id="rId3" Type="http://schemas.openxmlformats.org/officeDocument/2006/relationships/image" Target="../media/image62.jpeg"/><Relationship Id="rId21" Type="http://schemas.openxmlformats.org/officeDocument/2006/relationships/image" Target="../media/image51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5.svg"/><Relationship Id="rId17" Type="http://schemas.openxmlformats.org/officeDocument/2006/relationships/image" Target="../media/image47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3.png"/><Relationship Id="rId24" Type="http://schemas.openxmlformats.org/officeDocument/2006/relationships/image" Target="../media/image54.svg"/><Relationship Id="rId5" Type="http://schemas.openxmlformats.org/officeDocument/2006/relationships/diagramLayout" Target="../diagrams/layout5.xml"/><Relationship Id="rId15" Type="http://schemas.openxmlformats.org/officeDocument/2006/relationships/image" Target="../media/image60.png"/><Relationship Id="rId23" Type="http://schemas.openxmlformats.org/officeDocument/2006/relationships/image" Target="../media/image53.png"/><Relationship Id="rId10" Type="http://schemas.openxmlformats.org/officeDocument/2006/relationships/image" Target="../media/image44.svg"/><Relationship Id="rId19" Type="http://schemas.openxmlformats.org/officeDocument/2006/relationships/image" Target="../media/image49.png"/><Relationship Id="rId4" Type="http://schemas.openxmlformats.org/officeDocument/2006/relationships/diagramData" Target="../diagrams/data5.xml"/><Relationship Id="rId9" Type="http://schemas.openxmlformats.org/officeDocument/2006/relationships/image" Target="../media/image31.png"/><Relationship Id="rId14" Type="http://schemas.openxmlformats.org/officeDocument/2006/relationships/image" Target="../media/image59.svg"/><Relationship Id="rId22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49.png"/><Relationship Id="rId3" Type="http://schemas.openxmlformats.org/officeDocument/2006/relationships/image" Target="../media/image31.png"/><Relationship Id="rId21" Type="http://schemas.openxmlformats.org/officeDocument/2006/relationships/image" Target="../media/image52.svg"/><Relationship Id="rId7" Type="http://schemas.openxmlformats.org/officeDocument/2006/relationships/image" Target="../media/image58.png"/><Relationship Id="rId12" Type="http://schemas.openxmlformats.org/officeDocument/2006/relationships/diagramLayout" Target="../diagrams/layout6.xml"/><Relationship Id="rId17" Type="http://schemas.openxmlformats.org/officeDocument/2006/relationships/image" Target="../media/image48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11" Type="http://schemas.openxmlformats.org/officeDocument/2006/relationships/diagramData" Target="../diagrams/data6.xml"/><Relationship Id="rId5" Type="http://schemas.openxmlformats.org/officeDocument/2006/relationships/image" Target="../media/image33.png"/><Relationship Id="rId15" Type="http://schemas.microsoft.com/office/2007/relationships/diagramDrawing" Target="../diagrams/drawing6.xml"/><Relationship Id="rId23" Type="http://schemas.openxmlformats.org/officeDocument/2006/relationships/image" Target="../media/image54.svg"/><Relationship Id="rId10" Type="http://schemas.openxmlformats.org/officeDocument/2006/relationships/image" Target="../media/image61.svg"/><Relationship Id="rId19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60.png"/><Relationship Id="rId14" Type="http://schemas.openxmlformats.org/officeDocument/2006/relationships/diagramColors" Target="../diagrams/colors6.xml"/><Relationship Id="rId2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6.svg"/><Relationship Id="rId3" Type="http://schemas.openxmlformats.org/officeDocument/2006/relationships/image" Target="../media/image63.jpeg"/><Relationship Id="rId7" Type="http://schemas.openxmlformats.org/officeDocument/2006/relationships/image" Target="../media/image67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diagramLayout" Target="../diagrams/layout7.xml"/><Relationship Id="rId18" Type="http://schemas.openxmlformats.org/officeDocument/2006/relationships/image" Target="../media/image65.svg"/><Relationship Id="rId26" Type="http://schemas.openxmlformats.org/officeDocument/2006/relationships/image" Target="../media/image11.svg"/><Relationship Id="rId3" Type="http://schemas.openxmlformats.org/officeDocument/2006/relationships/image" Target="../media/image72.jpeg"/><Relationship Id="rId21" Type="http://schemas.openxmlformats.org/officeDocument/2006/relationships/image" Target="../media/image68.png"/><Relationship Id="rId7" Type="http://schemas.openxmlformats.org/officeDocument/2006/relationships/image" Target="../media/image34.svg"/><Relationship Id="rId12" Type="http://schemas.openxmlformats.org/officeDocument/2006/relationships/diagramData" Target="../diagrams/data7.xml"/><Relationship Id="rId17" Type="http://schemas.openxmlformats.org/officeDocument/2006/relationships/image" Target="../media/image64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7.xml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76.svg"/><Relationship Id="rId24" Type="http://schemas.openxmlformats.org/officeDocument/2006/relationships/image" Target="../media/image71.svg"/><Relationship Id="rId5" Type="http://schemas.openxmlformats.org/officeDocument/2006/relationships/image" Target="../media/image32.svg"/><Relationship Id="rId15" Type="http://schemas.openxmlformats.org/officeDocument/2006/relationships/diagramColors" Target="../diagrams/colors7.xml"/><Relationship Id="rId23" Type="http://schemas.openxmlformats.org/officeDocument/2006/relationships/image" Target="../media/image70.png"/><Relationship Id="rId10" Type="http://schemas.openxmlformats.org/officeDocument/2006/relationships/image" Target="../media/image75.png"/><Relationship Id="rId19" Type="http://schemas.openxmlformats.org/officeDocument/2006/relationships/image" Target="../media/image66.png"/><Relationship Id="rId4" Type="http://schemas.openxmlformats.org/officeDocument/2006/relationships/image" Target="../media/image31.png"/><Relationship Id="rId9" Type="http://schemas.openxmlformats.org/officeDocument/2006/relationships/image" Target="../media/image74.svg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31.png"/><Relationship Id="rId7" Type="http://schemas.openxmlformats.org/officeDocument/2006/relationships/image" Target="../media/image73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11" Type="http://schemas.openxmlformats.org/officeDocument/2006/relationships/image" Target="../media/image64.png"/><Relationship Id="rId5" Type="http://schemas.openxmlformats.org/officeDocument/2006/relationships/image" Target="../media/image33.png"/><Relationship Id="rId15" Type="http://schemas.openxmlformats.org/officeDocument/2006/relationships/image" Target="../media/image68.png"/><Relationship Id="rId10" Type="http://schemas.openxmlformats.org/officeDocument/2006/relationships/image" Target="../media/image76.svg"/><Relationship Id="rId4" Type="http://schemas.openxmlformats.org/officeDocument/2006/relationships/image" Target="../media/image44.svg"/><Relationship Id="rId9" Type="http://schemas.openxmlformats.org/officeDocument/2006/relationships/image" Target="../media/image75.png"/><Relationship Id="rId14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56.svg"/><Relationship Id="rId3" Type="http://schemas.openxmlformats.org/officeDocument/2006/relationships/image" Target="../media/image77.jpeg"/><Relationship Id="rId7" Type="http://schemas.openxmlformats.org/officeDocument/2006/relationships/image" Target="../media/image81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79.sv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82.png"/><Relationship Id="rId18" Type="http://schemas.openxmlformats.org/officeDocument/2006/relationships/diagramLayout" Target="../diagrams/layout8.xml"/><Relationship Id="rId3" Type="http://schemas.openxmlformats.org/officeDocument/2006/relationships/image" Target="../media/image86.jpeg"/><Relationship Id="rId21" Type="http://schemas.microsoft.com/office/2007/relationships/diagramDrawing" Target="../diagrams/drawing8.xml"/><Relationship Id="rId7" Type="http://schemas.openxmlformats.org/officeDocument/2006/relationships/image" Target="../media/image45.svg"/><Relationship Id="rId12" Type="http://schemas.openxmlformats.org/officeDocument/2006/relationships/image" Target="../media/image81.svg"/><Relationship Id="rId17" Type="http://schemas.openxmlformats.org/officeDocument/2006/relationships/diagramData" Target="../diagrams/data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5.svg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80.png"/><Relationship Id="rId5" Type="http://schemas.openxmlformats.org/officeDocument/2006/relationships/image" Target="../media/image44.svg"/><Relationship Id="rId15" Type="http://schemas.openxmlformats.org/officeDocument/2006/relationships/image" Target="../media/image84.png"/><Relationship Id="rId23" Type="http://schemas.openxmlformats.org/officeDocument/2006/relationships/image" Target="../media/image11.svg"/><Relationship Id="rId10" Type="http://schemas.openxmlformats.org/officeDocument/2006/relationships/image" Target="../media/image79.svg"/><Relationship Id="rId19" Type="http://schemas.openxmlformats.org/officeDocument/2006/relationships/diagramQuickStyle" Target="../diagrams/quickStyle8.xml"/><Relationship Id="rId4" Type="http://schemas.openxmlformats.org/officeDocument/2006/relationships/image" Target="../media/image31.png"/><Relationship Id="rId9" Type="http://schemas.openxmlformats.org/officeDocument/2006/relationships/image" Target="../media/image78.png"/><Relationship Id="rId14" Type="http://schemas.openxmlformats.org/officeDocument/2006/relationships/image" Target="../media/image83.svg"/><Relationship Id="rId2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82.png"/><Relationship Id="rId18" Type="http://schemas.openxmlformats.org/officeDocument/2006/relationships/diagramLayout" Target="../diagrams/layout9.xml"/><Relationship Id="rId3" Type="http://schemas.openxmlformats.org/officeDocument/2006/relationships/image" Target="../media/image88.jpeg"/><Relationship Id="rId21" Type="http://schemas.microsoft.com/office/2007/relationships/diagramDrawing" Target="../diagrams/drawing9.xml"/><Relationship Id="rId7" Type="http://schemas.openxmlformats.org/officeDocument/2006/relationships/image" Target="../media/image45.svg"/><Relationship Id="rId12" Type="http://schemas.openxmlformats.org/officeDocument/2006/relationships/image" Target="../media/image81.svg"/><Relationship Id="rId17" Type="http://schemas.openxmlformats.org/officeDocument/2006/relationships/diagramData" Target="../diagrams/data9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5.svg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80.png"/><Relationship Id="rId5" Type="http://schemas.openxmlformats.org/officeDocument/2006/relationships/image" Target="../media/image44.svg"/><Relationship Id="rId15" Type="http://schemas.openxmlformats.org/officeDocument/2006/relationships/image" Target="../media/image84.png"/><Relationship Id="rId23" Type="http://schemas.openxmlformats.org/officeDocument/2006/relationships/image" Target="../media/image11.svg"/><Relationship Id="rId10" Type="http://schemas.openxmlformats.org/officeDocument/2006/relationships/image" Target="../media/image79.svg"/><Relationship Id="rId19" Type="http://schemas.openxmlformats.org/officeDocument/2006/relationships/diagramQuickStyle" Target="../diagrams/quickStyle9.xml"/><Relationship Id="rId4" Type="http://schemas.openxmlformats.org/officeDocument/2006/relationships/image" Target="../media/image31.png"/><Relationship Id="rId9" Type="http://schemas.openxmlformats.org/officeDocument/2006/relationships/image" Target="../media/image78.png"/><Relationship Id="rId14" Type="http://schemas.openxmlformats.org/officeDocument/2006/relationships/image" Target="../media/image83.sv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5.svg"/><Relationship Id="rId18" Type="http://schemas.openxmlformats.org/officeDocument/2006/relationships/image" Target="../media/image3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84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1.png"/><Relationship Id="rId20" Type="http://schemas.openxmlformats.org/officeDocument/2006/relationships/image" Target="../media/image87.sv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81.sv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83.svg"/><Relationship Id="rId10" Type="http://schemas.openxmlformats.org/officeDocument/2006/relationships/image" Target="../media/image80.png"/><Relationship Id="rId19" Type="http://schemas.openxmlformats.org/officeDocument/2006/relationships/image" Target="../media/image45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9.svg"/><Relationship Id="rId1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1.jpeg"/><Relationship Id="rId4" Type="http://schemas.openxmlformats.org/officeDocument/2006/relationships/image" Target="../media/image9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4.jpeg"/><Relationship Id="rId4" Type="http://schemas.openxmlformats.org/officeDocument/2006/relationships/image" Target="../media/image9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8.jpe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image" Target="../media/image90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00.jpeg"/><Relationship Id="rId4" Type="http://schemas.openxmlformats.org/officeDocument/2006/relationships/image" Target="../media/image90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9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5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sv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39.svg"/><Relationship Id="rId26" Type="http://schemas.openxmlformats.org/officeDocument/2006/relationships/image" Target="../media/image11.svg"/><Relationship Id="rId3" Type="http://schemas.openxmlformats.org/officeDocument/2006/relationships/image" Target="../media/image30.jpeg"/><Relationship Id="rId21" Type="http://schemas.openxmlformats.org/officeDocument/2006/relationships/image" Target="../media/image26.png"/><Relationship Id="rId7" Type="http://schemas.openxmlformats.org/officeDocument/2006/relationships/image" Target="../media/image34.svg"/><Relationship Id="rId12" Type="http://schemas.openxmlformats.org/officeDocument/2006/relationships/diagramData" Target="../diagrams/data1.xml"/><Relationship Id="rId17" Type="http://schemas.openxmlformats.org/officeDocument/2006/relationships/image" Target="../media/image22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1.xml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42.svg"/><Relationship Id="rId5" Type="http://schemas.openxmlformats.org/officeDocument/2006/relationships/image" Target="../media/image32.svg"/><Relationship Id="rId15" Type="http://schemas.openxmlformats.org/officeDocument/2006/relationships/diagramColors" Target="../diagrams/colors1.xml"/><Relationship Id="rId23" Type="http://schemas.openxmlformats.org/officeDocument/2006/relationships/image" Target="../media/image28.png"/><Relationship Id="rId10" Type="http://schemas.openxmlformats.org/officeDocument/2006/relationships/image" Target="../media/image37.png"/><Relationship Id="rId19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5.png"/><Relationship Id="rId18" Type="http://schemas.openxmlformats.org/officeDocument/2006/relationships/image" Target="../media/image39.svg"/><Relationship Id="rId26" Type="http://schemas.openxmlformats.org/officeDocument/2006/relationships/image" Target="../media/image11.svg"/><Relationship Id="rId3" Type="http://schemas.openxmlformats.org/officeDocument/2006/relationships/image" Target="../media/image43.jpeg"/><Relationship Id="rId21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svg"/><Relationship Id="rId17" Type="http://schemas.openxmlformats.org/officeDocument/2006/relationships/image" Target="../media/image22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24" Type="http://schemas.openxmlformats.org/officeDocument/2006/relationships/image" Target="../media/image42.sv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7.png"/><Relationship Id="rId23" Type="http://schemas.openxmlformats.org/officeDocument/2006/relationships/image" Target="../media/image28.png"/><Relationship Id="rId10" Type="http://schemas.openxmlformats.org/officeDocument/2006/relationships/image" Target="../media/image32.svg"/><Relationship Id="rId19" Type="http://schemas.openxmlformats.org/officeDocument/2006/relationships/image" Target="../media/image24.pn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24.png"/><Relationship Id="rId3" Type="http://schemas.openxmlformats.org/officeDocument/2006/relationships/image" Target="../media/image31.png"/><Relationship Id="rId21" Type="http://schemas.openxmlformats.org/officeDocument/2006/relationships/image" Target="../media/image41.svg"/><Relationship Id="rId7" Type="http://schemas.openxmlformats.org/officeDocument/2006/relationships/image" Target="../media/image35.png"/><Relationship Id="rId12" Type="http://schemas.openxmlformats.org/officeDocument/2006/relationships/diagramLayout" Target="../diagrams/layout3.xml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11" Type="http://schemas.openxmlformats.org/officeDocument/2006/relationships/diagramData" Target="../diagrams/data3.xml"/><Relationship Id="rId5" Type="http://schemas.openxmlformats.org/officeDocument/2006/relationships/image" Target="../media/image33.png"/><Relationship Id="rId15" Type="http://schemas.microsoft.com/office/2007/relationships/diagramDrawing" Target="../diagrams/drawing3.xml"/><Relationship Id="rId23" Type="http://schemas.openxmlformats.org/officeDocument/2006/relationships/image" Target="../media/image42.svg"/><Relationship Id="rId10" Type="http://schemas.openxmlformats.org/officeDocument/2006/relationships/image" Target="../media/image38.svg"/><Relationship Id="rId19" Type="http://schemas.openxmlformats.org/officeDocument/2006/relationships/image" Target="../media/image40.svg"/><Relationship Id="rId4" Type="http://schemas.openxmlformats.org/officeDocument/2006/relationships/image" Target="../media/image44.svg"/><Relationship Id="rId9" Type="http://schemas.openxmlformats.org/officeDocument/2006/relationships/image" Target="../media/image37.png"/><Relationship Id="rId14" Type="http://schemas.openxmlformats.org/officeDocument/2006/relationships/diagramColors" Target="../diagrams/colors3.xml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75524-BF41-2619-FDCC-C92564470831}"/>
              </a:ext>
            </a:extLst>
          </p:cNvPr>
          <p:cNvSpPr/>
          <p:nvPr/>
        </p:nvSpPr>
        <p:spPr>
          <a:xfrm>
            <a:off x="0" y="0"/>
            <a:ext cx="7621370" cy="6858000"/>
          </a:xfrm>
          <a:prstGeom prst="rect">
            <a:avLst/>
          </a:prstGeom>
          <a:solidFill>
            <a:srgbClr val="003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image showing a Guelph streetscape that includes a person walking a dog and someone waiting to board a bus. There is a Guelph Transit bus at a bus stop next to the Guelph Public Library.  There is a sidewalk with urban street trees between the bus and library. In the distance is a new development with two cranes towering above.">
            <a:extLst>
              <a:ext uri="{FF2B5EF4-FFF2-40B4-BE49-F238E27FC236}">
                <a16:creationId xmlns:a16="http://schemas.microsoft.com/office/drawing/2014/main" id="{C49FDC1E-ED46-B8B7-D6F3-A69B8ABA07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5507790" y="-897"/>
            <a:ext cx="8835570" cy="6859516"/>
          </a:xfrm>
          <a:prstGeom prst="round2Same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E2EA070-41D5-3032-2F7F-623DCA784455}"/>
              </a:ext>
            </a:extLst>
          </p:cNvPr>
          <p:cNvSpPr txBox="1">
            <a:spLocks/>
          </p:cNvSpPr>
          <p:nvPr/>
        </p:nvSpPr>
        <p:spPr>
          <a:xfrm>
            <a:off x="899938" y="2973917"/>
            <a:ext cx="3429001" cy="77403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0" kern="120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0" i="0" kern="1200">
                <a:solidFill>
                  <a:srgbClr val="00355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0" i="0" kern="1200">
                <a:solidFill>
                  <a:srgbClr val="00355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0" i="0" kern="1200">
                <a:solidFill>
                  <a:srgbClr val="00355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Verdana"/>
                <a:ea typeface="Verdana"/>
              </a:rPr>
              <a:t>November 7, 2023</a:t>
            </a:r>
          </a:p>
          <a:p>
            <a:pPr>
              <a:lnSpc>
                <a:spcPct val="10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99FB1-2CD3-FF0E-CFCD-0CA505637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27" y="5466384"/>
            <a:ext cx="1842912" cy="64955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7008F9-9AAE-31C1-8F22-FED60B29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527" y="1531560"/>
            <a:ext cx="3655287" cy="14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rtifact">
            <a:extLst>
              <a:ext uri="{FF2B5EF4-FFF2-40B4-BE49-F238E27FC236}">
                <a16:creationId xmlns:a16="http://schemas.microsoft.com/office/drawing/2014/main" id="{ECAC1547-A009-C13A-7C68-555249C8C3DD}"/>
              </a:ext>
            </a:extLst>
          </p:cNvPr>
          <p:cNvSpPr/>
          <p:nvPr/>
        </p:nvSpPr>
        <p:spPr>
          <a:xfrm>
            <a:off x="1" y="0"/>
            <a:ext cx="10058399" cy="6858000"/>
          </a:xfrm>
          <a:prstGeom prst="rect">
            <a:avLst/>
          </a:pr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 descr="Aerial view of a building site in Guelph.">
            <a:extLst>
              <a:ext uri="{FF2B5EF4-FFF2-40B4-BE49-F238E27FC236}">
                <a16:creationId xmlns:a16="http://schemas.microsoft.com/office/drawing/2014/main" id="{F0B7F270-17CA-BACE-89EF-F69D6895A1BD}"/>
              </a:ext>
            </a:extLst>
          </p:cNvPr>
          <p:cNvSpPr>
            <a:spLocks/>
          </p:cNvSpPr>
          <p:nvPr/>
        </p:nvSpPr>
        <p:spPr>
          <a:xfrm>
            <a:off x="7391400" y="0"/>
            <a:ext cx="10956733" cy="11761470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4532" b="3989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EA7758-84C9-2A65-5507-85D2DA0BBBB3}"/>
              </a:ext>
            </a:extLst>
          </p:cNvPr>
          <p:cNvSpPr txBox="1">
            <a:spLocks/>
          </p:cNvSpPr>
          <p:nvPr/>
        </p:nvSpPr>
        <p:spPr>
          <a:xfrm>
            <a:off x="1425788" y="2133600"/>
            <a:ext cx="454726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b="1">
                <a:latin typeface="Verdana Pro"/>
                <a:ea typeface="Verdana"/>
              </a:rPr>
              <a:t>City building</a:t>
            </a:r>
            <a:endParaRPr lang="en-US" sz="4400" b="1">
              <a:latin typeface="Verdana Pr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21C31-18FF-F449-EE74-E763F19DBF8A}"/>
              </a:ext>
            </a:extLst>
          </p:cNvPr>
          <p:cNvGrpSpPr/>
          <p:nvPr/>
        </p:nvGrpSpPr>
        <p:grpSpPr>
          <a:xfrm>
            <a:off x="8249945" y="0"/>
            <a:ext cx="3176960" cy="2324408"/>
            <a:chOff x="8249945" y="0"/>
            <a:chExt cx="3176960" cy="2324408"/>
          </a:xfrm>
        </p:grpSpPr>
        <p:pic>
          <p:nvPicPr>
            <p:cNvPr id="3" name="Graphic 2" descr="Blue square">
              <a:extLst>
                <a:ext uri="{FF2B5EF4-FFF2-40B4-BE49-F238E27FC236}">
                  <a16:creationId xmlns:a16="http://schemas.microsoft.com/office/drawing/2014/main" id="{12707DE5-F955-8491-57BA-EA06046F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39227" y="0"/>
              <a:ext cx="1587678" cy="1407516"/>
            </a:xfrm>
            <a:prstGeom prst="rect">
              <a:avLst/>
            </a:prstGeom>
          </p:spPr>
        </p:pic>
        <p:pic>
          <p:nvPicPr>
            <p:cNvPr id="8" name="Graphic 7" descr="Light blue square">
              <a:extLst>
                <a:ext uri="{FF2B5EF4-FFF2-40B4-BE49-F238E27FC236}">
                  <a16:creationId xmlns:a16="http://schemas.microsoft.com/office/drawing/2014/main" id="{5B884B5C-7259-6595-7C99-14E913D7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11497" y="634508"/>
              <a:ext cx="1646850" cy="1459973"/>
            </a:xfrm>
            <a:prstGeom prst="rect">
              <a:avLst/>
            </a:prstGeom>
          </p:spPr>
        </p:pic>
        <p:pic>
          <p:nvPicPr>
            <p:cNvPr id="9" name="Graphic 8" descr="Blue square outline">
              <a:extLst>
                <a:ext uri="{FF2B5EF4-FFF2-40B4-BE49-F238E27FC236}">
                  <a16:creationId xmlns:a16="http://schemas.microsoft.com/office/drawing/2014/main" id="{24AA2D29-A508-D3AB-7BA5-2C2AC920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49945" y="1029063"/>
              <a:ext cx="1212310" cy="1295345"/>
            </a:xfrm>
            <a:prstGeom prst="rect">
              <a:avLst/>
            </a:prstGeom>
          </p:spPr>
        </p:pic>
        <p:pic>
          <p:nvPicPr>
            <p:cNvPr id="10" name="Graphic 9" descr="Light blue square outline">
              <a:extLst>
                <a:ext uri="{FF2B5EF4-FFF2-40B4-BE49-F238E27FC236}">
                  <a16:creationId xmlns:a16="http://schemas.microsoft.com/office/drawing/2014/main" id="{DD237068-AD31-EA4F-816F-3D2C785C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68269" y="415085"/>
              <a:ext cx="985215" cy="1052696"/>
            </a:xfrm>
            <a:prstGeom prst="rect">
              <a:avLst/>
            </a:prstGeom>
          </p:spPr>
        </p:pic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E530521-7D36-36D1-1E0C-8A0BD7B9F1E0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tx1"/>
                </a:solidFill>
              </a:rPr>
              <a:pPr/>
              <a:t>10</a:t>
            </a:fld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C5A331-3ECC-7D62-71E7-7144490B56C5}"/>
              </a:ext>
            </a:extLst>
          </p:cNvPr>
          <p:cNvGrpSpPr/>
          <p:nvPr/>
        </p:nvGrpSpPr>
        <p:grpSpPr>
          <a:xfrm>
            <a:off x="7482000" y="6460100"/>
            <a:ext cx="1982345" cy="261610"/>
            <a:chOff x="116624" y="6460101"/>
            <a:chExt cx="1982345" cy="26161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EE69740-3BC7-F06E-40D6-35BE52A5B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71D7D7-9421-8169-7642-0F91B1B294FA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</a:rPr>
                <a:t>Development in Guelph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65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CBC5DDF-A535-A4A3-8E0D-6AE991F33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70057"/>
              </p:ext>
            </p:extLst>
          </p:nvPr>
        </p:nvGraphicFramePr>
        <p:xfrm>
          <a:off x="5702558" y="1308996"/>
          <a:ext cx="5862103" cy="577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dog on a leash holding a stick in its mouth&#10;&#10;">
            <a:extLst>
              <a:ext uri="{FF2B5EF4-FFF2-40B4-BE49-F238E27FC236}">
                <a16:creationId xmlns:a16="http://schemas.microsoft.com/office/drawing/2014/main" id="{677FE72A-C7D5-CA5E-9088-488012C0EE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"/>
          <a:stretch/>
        </p:blipFill>
        <p:spPr>
          <a:xfrm>
            <a:off x="627338" y="1945072"/>
            <a:ext cx="4773900" cy="4071642"/>
          </a:xfrm>
          <a:prstGeom prst="roundRect">
            <a:avLst/>
          </a:prstGeom>
        </p:spPr>
      </p:pic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 descr="artifact">
            <a:extLst>
              <a:ext uri="{FF2B5EF4-FFF2-40B4-BE49-F238E27FC236}">
                <a16:creationId xmlns:a16="http://schemas.microsoft.com/office/drawing/2014/main" id="{62713467-6A42-0F79-760B-F8A3AC477023}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2118A3-355E-68A3-39AC-6AE70CD54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94" y="52389"/>
            <a:ext cx="1343025" cy="11906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AF6F768-9A9E-698C-BC16-072AB05C9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548" y="-12321"/>
            <a:ext cx="1295400" cy="1295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280E3A8-C205-549A-BC1C-4DC294BFB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7564" y="1385224"/>
            <a:ext cx="1788679" cy="1237860"/>
            <a:chOff x="8249945" y="0"/>
            <a:chExt cx="3176960" cy="2324408"/>
          </a:xfrm>
        </p:grpSpPr>
        <p:pic>
          <p:nvPicPr>
            <p:cNvPr id="20" name="Graphic 19" descr="Blue square">
              <a:extLst>
                <a:ext uri="{FF2B5EF4-FFF2-40B4-BE49-F238E27FC236}">
                  <a16:creationId xmlns:a16="http://schemas.microsoft.com/office/drawing/2014/main" id="{BDBB4A6E-467A-3041-0A34-4C3BB891C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839227" y="0"/>
              <a:ext cx="1587678" cy="1407516"/>
            </a:xfrm>
            <a:prstGeom prst="rect">
              <a:avLst/>
            </a:prstGeom>
          </p:spPr>
        </p:pic>
        <p:pic>
          <p:nvPicPr>
            <p:cNvPr id="21" name="Graphic 20" descr="Light blue square">
              <a:extLst>
                <a:ext uri="{FF2B5EF4-FFF2-40B4-BE49-F238E27FC236}">
                  <a16:creationId xmlns:a16="http://schemas.microsoft.com/office/drawing/2014/main" id="{6B75FCF6-B805-5F7E-FB6B-FA544D3E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211497" y="634508"/>
              <a:ext cx="1646850" cy="1459973"/>
            </a:xfrm>
            <a:prstGeom prst="rect">
              <a:avLst/>
            </a:prstGeom>
          </p:spPr>
        </p:pic>
        <p:pic>
          <p:nvPicPr>
            <p:cNvPr id="22" name="Graphic 21" descr="Blue square outline">
              <a:extLst>
                <a:ext uri="{FF2B5EF4-FFF2-40B4-BE49-F238E27FC236}">
                  <a16:creationId xmlns:a16="http://schemas.microsoft.com/office/drawing/2014/main" id="{28AE6134-38A8-6A96-7A30-C8A623A1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249945" y="1029063"/>
              <a:ext cx="1212310" cy="1295345"/>
            </a:xfrm>
            <a:prstGeom prst="rect">
              <a:avLst/>
            </a:prstGeom>
          </p:spPr>
        </p:pic>
        <p:pic>
          <p:nvPicPr>
            <p:cNvPr id="23" name="Graphic 22" descr="Light blue square outline">
              <a:extLst>
                <a:ext uri="{FF2B5EF4-FFF2-40B4-BE49-F238E27FC236}">
                  <a16:creationId xmlns:a16="http://schemas.microsoft.com/office/drawing/2014/main" id="{AC8921A9-6A41-4127-6BA2-46C9703E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068269" y="415085"/>
              <a:ext cx="985215" cy="1052696"/>
            </a:xfrm>
            <a:prstGeom prst="rect">
              <a:avLst/>
            </a:prstGeom>
          </p:spPr>
        </p:pic>
      </p:grp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7205D1F2-5530-B0E2-4D3C-80DD17DA1568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tx1"/>
                </a:solidFill>
              </a:rPr>
              <a:pPr/>
              <a:t>11</a:t>
            </a:fld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A9DC9-263D-110A-4C11-26C1238C7B2F}"/>
              </a:ext>
            </a:extLst>
          </p:cNvPr>
          <p:cNvSpPr txBox="1">
            <a:spLocks/>
          </p:cNvSpPr>
          <p:nvPr/>
        </p:nvSpPr>
        <p:spPr>
          <a:xfrm>
            <a:off x="2086418" y="255879"/>
            <a:ext cx="8943532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21E72-E90A-72DC-1E25-77B9918691D2}"/>
              </a:ext>
            </a:extLst>
          </p:cNvPr>
          <p:cNvGrpSpPr/>
          <p:nvPr/>
        </p:nvGrpSpPr>
        <p:grpSpPr>
          <a:xfrm>
            <a:off x="808933" y="6107851"/>
            <a:ext cx="2447218" cy="261610"/>
            <a:chOff x="116624" y="6460101"/>
            <a:chExt cx="1982345" cy="26161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14FC7C1-4FAD-87C2-B336-40C2430A8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6695D1-4B0A-7321-3E6D-20EE3E17ADE8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Person and pup enjoying Guelph park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7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ycling riding in cycling lanes that are part of Guelph's active transportation network">
            <a:extLst>
              <a:ext uri="{FF2B5EF4-FFF2-40B4-BE49-F238E27FC236}">
                <a16:creationId xmlns:a16="http://schemas.microsoft.com/office/drawing/2014/main" id="{72C0D2E5-3285-4A6B-4B0E-818920C9C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"/>
          <a:stretch/>
        </p:blipFill>
        <p:spPr>
          <a:xfrm>
            <a:off x="6936441" y="2081822"/>
            <a:ext cx="4706473" cy="4067760"/>
          </a:xfrm>
          <a:prstGeom prst="round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B2D9808-473C-48D2-7377-FB3DC6D4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75345"/>
              </p:ext>
            </p:extLst>
          </p:nvPr>
        </p:nvGraphicFramePr>
        <p:xfrm>
          <a:off x="415266" y="2019588"/>
          <a:ext cx="5758704" cy="394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2118A3-355E-68A3-39AC-6AE70CD54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94" y="52389"/>
            <a:ext cx="1343025" cy="1190625"/>
          </a:xfrm>
          <a:prstGeom prst="rect">
            <a:avLst/>
          </a:prstGeom>
        </p:spPr>
      </p:pic>
      <p:pic>
        <p:nvPicPr>
          <p:cNvPr id="16" name="Graphic 15" descr="Blue icon of two buildings and a crane in a circle.">
            <a:extLst>
              <a:ext uri="{FF2B5EF4-FFF2-40B4-BE49-F238E27FC236}">
                <a16:creationId xmlns:a16="http://schemas.microsoft.com/office/drawing/2014/main" id="{BAF6F768-9A9E-698C-BC16-072AB05C975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548" y="-12321"/>
            <a:ext cx="1295400" cy="1295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C1D97E-F879-0D51-1E17-F7580E2B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219005" y="4947715"/>
            <a:ext cx="2651761" cy="1828800"/>
            <a:chOff x="8249945" y="0"/>
            <a:chExt cx="3176960" cy="2324408"/>
          </a:xfrm>
        </p:grpSpPr>
        <p:pic>
          <p:nvPicPr>
            <p:cNvPr id="19" name="Graphic 18" descr="Blue square">
              <a:extLst>
                <a:ext uri="{FF2B5EF4-FFF2-40B4-BE49-F238E27FC236}">
                  <a16:creationId xmlns:a16="http://schemas.microsoft.com/office/drawing/2014/main" id="{65861B03-029A-6C3E-BF5A-A44A0271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839227" y="0"/>
              <a:ext cx="1587678" cy="1407516"/>
            </a:xfrm>
            <a:prstGeom prst="rect">
              <a:avLst/>
            </a:prstGeom>
          </p:spPr>
        </p:pic>
        <p:pic>
          <p:nvPicPr>
            <p:cNvPr id="20" name="Graphic 19" descr="Light blue square">
              <a:extLst>
                <a:ext uri="{FF2B5EF4-FFF2-40B4-BE49-F238E27FC236}">
                  <a16:creationId xmlns:a16="http://schemas.microsoft.com/office/drawing/2014/main" id="{6CCEE3D4-4965-0DF9-1AD7-0FE5BCE5A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211497" y="634508"/>
              <a:ext cx="1646850" cy="1459973"/>
            </a:xfrm>
            <a:prstGeom prst="rect">
              <a:avLst/>
            </a:prstGeom>
          </p:spPr>
        </p:pic>
        <p:pic>
          <p:nvPicPr>
            <p:cNvPr id="21" name="Graphic 20" descr="Blue square outline">
              <a:extLst>
                <a:ext uri="{FF2B5EF4-FFF2-40B4-BE49-F238E27FC236}">
                  <a16:creationId xmlns:a16="http://schemas.microsoft.com/office/drawing/2014/main" id="{4ECB15E6-C1F8-A7D1-054A-8FCAB635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249945" y="1029063"/>
              <a:ext cx="1212310" cy="1295345"/>
            </a:xfrm>
            <a:prstGeom prst="rect">
              <a:avLst/>
            </a:prstGeom>
          </p:spPr>
        </p:pic>
        <p:pic>
          <p:nvPicPr>
            <p:cNvPr id="22" name="Graphic 21" descr="Light blue square outline">
              <a:extLst>
                <a:ext uri="{FF2B5EF4-FFF2-40B4-BE49-F238E27FC236}">
                  <a16:creationId xmlns:a16="http://schemas.microsoft.com/office/drawing/2014/main" id="{3DBF1D94-188F-1FC8-665E-CEAE09D0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068269" y="415085"/>
              <a:ext cx="985215" cy="10526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AB7053-0B95-595F-9345-92543DF81DF0}"/>
              </a:ext>
            </a:extLst>
          </p:cNvPr>
          <p:cNvSpPr txBox="1">
            <a:spLocks/>
          </p:cNvSpPr>
          <p:nvPr/>
        </p:nvSpPr>
        <p:spPr>
          <a:xfrm>
            <a:off x="2086417" y="255879"/>
            <a:ext cx="8840261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E2AD2-0F59-2E2E-6D1F-525F3344184B}"/>
              </a:ext>
            </a:extLst>
          </p:cNvPr>
          <p:cNvGrpSpPr/>
          <p:nvPr/>
        </p:nvGrpSpPr>
        <p:grpSpPr>
          <a:xfrm>
            <a:off x="7485751" y="1727605"/>
            <a:ext cx="2743394" cy="261610"/>
            <a:chOff x="116624" y="6460101"/>
            <a:chExt cx="2743394" cy="26161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7CC99C-A4AE-08AE-A253-D1A1B7C9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7CCB04-904C-68BD-478F-BFB8598EF172}"/>
                </a:ext>
              </a:extLst>
            </p:cNvPr>
            <p:cNvSpPr txBox="1"/>
            <p:nvPr/>
          </p:nvSpPr>
          <p:spPr>
            <a:xfrm>
              <a:off x="171178" y="6460101"/>
              <a:ext cx="2688840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Cyclist using active transportation network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59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 descr="artifact">
            <a:extLst>
              <a:ext uri="{FF2B5EF4-FFF2-40B4-BE49-F238E27FC236}">
                <a16:creationId xmlns:a16="http://schemas.microsoft.com/office/drawing/2014/main" id="{62713467-6A42-0F79-760B-F8A3AC477023}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B80D8D-FB14-D142-7C3F-8A2E0361C9D9}"/>
              </a:ext>
            </a:extLst>
          </p:cNvPr>
          <p:cNvSpPr txBox="1">
            <a:spLocks/>
          </p:cNvSpPr>
          <p:nvPr/>
        </p:nvSpPr>
        <p:spPr>
          <a:xfrm>
            <a:off x="2080537" y="298053"/>
            <a:ext cx="9647608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Deferred, delayed or removed  </a:t>
            </a:r>
            <a:endParaRPr lang="en-US" sz="3400">
              <a:latin typeface="Verdana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2118A3-355E-68A3-39AC-6AE70CD54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94" y="52389"/>
            <a:ext cx="1343025" cy="11906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AF6F768-9A9E-698C-BC16-072AB05C9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1548" y="-12321"/>
            <a:ext cx="1295400" cy="1295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2D23F9-CA14-1107-3F76-3D8A7AF28EBC}"/>
              </a:ext>
            </a:extLst>
          </p:cNvPr>
          <p:cNvGrpSpPr/>
          <p:nvPr/>
        </p:nvGrpSpPr>
        <p:grpSpPr>
          <a:xfrm>
            <a:off x="1059206" y="1516208"/>
            <a:ext cx="10073586" cy="5100965"/>
            <a:chOff x="1756543" y="1632995"/>
            <a:chExt cx="10073586" cy="5100965"/>
          </a:xfrm>
        </p:grpSpPr>
        <p:graphicFrame>
          <p:nvGraphicFramePr>
            <p:cNvPr id="7" name="Content Placeholder 4">
              <a:extLst>
                <a:ext uri="{FF2B5EF4-FFF2-40B4-BE49-F238E27FC236}">
                  <a16:creationId xmlns:a16="http://schemas.microsoft.com/office/drawing/2014/main" id="{E7E5402A-E1C0-1381-4DCE-ABA52D4DE3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5670235"/>
                </p:ext>
              </p:extLst>
            </p:nvPr>
          </p:nvGraphicFramePr>
          <p:xfrm>
            <a:off x="3155630" y="1632995"/>
            <a:ext cx="8344052" cy="4969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80E3A8-C205-549A-BC1C-4DC294BFBE86}"/>
                </a:ext>
              </a:extLst>
            </p:cNvPr>
            <p:cNvGrpSpPr/>
            <p:nvPr/>
          </p:nvGrpSpPr>
          <p:grpSpPr>
            <a:xfrm rot="16200000" flipV="1">
              <a:off x="10361624" y="5265455"/>
              <a:ext cx="1726478" cy="1210532"/>
              <a:chOff x="7782595" y="-1095759"/>
              <a:chExt cx="3176962" cy="2324409"/>
            </a:xfrm>
          </p:grpSpPr>
          <p:pic>
            <p:nvPicPr>
              <p:cNvPr id="20" name="Graphic 19" descr="Blue square">
                <a:extLst>
                  <a:ext uri="{FF2B5EF4-FFF2-40B4-BE49-F238E27FC236}">
                    <a16:creationId xmlns:a16="http://schemas.microsoft.com/office/drawing/2014/main" id="{BDBB4A6E-467A-3041-0A34-4C3BB891C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71878" y="-1095759"/>
                <a:ext cx="1587679" cy="1407516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6B75FCF6-B805-5F7E-FB6B-FA544D3E9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744148" y="-461250"/>
                <a:ext cx="1646850" cy="1459973"/>
              </a:xfrm>
              <a:prstGeom prst="rect">
                <a:avLst/>
              </a:prstGeom>
            </p:spPr>
          </p:pic>
          <p:pic>
            <p:nvPicPr>
              <p:cNvPr id="22" name="Graphic 21" descr="Blue square outline">
                <a:extLst>
                  <a:ext uri="{FF2B5EF4-FFF2-40B4-BE49-F238E27FC236}">
                    <a16:creationId xmlns:a16="http://schemas.microsoft.com/office/drawing/2014/main" id="{28AE6134-38A8-6A96-7A30-C8A623A15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782595" y="-66694"/>
                <a:ext cx="1212310" cy="1295344"/>
              </a:xfrm>
              <a:prstGeom prst="rect">
                <a:avLst/>
              </a:prstGeom>
            </p:spPr>
          </p:pic>
          <p:pic>
            <p:nvPicPr>
              <p:cNvPr id="23" name="Graphic 22" descr="Light blue square outline">
                <a:extLst>
                  <a:ext uri="{FF2B5EF4-FFF2-40B4-BE49-F238E27FC236}">
                    <a16:creationId xmlns:a16="http://schemas.microsoft.com/office/drawing/2014/main" id="{AC8921A9-6A41-4127-6BA2-46C9703E1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600920" y="-680672"/>
                <a:ext cx="985215" cy="1052696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00EBF9-79A0-353B-212C-0000021AB236}"/>
                </a:ext>
              </a:extLst>
            </p:cNvPr>
            <p:cNvGrpSpPr/>
            <p:nvPr/>
          </p:nvGrpSpPr>
          <p:grpSpPr>
            <a:xfrm rot="5400000" flipV="1">
              <a:off x="1896486" y="1608330"/>
              <a:ext cx="1797654" cy="2077540"/>
              <a:chOff x="9068274" y="-736604"/>
              <a:chExt cx="2358634" cy="2735522"/>
            </a:xfrm>
          </p:grpSpPr>
          <p:pic>
            <p:nvPicPr>
              <p:cNvPr id="9" name="Graphic 8" descr="Blue square">
                <a:extLst>
                  <a:ext uri="{FF2B5EF4-FFF2-40B4-BE49-F238E27FC236}">
                    <a16:creationId xmlns:a16="http://schemas.microsoft.com/office/drawing/2014/main" id="{7BDD9C0E-A903-E258-3697-8670F630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839229" y="-95564"/>
                <a:ext cx="1587679" cy="1407518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691DF68-D16C-C6F4-ABAA-51CABBFEDD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211496" y="538945"/>
                <a:ext cx="1646847" cy="1459973"/>
              </a:xfrm>
              <a:prstGeom prst="rect">
                <a:avLst/>
              </a:prstGeom>
            </p:spPr>
          </p:pic>
          <p:pic>
            <p:nvPicPr>
              <p:cNvPr id="11" name="Graphic 10" descr="Blue square outline">
                <a:extLst>
                  <a:ext uri="{FF2B5EF4-FFF2-40B4-BE49-F238E27FC236}">
                    <a16:creationId xmlns:a16="http://schemas.microsoft.com/office/drawing/2014/main" id="{866D77B6-21D6-023B-598A-D8F500D03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330541" y="-736604"/>
                <a:ext cx="1212309" cy="1295347"/>
              </a:xfrm>
              <a:prstGeom prst="rect">
                <a:avLst/>
              </a:prstGeom>
            </p:spPr>
          </p:pic>
          <p:pic>
            <p:nvPicPr>
              <p:cNvPr id="17" name="Graphic 16" descr="Light blue square outline">
                <a:extLst>
                  <a:ext uri="{FF2B5EF4-FFF2-40B4-BE49-F238E27FC236}">
                    <a16:creationId xmlns:a16="http://schemas.microsoft.com/office/drawing/2014/main" id="{D6D0A3CD-785F-036B-5BD1-A92C98AA8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068274" y="319522"/>
                <a:ext cx="985215" cy="10526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633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rtifact">
            <a:extLst>
              <a:ext uri="{FF2B5EF4-FFF2-40B4-BE49-F238E27FC236}">
                <a16:creationId xmlns:a16="http://schemas.microsoft.com/office/drawing/2014/main" id="{ECAC1547-A009-C13A-7C68-555249C8C3DD}"/>
              </a:ext>
            </a:extLst>
          </p:cNvPr>
          <p:cNvSpPr/>
          <p:nvPr/>
        </p:nvSpPr>
        <p:spPr>
          <a:xfrm>
            <a:off x="1" y="0"/>
            <a:ext cx="10058399" cy="685800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 descr="A hand on a trowel digging into the earth near some green plants (a Guelph community garden).">
            <a:extLst>
              <a:ext uri="{FF2B5EF4-FFF2-40B4-BE49-F238E27FC236}">
                <a16:creationId xmlns:a16="http://schemas.microsoft.com/office/drawing/2014/main" id="{F0B7F270-17CA-BACE-89EF-F69D6895A1BD}"/>
              </a:ext>
            </a:extLst>
          </p:cNvPr>
          <p:cNvSpPr>
            <a:spLocks/>
          </p:cNvSpPr>
          <p:nvPr/>
        </p:nvSpPr>
        <p:spPr>
          <a:xfrm>
            <a:off x="7391400" y="0"/>
            <a:ext cx="10956733" cy="11761470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0373" b="4144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EA7758-84C9-2A65-5507-85D2DA0BBBB3}"/>
              </a:ext>
            </a:extLst>
          </p:cNvPr>
          <p:cNvSpPr txBox="1">
            <a:spLocks/>
          </p:cNvSpPr>
          <p:nvPr/>
        </p:nvSpPr>
        <p:spPr>
          <a:xfrm>
            <a:off x="1425788" y="2133600"/>
            <a:ext cx="454726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b="1">
                <a:latin typeface="Verdana Pro"/>
                <a:ea typeface="Verdana"/>
              </a:rPr>
              <a:t>Environment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9D48B-263F-5D38-18AE-075B1A3D835F}"/>
              </a:ext>
            </a:extLst>
          </p:cNvPr>
          <p:cNvGrpSpPr/>
          <p:nvPr/>
        </p:nvGrpSpPr>
        <p:grpSpPr>
          <a:xfrm>
            <a:off x="7693652" y="226121"/>
            <a:ext cx="2848505" cy="2145603"/>
            <a:chOff x="7693652" y="226121"/>
            <a:chExt cx="2848505" cy="2145603"/>
          </a:xfrm>
        </p:grpSpPr>
        <p:pic>
          <p:nvPicPr>
            <p:cNvPr id="5" name="Graphic 4" descr="Dark green triangle">
              <a:extLst>
                <a:ext uri="{FF2B5EF4-FFF2-40B4-BE49-F238E27FC236}">
                  <a16:creationId xmlns:a16="http://schemas.microsoft.com/office/drawing/2014/main" id="{20891E7D-2E24-EA8A-0B92-C7D898CF1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93652" y="891510"/>
              <a:ext cx="1669681" cy="1480214"/>
            </a:xfrm>
            <a:prstGeom prst="rect">
              <a:avLst/>
            </a:prstGeom>
          </p:spPr>
        </p:pic>
        <p:pic>
          <p:nvPicPr>
            <p:cNvPr id="12" name="Graphic 11" descr="Lighter green triangle">
              <a:extLst>
                <a:ext uri="{FF2B5EF4-FFF2-40B4-BE49-F238E27FC236}">
                  <a16:creationId xmlns:a16="http://schemas.microsoft.com/office/drawing/2014/main" id="{7441E012-846F-4C0F-45ED-C819E47E7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3053" y="538650"/>
              <a:ext cx="1799104" cy="1594950"/>
            </a:xfrm>
            <a:prstGeom prst="rect">
              <a:avLst/>
            </a:prstGeom>
          </p:spPr>
        </p:pic>
        <p:pic>
          <p:nvPicPr>
            <p:cNvPr id="13" name="Graphic 12" descr="Dark green triangle outline">
              <a:extLst>
                <a:ext uri="{FF2B5EF4-FFF2-40B4-BE49-F238E27FC236}">
                  <a16:creationId xmlns:a16="http://schemas.microsoft.com/office/drawing/2014/main" id="{204648A5-128C-CC7D-514E-F2261EFC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2974" y="226121"/>
              <a:ext cx="1706614" cy="1316531"/>
            </a:xfrm>
            <a:prstGeom prst="rect">
              <a:avLst/>
            </a:prstGeom>
          </p:spPr>
        </p:pic>
        <p:pic>
          <p:nvPicPr>
            <p:cNvPr id="14" name="Graphic 13" descr="Light green triangle outline">
              <a:extLst>
                <a:ext uri="{FF2B5EF4-FFF2-40B4-BE49-F238E27FC236}">
                  <a16:creationId xmlns:a16="http://schemas.microsoft.com/office/drawing/2014/main" id="{24EDDE04-A134-497D-04A7-1F2337FFA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923532" y="304801"/>
              <a:ext cx="1251377" cy="965348"/>
            </a:xfrm>
            <a:prstGeom prst="rect">
              <a:avLst/>
            </a:prstGeom>
          </p:spPr>
        </p:pic>
      </p:grp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7293B24-53FB-F47E-748F-D88B1E5AA65D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14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9F3FEF-D5E9-6267-6327-8D03E7FCE0C7}"/>
              </a:ext>
            </a:extLst>
          </p:cNvPr>
          <p:cNvGrpSpPr/>
          <p:nvPr/>
        </p:nvGrpSpPr>
        <p:grpSpPr>
          <a:xfrm>
            <a:off x="7482000" y="6460100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46954AC-EACE-A7EA-792B-ACD9B988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E678DD-DDB2-BF62-07C8-C174F4263D2E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Resident using a community garden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1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lugging in their car at an EV charger">
            <a:extLst>
              <a:ext uri="{FF2B5EF4-FFF2-40B4-BE49-F238E27FC236}">
                <a16:creationId xmlns:a16="http://schemas.microsoft.com/office/drawing/2014/main" id="{D8687CF4-53C1-5754-DBB4-CDCF55217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246" y="1716844"/>
            <a:ext cx="4476815" cy="4448148"/>
          </a:xfrm>
          <a:prstGeom prst="roundRect">
            <a:avLst/>
          </a:prstGeom>
        </p:spPr>
      </p:pic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398ACB-FE14-F05C-7CC4-A5D121C1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6" y="28575"/>
            <a:ext cx="1343025" cy="1190625"/>
          </a:xfrm>
          <a:prstGeom prst="rect">
            <a:avLst/>
          </a:prstGeom>
        </p:spPr>
      </p:pic>
      <p:pic>
        <p:nvPicPr>
          <p:cNvPr id="8" name="Graphic 7" descr="Green icon of two trees in a circle of arrows inside of an outer circle.">
            <a:extLst>
              <a:ext uri="{FF2B5EF4-FFF2-40B4-BE49-F238E27FC236}">
                <a16:creationId xmlns:a16="http://schemas.microsoft.com/office/drawing/2014/main" id="{29892521-15F3-A231-54B5-3E29298A30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3575" y="-17318"/>
            <a:ext cx="1308425" cy="1308425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4330BAE-F6EC-1557-7CA1-940AA2A5A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639335"/>
              </p:ext>
            </p:extLst>
          </p:nvPr>
        </p:nvGraphicFramePr>
        <p:xfrm>
          <a:off x="481992" y="2397176"/>
          <a:ext cx="5758704" cy="308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7FB2E-18DC-2EAF-7E2B-1D5A40089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24622" y="4892988"/>
            <a:ext cx="2286000" cy="1645919"/>
            <a:chOff x="7693652" y="226121"/>
            <a:chExt cx="2848505" cy="2145603"/>
          </a:xfrm>
        </p:grpSpPr>
        <p:pic>
          <p:nvPicPr>
            <p:cNvPr id="15" name="Graphic 14" descr="Dark green triangle">
              <a:extLst>
                <a:ext uri="{FF2B5EF4-FFF2-40B4-BE49-F238E27FC236}">
                  <a16:creationId xmlns:a16="http://schemas.microsoft.com/office/drawing/2014/main" id="{42E7E750-C1FA-A062-A6E6-16DD5303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93652" y="891510"/>
              <a:ext cx="1669681" cy="1480214"/>
            </a:xfrm>
            <a:prstGeom prst="rect">
              <a:avLst/>
            </a:prstGeom>
          </p:spPr>
        </p:pic>
        <p:pic>
          <p:nvPicPr>
            <p:cNvPr id="16" name="Graphic 15" descr="Lighter green triangle">
              <a:extLst>
                <a:ext uri="{FF2B5EF4-FFF2-40B4-BE49-F238E27FC236}">
                  <a16:creationId xmlns:a16="http://schemas.microsoft.com/office/drawing/2014/main" id="{8D952B2A-5F52-7F13-D647-1F3376C3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743053" y="538650"/>
              <a:ext cx="1799104" cy="1594950"/>
            </a:xfrm>
            <a:prstGeom prst="rect">
              <a:avLst/>
            </a:prstGeom>
          </p:spPr>
        </p:pic>
        <p:pic>
          <p:nvPicPr>
            <p:cNvPr id="17" name="Graphic 16" descr="Dark green triangle outline">
              <a:extLst>
                <a:ext uri="{FF2B5EF4-FFF2-40B4-BE49-F238E27FC236}">
                  <a16:creationId xmlns:a16="http://schemas.microsoft.com/office/drawing/2014/main" id="{C7E15B4B-AD7B-B33E-498A-3C0FF477D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952974" y="226121"/>
              <a:ext cx="1706614" cy="1316531"/>
            </a:xfrm>
            <a:prstGeom prst="rect">
              <a:avLst/>
            </a:prstGeom>
          </p:spPr>
        </p:pic>
        <p:pic>
          <p:nvPicPr>
            <p:cNvPr id="18" name="Graphic 17" descr="Light green triangle outline">
              <a:extLst>
                <a:ext uri="{FF2B5EF4-FFF2-40B4-BE49-F238E27FC236}">
                  <a16:creationId xmlns:a16="http://schemas.microsoft.com/office/drawing/2014/main" id="{FF29C444-5041-DD6A-D073-7F926B9F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923532" y="304801"/>
              <a:ext cx="1251377" cy="9653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F5A6C3-4CB2-A58D-71D1-6592164C5CEC}"/>
              </a:ext>
            </a:extLst>
          </p:cNvPr>
          <p:cNvSpPr txBox="1">
            <a:spLocks/>
          </p:cNvSpPr>
          <p:nvPr/>
        </p:nvSpPr>
        <p:spPr>
          <a:xfrm>
            <a:off x="2086418" y="255879"/>
            <a:ext cx="8880376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6C114-5320-7539-26C4-F51BCCC2E9D1}"/>
              </a:ext>
            </a:extLst>
          </p:cNvPr>
          <p:cNvGrpSpPr/>
          <p:nvPr/>
        </p:nvGrpSpPr>
        <p:grpSpPr>
          <a:xfrm>
            <a:off x="7712877" y="6280222"/>
            <a:ext cx="1982345" cy="261610"/>
            <a:chOff x="116624" y="6460101"/>
            <a:chExt cx="1982345" cy="26161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03D4748-BE00-6A8C-64CC-90639C2E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1EA4B3-AD16-0886-A7D0-A21802219FEB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EV charging station in Guelph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42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 descr="artifact">
            <a:extLst>
              <a:ext uri="{FF2B5EF4-FFF2-40B4-BE49-F238E27FC236}">
                <a16:creationId xmlns:a16="http://schemas.microsoft.com/office/drawing/2014/main" id="{62713467-6A42-0F79-760B-F8A3AC477023}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398ACB-FE14-F05C-7CC4-A5D121C1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76" y="28575"/>
            <a:ext cx="1343025" cy="1190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892521-15F3-A231-54B5-3E29298A3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3575" y="-17318"/>
            <a:ext cx="1308425" cy="13084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D225D1-9E38-DF41-2753-BFF88138F072}"/>
              </a:ext>
            </a:extLst>
          </p:cNvPr>
          <p:cNvSpPr txBox="1">
            <a:spLocks/>
          </p:cNvSpPr>
          <p:nvPr/>
        </p:nvSpPr>
        <p:spPr>
          <a:xfrm>
            <a:off x="2162215" y="200531"/>
            <a:ext cx="9647608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Deferred, delayed or removed  </a:t>
            </a:r>
            <a:endParaRPr lang="en-US" sz="3400">
              <a:latin typeface="Verdan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0AFFF5-E042-D3F1-56DD-30EB0A8018BA}"/>
              </a:ext>
            </a:extLst>
          </p:cNvPr>
          <p:cNvGrpSpPr/>
          <p:nvPr/>
        </p:nvGrpSpPr>
        <p:grpSpPr>
          <a:xfrm>
            <a:off x="2162215" y="1369017"/>
            <a:ext cx="7818298" cy="5232870"/>
            <a:chOff x="1794234" y="1133848"/>
            <a:chExt cx="7818298" cy="52328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9639B3F-4D3E-05C1-FA4C-50D64D3BDEEA}"/>
                </a:ext>
              </a:extLst>
            </p:cNvPr>
            <p:cNvGrpSpPr/>
            <p:nvPr/>
          </p:nvGrpSpPr>
          <p:grpSpPr>
            <a:xfrm>
              <a:off x="2863379" y="1551279"/>
              <a:ext cx="5758704" cy="4572177"/>
              <a:chOff x="0" y="423348"/>
              <a:chExt cx="5758704" cy="457217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E4ADE-4F5A-F111-6468-D6A1F3749556}"/>
                  </a:ext>
                </a:extLst>
              </p:cNvPr>
              <p:cNvSpPr/>
              <p:nvPr/>
            </p:nvSpPr>
            <p:spPr>
              <a:xfrm>
                <a:off x="0" y="659550"/>
                <a:ext cx="5758704" cy="4335975"/>
              </a:xfrm>
              <a:prstGeom prst="rect">
                <a:avLst/>
              </a:prstGeom>
              <a:ln>
                <a:solidFill>
                  <a:srgbClr val="78BE99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B135A7-A683-DB76-1815-9922F5A71BCB}"/>
                  </a:ext>
                </a:extLst>
              </p:cNvPr>
              <p:cNvSpPr txBox="1"/>
              <p:nvPr/>
            </p:nvSpPr>
            <p:spPr>
              <a:xfrm>
                <a:off x="0" y="423348"/>
                <a:ext cx="5758704" cy="4572177"/>
              </a:xfrm>
              <a:prstGeom prst="rect">
                <a:avLst/>
              </a:prstGeom>
              <a:ln>
                <a:solidFill>
                  <a:srgbClr val="78BE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6939" tIns="791464" rIns="446939" bIns="14224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>
                    <a:latin typeface="Verdana" panose="020B0604030504040204" pitchFamily="34" charset="0"/>
                    <a:ea typeface="Verdana" panose="020B0604030504040204" pitchFamily="34" charset="0"/>
                  </a:rPr>
                  <a:t>Reduced</a:t>
                </a:r>
                <a:r>
                  <a:rPr lang="en-US" b="0" i="0" kern="1200">
                    <a:latin typeface="Verdana" panose="020B0604030504040204" pitchFamily="34" charset="0"/>
                    <a:ea typeface="Verdana" panose="020B0604030504040204" pitchFamily="34" charset="0"/>
                  </a:rPr>
                  <a:t> ability to deliver a cohesive climate adaptation plan. </a:t>
                </a:r>
                <a:endParaRPr lang="en-US" kern="12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b="0" i="0" kern="1200">
                    <a:latin typeface="Verdana" panose="020B0604030504040204" pitchFamily="34" charset="0"/>
                    <a:ea typeface="Verdana" panose="020B0604030504040204" pitchFamily="34" charset="0"/>
                  </a:rPr>
                  <a:t>Changed outcomes related to circular economy initiatives.</a:t>
                </a:r>
                <a:endParaRPr lang="en-US" kern="12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b="0" i="0" kern="1200">
                    <a:latin typeface="Verdana" panose="020B0604030504040204" pitchFamily="34" charset="0"/>
                    <a:ea typeface="Verdana" panose="020B0604030504040204" pitchFamily="34" charset="0"/>
                  </a:rPr>
                  <a:t>Reduced ability to execute renewable energy projects that reduce greenhouse gases.</a:t>
                </a:r>
                <a:endParaRPr lang="en-US" kern="12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b="0" i="0" kern="1200">
                    <a:latin typeface="Verdana" panose="020B0604030504040204" pitchFamily="34" charset="0"/>
                    <a:ea typeface="Verdana" panose="020B0604030504040204" pitchFamily="34" charset="0"/>
                  </a:rPr>
                  <a:t>Environmental and flooding risks with delays in stormwater investment.</a:t>
                </a:r>
                <a:endParaRPr lang="en-US" kern="12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>
                    <a:latin typeface="Verdana" panose="020B0604030504040204" pitchFamily="34" charset="0"/>
                    <a:ea typeface="Verdana" panose="020B0604030504040204" pitchFamily="34" charset="0"/>
                  </a:rPr>
                  <a:t>Delayed ability to implement policies that protect Guelph’s watershed.</a:t>
                </a:r>
                <a:r>
                  <a:rPr lang="en-US" kern="120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>
                    <a:latin typeface="Verdana" panose="020B0604030504040204" pitchFamily="34" charset="0"/>
                    <a:ea typeface="Verdana" panose="020B0604030504040204" pitchFamily="34" charset="0"/>
                  </a:rPr>
                  <a:t>Delayed timelines associated with ongoing Urban Forest Management Plan implementation.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97FB2E-18DC-2EAF-7E2B-1D5A40089316}"/>
                </a:ext>
              </a:extLst>
            </p:cNvPr>
            <p:cNvGrpSpPr/>
            <p:nvPr/>
          </p:nvGrpSpPr>
          <p:grpSpPr>
            <a:xfrm>
              <a:off x="8065205" y="5257309"/>
              <a:ext cx="1547327" cy="1109409"/>
              <a:chOff x="7693652" y="226121"/>
              <a:chExt cx="2848505" cy="2145603"/>
            </a:xfrm>
          </p:grpSpPr>
          <p:pic>
            <p:nvPicPr>
              <p:cNvPr id="15" name="Graphic 14" descr="Dark green triangle">
                <a:extLst>
                  <a:ext uri="{FF2B5EF4-FFF2-40B4-BE49-F238E27FC236}">
                    <a16:creationId xmlns:a16="http://schemas.microsoft.com/office/drawing/2014/main" id="{42E7E750-C1FA-A062-A6E6-16DD5303D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93652" y="891510"/>
                <a:ext cx="1669681" cy="1480214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8D952B2A-5F52-7F13-D647-1F3376C362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743053" y="538650"/>
                <a:ext cx="1799104" cy="1594950"/>
              </a:xfrm>
              <a:prstGeom prst="rect">
                <a:avLst/>
              </a:prstGeom>
            </p:spPr>
          </p:pic>
          <p:pic>
            <p:nvPicPr>
              <p:cNvPr id="17" name="Graphic 16" descr="Dark green triangle outline">
                <a:extLst>
                  <a:ext uri="{FF2B5EF4-FFF2-40B4-BE49-F238E27FC236}">
                    <a16:creationId xmlns:a16="http://schemas.microsoft.com/office/drawing/2014/main" id="{C7E15B4B-AD7B-B33E-498A-3C0FF477D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52974" y="226121"/>
                <a:ext cx="1706614" cy="1316531"/>
              </a:xfrm>
              <a:prstGeom prst="rect">
                <a:avLst/>
              </a:prstGeom>
            </p:spPr>
          </p:pic>
          <p:pic>
            <p:nvPicPr>
              <p:cNvPr id="18" name="Graphic 17" descr="Light green triangle outline">
                <a:extLst>
                  <a:ext uri="{FF2B5EF4-FFF2-40B4-BE49-F238E27FC236}">
                    <a16:creationId xmlns:a16="http://schemas.microsoft.com/office/drawing/2014/main" id="{FF29C444-5041-DD6A-D073-7F926B9F1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923532" y="304801"/>
                <a:ext cx="1251377" cy="96534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D1FACA-9E21-F0E6-50B6-5E2CF1ECB146}"/>
                </a:ext>
              </a:extLst>
            </p:cNvPr>
            <p:cNvGrpSpPr/>
            <p:nvPr/>
          </p:nvGrpSpPr>
          <p:grpSpPr>
            <a:xfrm flipH="1">
              <a:off x="1794234" y="1133848"/>
              <a:ext cx="1493778" cy="1070533"/>
              <a:chOff x="7548749" y="-760700"/>
              <a:chExt cx="2848507" cy="2145603"/>
            </a:xfrm>
          </p:grpSpPr>
          <p:pic>
            <p:nvPicPr>
              <p:cNvPr id="19" name="Graphic 18" descr="Dark green triangle">
                <a:extLst>
                  <a:ext uri="{FF2B5EF4-FFF2-40B4-BE49-F238E27FC236}">
                    <a16:creationId xmlns:a16="http://schemas.microsoft.com/office/drawing/2014/main" id="{7C68EFB9-895A-541E-C33F-FF3112C1E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48749" y="-95311"/>
                <a:ext cx="1669681" cy="1480214"/>
              </a:xfrm>
              <a:prstGeom prst="rect">
                <a:avLst/>
              </a:prstGeom>
            </p:spPr>
          </p:pic>
          <p:pic>
            <p:nvPicPr>
              <p:cNvPr id="21" name="Graphic 20" descr="Lighter green triangle">
                <a:extLst>
                  <a:ext uri="{FF2B5EF4-FFF2-40B4-BE49-F238E27FC236}">
                    <a16:creationId xmlns:a16="http://schemas.microsoft.com/office/drawing/2014/main" id="{3169BCA0-AE57-EDD7-6BC4-2076C1F25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598153" y="-448171"/>
                <a:ext cx="1799103" cy="1594951"/>
              </a:xfrm>
              <a:prstGeom prst="rect">
                <a:avLst/>
              </a:prstGeom>
            </p:spPr>
          </p:pic>
          <p:pic>
            <p:nvPicPr>
              <p:cNvPr id="22" name="Graphic 21" descr="Dark green triangle outline">
                <a:extLst>
                  <a:ext uri="{FF2B5EF4-FFF2-40B4-BE49-F238E27FC236}">
                    <a16:creationId xmlns:a16="http://schemas.microsoft.com/office/drawing/2014/main" id="{D242A6AD-F0C2-8B74-9A81-669F86F18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808072" y="-760700"/>
                <a:ext cx="1706614" cy="1316532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1A40894D-4746-BD36-392B-6595E3E03A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778631" y="-682020"/>
                <a:ext cx="1251377" cy="965347"/>
              </a:xfrm>
              <a:prstGeom prst="rect">
                <a:avLst/>
              </a:prstGeom>
            </p:spPr>
          </p:pic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B2F7ED-CCB5-EB3F-7276-EA66F67D065E}"/>
              </a:ext>
            </a:extLst>
          </p:cNvPr>
          <p:cNvSpPr/>
          <p:nvPr/>
        </p:nvSpPr>
        <p:spPr>
          <a:xfrm>
            <a:off x="3520450" y="1669045"/>
            <a:ext cx="4031092" cy="609935"/>
          </a:xfrm>
          <a:prstGeom prst="roundRect">
            <a:avLst/>
          </a:prstGeom>
          <a:solidFill>
            <a:srgbClr val="00853F"/>
          </a:solidFill>
          <a:ln>
            <a:solidFill>
              <a:srgbClr val="78BE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Impacts and risks</a:t>
            </a:r>
          </a:p>
        </p:txBody>
      </p:sp>
    </p:spTree>
    <p:extLst>
      <p:ext uri="{BB962C8B-B14F-4D97-AF65-F5344CB8AC3E}">
        <p14:creationId xmlns:p14="http://schemas.microsoft.com/office/powerpoint/2010/main" val="19020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rtifact">
            <a:extLst>
              <a:ext uri="{FF2B5EF4-FFF2-40B4-BE49-F238E27FC236}">
                <a16:creationId xmlns:a16="http://schemas.microsoft.com/office/drawing/2014/main" id="{ECAC1547-A009-C13A-7C68-555249C8C3DD}"/>
              </a:ext>
            </a:extLst>
          </p:cNvPr>
          <p:cNvSpPr/>
          <p:nvPr/>
        </p:nvSpPr>
        <p:spPr>
          <a:xfrm>
            <a:off x="1" y="0"/>
            <a:ext cx="10058399" cy="6858000"/>
          </a:xfrm>
          <a:prstGeom prst="rect">
            <a:avLst/>
          </a:prstGeom>
          <a:solidFill>
            <a:srgbClr val="CA6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 descr="Close-up of patio bar downtown Guelph.">
            <a:extLst>
              <a:ext uri="{FF2B5EF4-FFF2-40B4-BE49-F238E27FC236}">
                <a16:creationId xmlns:a16="http://schemas.microsoft.com/office/drawing/2014/main" id="{F0B7F270-17CA-BACE-89EF-F69D6895A1BD}"/>
              </a:ext>
            </a:extLst>
          </p:cNvPr>
          <p:cNvSpPr>
            <a:spLocks/>
          </p:cNvSpPr>
          <p:nvPr/>
        </p:nvSpPr>
        <p:spPr>
          <a:xfrm>
            <a:off x="7391400" y="0"/>
            <a:ext cx="10956733" cy="11761470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0373" b="4144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EA7758-84C9-2A65-5507-85D2DA0BBBB3}"/>
              </a:ext>
            </a:extLst>
          </p:cNvPr>
          <p:cNvSpPr txBox="1">
            <a:spLocks/>
          </p:cNvSpPr>
          <p:nvPr/>
        </p:nvSpPr>
        <p:spPr>
          <a:xfrm>
            <a:off x="1425788" y="2133600"/>
            <a:ext cx="454726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b="1">
                <a:latin typeface="Verdana Pro"/>
                <a:ea typeface="Verdana"/>
              </a:rPr>
              <a:t>People and economy</a:t>
            </a:r>
            <a:endParaRPr lang="en-US" sz="4400" b="1">
              <a:latin typeface="Verdana Pro"/>
            </a:endParaRPr>
          </a:p>
        </p:txBody>
      </p:sp>
      <p:pic>
        <p:nvPicPr>
          <p:cNvPr id="8" name="Graphic 7" descr="Outlined orange icon - round with one point">
            <a:extLst>
              <a:ext uri="{FF2B5EF4-FFF2-40B4-BE49-F238E27FC236}">
                <a16:creationId xmlns:a16="http://schemas.microsoft.com/office/drawing/2014/main" id="{BDB00BB4-E9DD-6D46-78B5-C78502BDA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042" y="627209"/>
            <a:ext cx="1430606" cy="1430606"/>
          </a:xfrm>
          <a:prstGeom prst="rect">
            <a:avLst/>
          </a:prstGeom>
        </p:spPr>
      </p:pic>
      <p:pic>
        <p:nvPicPr>
          <p:cNvPr id="9" name="Graphic 8" descr="orange icon - round with one point">
            <a:extLst>
              <a:ext uri="{FF2B5EF4-FFF2-40B4-BE49-F238E27FC236}">
                <a16:creationId xmlns:a16="http://schemas.microsoft.com/office/drawing/2014/main" id="{21F0CF92-4807-CD5F-3464-1FDB2FE6F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5901" y="1393775"/>
            <a:ext cx="1669045" cy="1479649"/>
          </a:xfrm>
          <a:prstGeom prst="rect">
            <a:avLst/>
          </a:prstGeom>
        </p:spPr>
      </p:pic>
      <p:pic>
        <p:nvPicPr>
          <p:cNvPr id="10" name="Graphic 9" descr="pale orange icon - round with one point">
            <a:extLst>
              <a:ext uri="{FF2B5EF4-FFF2-40B4-BE49-F238E27FC236}">
                <a16:creationId xmlns:a16="http://schemas.microsoft.com/office/drawing/2014/main" id="{4E0A1F18-4182-2F9A-6B4B-910D36D36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8582121" y="1205376"/>
            <a:ext cx="1669043" cy="1479648"/>
          </a:xfrm>
          <a:prstGeom prst="rect">
            <a:avLst/>
          </a:prstGeom>
        </p:spPr>
      </p:pic>
      <p:pic>
        <p:nvPicPr>
          <p:cNvPr id="11" name="Graphic 10" descr="Outlined pale orange icon, round with one point">
            <a:extLst>
              <a:ext uri="{FF2B5EF4-FFF2-40B4-BE49-F238E27FC236}">
                <a16:creationId xmlns:a16="http://schemas.microsoft.com/office/drawing/2014/main" id="{69D63643-CD43-D0FE-A701-6FA46E569C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778240" y="182880"/>
            <a:ext cx="1190624" cy="119062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20FF77F-A005-B264-4CC7-7B9169E2B4F0}"/>
              </a:ext>
            </a:extLst>
          </p:cNvPr>
          <p:cNvSpPr txBox="1">
            <a:spLocks/>
          </p:cNvSpPr>
          <p:nvPr/>
        </p:nvSpPr>
        <p:spPr>
          <a:xfrm>
            <a:off x="11564865" y="6349821"/>
            <a:ext cx="430619" cy="382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tx1"/>
                </a:solidFill>
              </a:rPr>
              <a:pPr/>
              <a:t>17</a:t>
            </a:fld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CDE5A4-0D0A-9FF7-569D-7338CAB7440E}"/>
              </a:ext>
            </a:extLst>
          </p:cNvPr>
          <p:cNvGrpSpPr/>
          <p:nvPr/>
        </p:nvGrpSpPr>
        <p:grpSpPr>
          <a:xfrm>
            <a:off x="7516290" y="6460100"/>
            <a:ext cx="2347800" cy="261610"/>
            <a:chOff x="116624" y="6460101"/>
            <a:chExt cx="2347800" cy="26161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933FCE5A-5D51-270E-7560-87A36678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B9D6ED-B18E-18EB-524A-87CAD6766151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Downtown Guelph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68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at a table with drinks in downtown Guelph&#10;&#10;">
            <a:extLst>
              <a:ext uri="{FF2B5EF4-FFF2-40B4-BE49-F238E27FC236}">
                <a16:creationId xmlns:a16="http://schemas.microsoft.com/office/drawing/2014/main" id="{0C1F15B0-6C2A-43E1-B06A-9423DDC93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"/>
          <a:stretch/>
        </p:blipFill>
        <p:spPr>
          <a:xfrm>
            <a:off x="554691" y="1872234"/>
            <a:ext cx="5286891" cy="4071642"/>
          </a:xfrm>
          <a:prstGeom prst="roundRect">
            <a:avLst/>
          </a:prstGeom>
        </p:spPr>
      </p:pic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CA6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Icon of a chart above two hands in a handshake.">
            <a:extLst>
              <a:ext uri="{FF2B5EF4-FFF2-40B4-BE49-F238E27FC236}">
                <a16:creationId xmlns:a16="http://schemas.microsoft.com/office/drawing/2014/main" id="{FECEF2E8-96BF-EE70-163C-3A0CED37A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538" y="-17317"/>
            <a:ext cx="1295400" cy="1295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7CCAF4-D94D-6421-50D1-3DABA3EC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74" y="35071"/>
            <a:ext cx="1343026" cy="11906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972E31A-3BD0-B3D5-B2AE-170ED3B4C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762045">
            <a:off x="-10773" y="4455146"/>
            <a:ext cx="1829831" cy="1722431"/>
            <a:chOff x="7495901" y="182880"/>
            <a:chExt cx="2755263" cy="2690544"/>
          </a:xfrm>
        </p:grpSpPr>
        <p:pic>
          <p:nvPicPr>
            <p:cNvPr id="19" name="Graphic 18" descr="Outlined orange icon - round with one point">
              <a:extLst>
                <a:ext uri="{FF2B5EF4-FFF2-40B4-BE49-F238E27FC236}">
                  <a16:creationId xmlns:a16="http://schemas.microsoft.com/office/drawing/2014/main" id="{E4B6D421-FA8F-C048-A571-4AF9FE12E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86042" y="627209"/>
              <a:ext cx="1430606" cy="1430606"/>
            </a:xfrm>
            <a:prstGeom prst="rect">
              <a:avLst/>
            </a:prstGeom>
          </p:spPr>
        </p:pic>
        <p:pic>
          <p:nvPicPr>
            <p:cNvPr id="20" name="Graphic 19" descr="orange icon - round with one point">
              <a:extLst>
                <a:ext uri="{FF2B5EF4-FFF2-40B4-BE49-F238E27FC236}">
                  <a16:creationId xmlns:a16="http://schemas.microsoft.com/office/drawing/2014/main" id="{87949F7C-2BCA-D708-D1FE-950E0A46F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95901" y="1393775"/>
              <a:ext cx="1669045" cy="1479649"/>
            </a:xfrm>
            <a:prstGeom prst="rect">
              <a:avLst/>
            </a:prstGeom>
          </p:spPr>
        </p:pic>
        <p:pic>
          <p:nvPicPr>
            <p:cNvPr id="21" name="Graphic 20" descr="pale orange icon - round with one point">
              <a:extLst>
                <a:ext uri="{FF2B5EF4-FFF2-40B4-BE49-F238E27FC236}">
                  <a16:creationId xmlns:a16="http://schemas.microsoft.com/office/drawing/2014/main" id="{D15BEE3F-BC90-4E35-C060-B8A4C621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582121" y="1205376"/>
              <a:ext cx="1669043" cy="1479648"/>
            </a:xfrm>
            <a:prstGeom prst="rect">
              <a:avLst/>
            </a:prstGeom>
          </p:spPr>
        </p:pic>
        <p:pic>
          <p:nvPicPr>
            <p:cNvPr id="22" name="Graphic 21" descr="Outlined pale orange icon, round with one point">
              <a:extLst>
                <a:ext uri="{FF2B5EF4-FFF2-40B4-BE49-F238E27FC236}">
                  <a16:creationId xmlns:a16="http://schemas.microsoft.com/office/drawing/2014/main" id="{05D3CEF7-06E6-59C6-6BB2-004837A9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8778240" y="182880"/>
              <a:ext cx="1190624" cy="1190624"/>
            </a:xfrm>
            <a:prstGeom prst="rect">
              <a:avLst/>
            </a:prstGeom>
          </p:spPr>
        </p:pic>
      </p:grp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CE5243FD-B9C3-F617-9D64-BFDD0D06E86C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83FB2-C4AD-8572-F518-79EC886CBBF1}"/>
              </a:ext>
            </a:extLst>
          </p:cNvPr>
          <p:cNvSpPr txBox="1">
            <a:spLocks/>
          </p:cNvSpPr>
          <p:nvPr/>
        </p:nvSpPr>
        <p:spPr>
          <a:xfrm>
            <a:off x="2086418" y="255879"/>
            <a:ext cx="9019732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4D5A052-2069-04BD-3D58-F536B716A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88585"/>
              </p:ext>
            </p:extLst>
          </p:nvPr>
        </p:nvGraphicFramePr>
        <p:xfrm>
          <a:off x="6034247" y="1725620"/>
          <a:ext cx="5942230" cy="443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26CD34E-2FE2-7F45-82ED-092C30D7AD6A}"/>
              </a:ext>
            </a:extLst>
          </p:cNvPr>
          <p:cNvGrpSpPr/>
          <p:nvPr/>
        </p:nvGrpSpPr>
        <p:grpSpPr>
          <a:xfrm>
            <a:off x="1289243" y="6025697"/>
            <a:ext cx="2412962" cy="261610"/>
            <a:chOff x="116624" y="6460101"/>
            <a:chExt cx="2412962" cy="26161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CF820AD-F6CF-FF77-BE2B-221D84BF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789444-1F4D-93A4-6102-1A58F0A7EF19}"/>
                </a:ext>
              </a:extLst>
            </p:cNvPr>
            <p:cNvSpPr txBox="1"/>
            <p:nvPr/>
          </p:nvSpPr>
          <p:spPr>
            <a:xfrm>
              <a:off x="171178" y="6460101"/>
              <a:ext cx="2358408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People enjoying a vibrant downtown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09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uelph-Wellington Paramedics' staff unloading a stretcher from an ambulance">
            <a:extLst>
              <a:ext uri="{FF2B5EF4-FFF2-40B4-BE49-F238E27FC236}">
                <a16:creationId xmlns:a16="http://schemas.microsoft.com/office/drawing/2014/main" id="{85B73C0D-10F5-B312-7B9D-A0DCA40FC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668" y="1910245"/>
            <a:ext cx="5044570" cy="4065847"/>
          </a:xfrm>
          <a:prstGeom prst="roundRect">
            <a:avLst/>
          </a:prstGeom>
        </p:spPr>
      </p:pic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 descr="artifact">
            <a:extLst>
              <a:ext uri="{FF2B5EF4-FFF2-40B4-BE49-F238E27FC236}">
                <a16:creationId xmlns:a16="http://schemas.microsoft.com/office/drawing/2014/main" id="{62713467-6A42-0F79-760B-F8A3AC477023}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CA6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CEF2E8-96BF-EE70-163C-3A0CED37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538" y="-17317"/>
            <a:ext cx="1295400" cy="1295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7CCAF4-D94D-6421-50D1-3DABA3EC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74" y="35071"/>
            <a:ext cx="1343026" cy="11906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972E31A-3BD0-B3D5-B2AE-170ED3B4C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603439">
            <a:off x="9740001" y="1140325"/>
            <a:ext cx="2304136" cy="2150085"/>
            <a:chOff x="7495901" y="182880"/>
            <a:chExt cx="2755263" cy="2690544"/>
          </a:xfrm>
        </p:grpSpPr>
        <p:pic>
          <p:nvPicPr>
            <p:cNvPr id="19" name="Graphic 18" descr="Outlined orange icon - round with one point">
              <a:extLst>
                <a:ext uri="{FF2B5EF4-FFF2-40B4-BE49-F238E27FC236}">
                  <a16:creationId xmlns:a16="http://schemas.microsoft.com/office/drawing/2014/main" id="{E4B6D421-FA8F-C048-A571-4AF9FE12E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86042" y="627209"/>
              <a:ext cx="1430606" cy="1430606"/>
            </a:xfrm>
            <a:prstGeom prst="rect">
              <a:avLst/>
            </a:prstGeom>
          </p:spPr>
        </p:pic>
        <p:pic>
          <p:nvPicPr>
            <p:cNvPr id="20" name="Graphic 19" descr="orange icon - round with one point">
              <a:extLst>
                <a:ext uri="{FF2B5EF4-FFF2-40B4-BE49-F238E27FC236}">
                  <a16:creationId xmlns:a16="http://schemas.microsoft.com/office/drawing/2014/main" id="{87949F7C-2BCA-D708-D1FE-950E0A46F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95901" y="1393775"/>
              <a:ext cx="1669045" cy="1479649"/>
            </a:xfrm>
            <a:prstGeom prst="rect">
              <a:avLst/>
            </a:prstGeom>
          </p:spPr>
        </p:pic>
        <p:pic>
          <p:nvPicPr>
            <p:cNvPr id="21" name="Graphic 20" descr="pale orange icon - round with one point">
              <a:extLst>
                <a:ext uri="{FF2B5EF4-FFF2-40B4-BE49-F238E27FC236}">
                  <a16:creationId xmlns:a16="http://schemas.microsoft.com/office/drawing/2014/main" id="{D15BEE3F-BC90-4E35-C060-B8A4C621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582121" y="1205376"/>
              <a:ext cx="1669043" cy="1479648"/>
            </a:xfrm>
            <a:prstGeom prst="rect">
              <a:avLst/>
            </a:prstGeom>
          </p:spPr>
        </p:pic>
        <p:pic>
          <p:nvPicPr>
            <p:cNvPr id="22" name="Graphic 21" descr="Outlined pale orange icon, round with one point">
              <a:extLst>
                <a:ext uri="{FF2B5EF4-FFF2-40B4-BE49-F238E27FC236}">
                  <a16:creationId xmlns:a16="http://schemas.microsoft.com/office/drawing/2014/main" id="{05D3CEF7-06E6-59C6-6BB2-004837A9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8778240" y="182880"/>
              <a:ext cx="1190624" cy="11906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DDFE90-CA84-508F-32D8-C96EA87C7DDF}"/>
              </a:ext>
            </a:extLst>
          </p:cNvPr>
          <p:cNvSpPr txBox="1">
            <a:spLocks/>
          </p:cNvSpPr>
          <p:nvPr/>
        </p:nvSpPr>
        <p:spPr>
          <a:xfrm>
            <a:off x="2086417" y="255879"/>
            <a:ext cx="8874843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0A42A12-B7C5-C1B1-ACAC-A4742AB73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726287"/>
              </p:ext>
            </p:extLst>
          </p:nvPr>
        </p:nvGraphicFramePr>
        <p:xfrm>
          <a:off x="387283" y="1917419"/>
          <a:ext cx="5758704" cy="485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BAC58DC-6E89-F5C5-43C3-1235D62B0EBE}"/>
              </a:ext>
            </a:extLst>
          </p:cNvPr>
          <p:cNvGrpSpPr/>
          <p:nvPr/>
        </p:nvGrpSpPr>
        <p:grpSpPr>
          <a:xfrm>
            <a:off x="7030608" y="6124105"/>
            <a:ext cx="2870454" cy="261610"/>
            <a:chOff x="116624" y="6460101"/>
            <a:chExt cx="2870454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39FD2BC-2E02-FE76-6ACD-454F81CA3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774EAC-F7FB-7737-3C46-07387878448E}"/>
                </a:ext>
              </a:extLst>
            </p:cNvPr>
            <p:cNvSpPr txBox="1"/>
            <p:nvPr/>
          </p:nvSpPr>
          <p:spPr>
            <a:xfrm>
              <a:off x="171178" y="6460101"/>
              <a:ext cx="2815900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Paramedics supporting community well-being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00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A9D-E26C-1915-0C0C-7BE1FAE3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Verdana Pro"/>
                <a:ea typeface="Verdana"/>
              </a:rPr>
              <a:t>Our budget story: meeting current service levels</a:t>
            </a:r>
          </a:p>
        </p:txBody>
      </p:sp>
      <p:pic>
        <p:nvPicPr>
          <p:cNvPr id="3" name="Picture 2" descr="An aerial view of Guelph's Water Resource Recovery Centre. There are large pools of water and round treatment areas surrounded by greenspace.">
            <a:extLst>
              <a:ext uri="{FF2B5EF4-FFF2-40B4-BE49-F238E27FC236}">
                <a16:creationId xmlns:a16="http://schemas.microsoft.com/office/drawing/2014/main" id="{6A26E9BB-D2AC-2254-957B-E38EE78CA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4" y="1294609"/>
            <a:ext cx="7352139" cy="5094988"/>
          </a:xfrm>
          <a:prstGeom prst="rect">
            <a:avLst/>
          </a:prstGeom>
        </p:spPr>
      </p:pic>
      <p:pic>
        <p:nvPicPr>
          <p:cNvPr id="4" name="Picture 3" descr="Aging road infrastructure on York Rd in Guelph with a car driving past">
            <a:extLst>
              <a:ext uri="{FF2B5EF4-FFF2-40B4-BE49-F238E27FC236}">
                <a16:creationId xmlns:a16="http://schemas.microsoft.com/office/drawing/2014/main" id="{6C537495-5DAB-C0A8-B816-DACC7B6B7D7B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40" y="1294610"/>
            <a:ext cx="4785360" cy="50949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39D06B-06FC-5A21-E002-76BB1205DEE7}"/>
              </a:ext>
            </a:extLst>
          </p:cNvPr>
          <p:cNvGrpSpPr/>
          <p:nvPr/>
        </p:nvGrpSpPr>
        <p:grpSpPr>
          <a:xfrm>
            <a:off x="116624" y="6460101"/>
            <a:ext cx="3276296" cy="276999"/>
            <a:chOff x="116624" y="6460101"/>
            <a:chExt cx="3276296" cy="2769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A9462FD-DC77-FA00-BB1B-E2A4D4CE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A1720-8B5B-B240-E79B-24AD1ABB8F1D}"/>
                </a:ext>
              </a:extLst>
            </p:cNvPr>
            <p:cNvSpPr txBox="1"/>
            <p:nvPr/>
          </p:nvSpPr>
          <p:spPr>
            <a:xfrm>
              <a:off x="171178" y="6460101"/>
              <a:ext cx="3221742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333333"/>
                  </a:solidFill>
                  <a:ea typeface="+mn-lt"/>
                  <a:cs typeface="+mn-lt"/>
                </a:rPr>
                <a:t> Aerial view of Water Resource Recovery Centre</a:t>
              </a:r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2C8A1C-D5F2-C5BF-34A7-8A86AC9E0BED}"/>
              </a:ext>
            </a:extLst>
          </p:cNvPr>
          <p:cNvGrpSpPr/>
          <p:nvPr/>
        </p:nvGrpSpPr>
        <p:grpSpPr>
          <a:xfrm>
            <a:off x="7590486" y="6460101"/>
            <a:ext cx="2884713" cy="276999"/>
            <a:chOff x="116624" y="6460101"/>
            <a:chExt cx="2884713" cy="2769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715D884-663C-0D04-C03A-C10D88EAF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1A16D-50D7-693F-0FA4-4CBE465738AD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333333"/>
                  </a:solidFill>
                  <a:ea typeface="+mn-lt"/>
                  <a:cs typeface="+mn-lt"/>
                </a:rPr>
                <a:t> Aging York Road infrastructure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2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53A03D-C026-015B-C30D-BAFB6DA1575D}"/>
              </a:ext>
            </a:extLst>
          </p:cNvPr>
          <p:cNvGrpSpPr/>
          <p:nvPr/>
        </p:nvGrpSpPr>
        <p:grpSpPr>
          <a:xfrm>
            <a:off x="2795216" y="1086374"/>
            <a:ext cx="6601566" cy="5771626"/>
            <a:chOff x="2572429" y="1086374"/>
            <a:chExt cx="6601566" cy="5771626"/>
          </a:xfrm>
        </p:grpSpPr>
        <p:graphicFrame>
          <p:nvGraphicFramePr>
            <p:cNvPr id="8" name="Content Placeholder 4">
              <a:extLst>
                <a:ext uri="{FF2B5EF4-FFF2-40B4-BE49-F238E27FC236}">
                  <a16:creationId xmlns:a16="http://schemas.microsoft.com/office/drawing/2014/main" id="{18294A62-BFC7-C76D-B41F-D5D59D38F6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1207116"/>
                </p:ext>
              </p:extLst>
            </p:nvPr>
          </p:nvGraphicFramePr>
          <p:xfrm>
            <a:off x="3415291" y="1086374"/>
            <a:ext cx="5758704" cy="57716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72E31A-3BD0-B3D5-B2AE-170ED3B4C7BB}"/>
                </a:ext>
              </a:extLst>
            </p:cNvPr>
            <p:cNvGrpSpPr/>
            <p:nvPr/>
          </p:nvGrpSpPr>
          <p:grpSpPr>
            <a:xfrm rot="19762045">
              <a:off x="2572429" y="2094548"/>
              <a:ext cx="1359255" cy="1266167"/>
              <a:chOff x="7495900" y="182880"/>
              <a:chExt cx="2755262" cy="2690547"/>
            </a:xfrm>
          </p:grpSpPr>
          <p:pic>
            <p:nvPicPr>
              <p:cNvPr id="19" name="Graphic 18" descr="Outlined orange icon - round with one point">
                <a:extLst>
                  <a:ext uri="{FF2B5EF4-FFF2-40B4-BE49-F238E27FC236}">
                    <a16:creationId xmlns:a16="http://schemas.microsoft.com/office/drawing/2014/main" id="{E4B6D421-FA8F-C048-A571-4AF9FE12E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886042" y="627210"/>
                <a:ext cx="1430606" cy="1430606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87949F7C-2BCA-D708-D1FE-950E0A46F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495900" y="1393777"/>
                <a:ext cx="1669045" cy="1479650"/>
              </a:xfrm>
              <a:prstGeom prst="rect">
                <a:avLst/>
              </a:prstGeom>
            </p:spPr>
          </p:pic>
          <p:pic>
            <p:nvPicPr>
              <p:cNvPr id="22" name="Graphic 21" descr="Outlined pale orange icon, round with one point">
                <a:extLst>
                  <a:ext uri="{FF2B5EF4-FFF2-40B4-BE49-F238E27FC236}">
                    <a16:creationId xmlns:a16="http://schemas.microsoft.com/office/drawing/2014/main" id="{05D3CEF7-06E6-59C6-6BB2-004837A98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8778240" y="182880"/>
                <a:ext cx="1190624" cy="1190624"/>
              </a:xfrm>
              <a:prstGeom prst="rect">
                <a:avLst/>
              </a:prstGeom>
            </p:spPr>
          </p:pic>
          <p:pic>
            <p:nvPicPr>
              <p:cNvPr id="21" name="Graphic 20" descr="pale orange icon - round with one point">
                <a:extLst>
                  <a:ext uri="{FF2B5EF4-FFF2-40B4-BE49-F238E27FC236}">
                    <a16:creationId xmlns:a16="http://schemas.microsoft.com/office/drawing/2014/main" id="{D15BEE3F-BC90-4E35-C060-B8A4C6210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8582119" y="1205377"/>
                <a:ext cx="1669043" cy="1479648"/>
              </a:xfrm>
              <a:prstGeom prst="rect">
                <a:avLst/>
              </a:prstGeom>
            </p:spPr>
          </p:pic>
        </p:grpSp>
      </p:grpSp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CA6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Icon of a chart above two hands in a handshake.">
            <a:extLst>
              <a:ext uri="{FF2B5EF4-FFF2-40B4-BE49-F238E27FC236}">
                <a16:creationId xmlns:a16="http://schemas.microsoft.com/office/drawing/2014/main" id="{FECEF2E8-96BF-EE70-163C-3A0CED37A62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87538" y="-17317"/>
            <a:ext cx="1295400" cy="1295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7CCAF4-D94D-6421-50D1-3DABA3EC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574" y="35071"/>
            <a:ext cx="1343026" cy="119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69EF8-D3F7-1278-0626-0E29BD443123}"/>
              </a:ext>
            </a:extLst>
          </p:cNvPr>
          <p:cNvSpPr txBox="1">
            <a:spLocks/>
          </p:cNvSpPr>
          <p:nvPr/>
        </p:nvSpPr>
        <p:spPr>
          <a:xfrm>
            <a:off x="2017663" y="255831"/>
            <a:ext cx="9647608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Deferred, delayed or removed  </a:t>
            </a:r>
            <a:endParaRPr lang="en-US" sz="34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330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City tax impact</a:t>
            </a:r>
          </a:p>
        </p:txBody>
      </p:sp>
      <p:graphicFrame>
        <p:nvGraphicFramePr>
          <p:cNvPr id="3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44A4DA9A-58FA-AD5A-A030-14A9011FD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50301"/>
              </p:ext>
            </p:extLst>
          </p:nvPr>
        </p:nvGraphicFramePr>
        <p:xfrm>
          <a:off x="395286" y="2065522"/>
          <a:ext cx="11401428" cy="4112228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048124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r>
                        <a:rPr lang="en-CA" sz="1600">
                          <a:latin typeface="Verdana"/>
                          <a:ea typeface="Verdana"/>
                        </a:rPr>
                        <a:t>Expense</a:t>
                      </a:r>
                      <a:r>
                        <a:rPr lang="en-CA" sz="1600" baseline="0">
                          <a:latin typeface="Verdana"/>
                          <a:ea typeface="Verdana"/>
                        </a:rPr>
                        <a:t> category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Base budget inflationary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$7,281,189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$8,942,002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$8,311,776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$7,255,523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38786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Operating impacts from capital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$3,002,370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$6,922,042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$5,327,364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$2,821,311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6078079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Growth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$260,652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$331,215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$1,064,016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$924,256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188534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Service enhancement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$522,275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($1,075,066)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$656,140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$736,250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686925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investment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$11,066,486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$15,120,193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$15,359,296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$11,737,340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2908323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Assessment growth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($2,279,775)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($2,541,326)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($2,806,140)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($3,081,589)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54821550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impact before capital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2.97%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3.81%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3.45%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2.16%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4932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Capital investment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$5,914,041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$8,557,631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$9,516,150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$10,700,103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09849802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Capital impact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2.00%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2.59%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2.61%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2.68%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20490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City tax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4.97%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6.41%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6.06%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4.84%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1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City rate impact</a:t>
            </a:r>
          </a:p>
        </p:txBody>
      </p:sp>
      <p:graphicFrame>
        <p:nvGraphicFramePr>
          <p:cNvPr id="6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10E24C55-0240-A132-1E80-628377EEC5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98104"/>
              </p:ext>
            </p:extLst>
          </p:nvPr>
        </p:nvGraphicFramePr>
        <p:xfrm>
          <a:off x="395286" y="2099389"/>
          <a:ext cx="11401428" cy="378085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048124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r>
                        <a:rPr lang="en-CA" sz="1600">
                          <a:latin typeface="Verdana"/>
                          <a:ea typeface="Verdana"/>
                        </a:rPr>
                        <a:t>Expense</a:t>
                      </a:r>
                      <a:r>
                        <a:rPr lang="en-CA" sz="1600" baseline="0">
                          <a:latin typeface="Verdana"/>
                          <a:ea typeface="Verdana"/>
                        </a:rPr>
                        <a:t> category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Base budget inflationary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$(595,491)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$1,251,250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$1,209,700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$989,300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38786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Operating impacts from capital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$301,230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$(9,930)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$175,400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6078079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Growth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$385,910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$118,270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$(6,230)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$98,000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188534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Service enhancement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$208,900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$(200)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$606,100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$241,600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686925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investment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$(681)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$1,670,550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$1,799,640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$1,504,300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908323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Capital funding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$5,484,079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$5,798,580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$7,080,215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$8,565,415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821550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impact before growth revenue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7.18%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8.70%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9.33%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9.55%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4932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Growth revenue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$(1,734,480)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$(1,072,249)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$(1,166,722)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$(1,274,868)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9849802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City rate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4.91%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7.45%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8.10%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8.34%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8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6F7F504-F677-5319-2934-A418DD0F6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604" y="1772224"/>
            <a:ext cx="3200447" cy="3200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99398-B82D-B9E8-ED77-564F7322023B}"/>
              </a:ext>
            </a:extLst>
          </p:cNvPr>
          <p:cNvSpPr txBox="1"/>
          <p:nvPr/>
        </p:nvSpPr>
        <p:spPr>
          <a:xfrm>
            <a:off x="7841974" y="1292087"/>
            <a:ext cx="373711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Verdana"/>
                <a:ea typeface="Verdana"/>
              </a:rPr>
              <a:t>Capital budget by investment category</a:t>
            </a:r>
            <a:endParaRPr lang="en-US" sz="4400">
              <a:ea typeface="Calibri"/>
              <a:cs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BB2171-E087-6957-16F3-FB6CC8C89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024238"/>
              </p:ext>
            </p:extLst>
          </p:nvPr>
        </p:nvGraphicFramePr>
        <p:xfrm>
          <a:off x="-396773" y="-117320"/>
          <a:ext cx="7160537" cy="697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8CB3EDC-A5B7-5AB9-427D-9E8D355C4AD8}"/>
              </a:ext>
            </a:extLst>
          </p:cNvPr>
          <p:cNvSpPr txBox="1"/>
          <p:nvPr/>
        </p:nvSpPr>
        <p:spPr>
          <a:xfrm>
            <a:off x="1685925" y="474821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131993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823" y="270915"/>
            <a:ext cx="8740177" cy="801102"/>
          </a:xfrm>
        </p:spPr>
        <p:txBody>
          <a:bodyPr>
            <a:noAutofit/>
          </a:bodyPr>
          <a:lstStyle/>
          <a:p>
            <a:r>
              <a:rPr lang="en-US" sz="3600">
                <a:latin typeface="Verdana"/>
                <a:ea typeface="Verdana"/>
              </a:rPr>
              <a:t>Capital budget by program of work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022A1B-1887-D99C-7F08-D4D06CA39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88200"/>
              </p:ext>
            </p:extLst>
          </p:nvPr>
        </p:nvGraphicFramePr>
        <p:xfrm>
          <a:off x="1333500" y="1333501"/>
          <a:ext cx="10244487" cy="543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53E0D0-1300-FC85-E9AB-F028FDA4E3FE}"/>
              </a:ext>
            </a:extLst>
          </p:cNvPr>
          <p:cNvCxnSpPr/>
          <p:nvPr/>
        </p:nvCxnSpPr>
        <p:spPr>
          <a:xfrm>
            <a:off x="2483556" y="2325511"/>
            <a:ext cx="282222" cy="135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90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A9D-E26C-1915-0C0C-7BE1FAE3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Capital contingent on funding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63313F7-3048-F1E5-32C7-805F1B960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84033"/>
              </p:ext>
            </p:extLst>
          </p:nvPr>
        </p:nvGraphicFramePr>
        <p:xfrm>
          <a:off x="995346" y="1718977"/>
          <a:ext cx="10201308" cy="492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8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A0A9F0-EB3C-93CA-6B18-06A99AFA4D0B}"/>
              </a:ext>
            </a:extLst>
          </p:cNvPr>
          <p:cNvSpPr/>
          <p:nvPr/>
        </p:nvSpPr>
        <p:spPr>
          <a:xfrm>
            <a:off x="-9769" y="-58616"/>
            <a:ext cx="12318999" cy="6936154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20F47-4043-2B62-6764-D59F3FF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992" y="1971984"/>
            <a:ext cx="4018141" cy="28831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Verdana Pro"/>
              </a:rPr>
              <a:t>Local boards and shared services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C71E7B-7EE4-2795-BF25-01BCCB69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96" y="-57883"/>
            <a:ext cx="594946" cy="3339611"/>
          </a:xfrm>
          <a:prstGeom prst="rect">
            <a:avLst/>
          </a:prstGeom>
        </p:spPr>
      </p:pic>
      <p:pic>
        <p:nvPicPr>
          <p:cNvPr id="5" name="Picture 4" descr="A Guelph Public Library building with a brick wall and a sign on the side&#10;">
            <a:extLst>
              <a:ext uri="{FF2B5EF4-FFF2-40B4-BE49-F238E27FC236}">
                <a16:creationId xmlns:a16="http://schemas.microsoft.com/office/drawing/2014/main" id="{FB5FF046-D6CF-DD95-6C86-F93CD5355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2777" y="-72012"/>
            <a:ext cx="7559747" cy="6932125"/>
          </a:xfrm>
          <a:prstGeom prst="snipRound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ED48219-4083-76F3-8EB3-F599345C8F21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26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F81BB9-713E-D0AC-D906-163AA204A99C}"/>
              </a:ext>
            </a:extLst>
          </p:cNvPr>
          <p:cNvGrpSpPr/>
          <p:nvPr/>
        </p:nvGrpSpPr>
        <p:grpSpPr>
          <a:xfrm>
            <a:off x="6401174" y="6471251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4637526-60BA-EB10-8126-D3925A89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F93B91-375E-E586-D79F-7B096510B9F0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Guelph Public Library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8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400">
                <a:latin typeface="Verdana"/>
                <a:ea typeface="Verdana"/>
              </a:rPr>
              <a:t>Local boards and shared services: </a:t>
            </a:r>
            <a:br>
              <a:rPr lang="en-US" sz="3400">
                <a:latin typeface="Verdana"/>
              </a:rPr>
            </a:br>
            <a:r>
              <a:rPr lang="en-US" sz="3400">
                <a:latin typeface="Verdana"/>
                <a:ea typeface="Verdana"/>
              </a:rPr>
              <a:t>tax impact</a:t>
            </a:r>
          </a:p>
        </p:txBody>
      </p:sp>
      <p:graphicFrame>
        <p:nvGraphicFramePr>
          <p:cNvPr id="3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FE90E7A5-A370-CC16-81C3-0D07D1FC1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204444"/>
              </p:ext>
            </p:extLst>
          </p:nvPr>
        </p:nvGraphicFramePr>
        <p:xfrm>
          <a:off x="395286" y="2229567"/>
          <a:ext cx="11401428" cy="302666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008119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878331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838326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r>
                        <a:rPr lang="en-CA" sz="1600">
                          <a:latin typeface="Verdana"/>
                          <a:ea typeface="Verdana"/>
                        </a:rPr>
                        <a:t>Organization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Guelph Public Library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$969,998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$798,915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$2,140,457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$473,516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68138786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Guelph Police Services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$3,467,339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$4,153,974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$3,836,275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$3,695,104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2926078079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The Elliott Community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$165,275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($188,563)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$52,302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$51,025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304188534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Wellington-Dufferin-Guelph Public Health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$94,401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$74,231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$77,215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$75,150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1046869256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County of Wellington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$1,175,270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$1,560,810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$1,911,932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$2,340,457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3636466523"/>
                  </a:ext>
                </a:extLst>
              </a:tr>
              <a:tr h="34466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investment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$5,872,283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$6,399,367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$8,018,181 </a:t>
                      </a:r>
                    </a:p>
                  </a:txBody>
                  <a:tcPr marL="73152" marR="73152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$6,635,252 </a:t>
                      </a:r>
                    </a:p>
                  </a:txBody>
                  <a:tcPr marL="73152" marR="73152" marT="9525" marB="0"/>
                </a:tc>
                <a:extLst>
                  <a:ext uri="{0D108BD9-81ED-4DB2-BD59-A6C34878D82A}">
                    <a16:rowId xmlns:a16="http://schemas.microsoft.com/office/drawing/2014/main" val="1929083233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LBSS tax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1.98%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1.94%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2.20%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1.66%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73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downtown street with buildings, street lights and cars">
            <a:extLst>
              <a:ext uri="{FF2B5EF4-FFF2-40B4-BE49-F238E27FC236}">
                <a16:creationId xmlns:a16="http://schemas.microsoft.com/office/drawing/2014/main" id="{9FF53A51-9625-044D-B7B3-9CB5F6C82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91" y="1306403"/>
            <a:ext cx="12292436" cy="5620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400">
                <a:latin typeface="Verdana"/>
              </a:rPr>
              <a:t>Downtown Guelph Business Association: </a:t>
            </a:r>
            <a:r>
              <a:rPr lang="en-US" sz="3400">
                <a:latin typeface="Verdana"/>
                <a:ea typeface="Verdana"/>
              </a:rPr>
              <a:t>tax impact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68C674-A427-DFF9-7F59-E88D60CF61D2}"/>
              </a:ext>
            </a:extLst>
          </p:cNvPr>
          <p:cNvGrpSpPr/>
          <p:nvPr/>
        </p:nvGrpSpPr>
        <p:grpSpPr>
          <a:xfrm>
            <a:off x="489737" y="7249141"/>
            <a:ext cx="3276296" cy="276999"/>
            <a:chOff x="116624" y="6460101"/>
            <a:chExt cx="3276296" cy="276999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DF0972E-4B08-9496-8998-7E021F994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DF1363-2F12-C64F-E87D-6F48BC6AB7CF}"/>
                </a:ext>
              </a:extLst>
            </p:cNvPr>
            <p:cNvSpPr txBox="1"/>
            <p:nvPr/>
          </p:nvSpPr>
          <p:spPr>
            <a:xfrm>
              <a:off x="171178" y="6460101"/>
              <a:ext cx="3221742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333333"/>
                  </a:solidFill>
                  <a:ea typeface="+mn-lt"/>
                  <a:cs typeface="+mn-lt"/>
                </a:rPr>
                <a:t> Macdonell Street</a:t>
              </a:r>
              <a:endParaRPr lang="en-US"/>
            </a:p>
          </p:txBody>
        </p:sp>
      </p:grp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EDE4D8C-A9E3-A8A0-F307-87C8C29A4974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28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6C72D-BE72-8ADE-CF93-309ACF02DF0E}"/>
              </a:ext>
            </a:extLst>
          </p:cNvPr>
          <p:cNvSpPr/>
          <p:nvPr/>
        </p:nvSpPr>
        <p:spPr>
          <a:xfrm>
            <a:off x="754742" y="4159874"/>
            <a:ext cx="10682515" cy="179977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A91E24-E3EB-E01A-CBD1-F2996CCE8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18844"/>
              </p:ext>
            </p:extLst>
          </p:nvPr>
        </p:nvGraphicFramePr>
        <p:xfrm>
          <a:off x="930323" y="4318204"/>
          <a:ext cx="10331354" cy="14831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74830">
                  <a:extLst>
                    <a:ext uri="{9D8B030D-6E8A-4147-A177-3AD203B41FA5}">
                      <a16:colId xmlns:a16="http://schemas.microsoft.com/office/drawing/2014/main" val="3596876857"/>
                    </a:ext>
                  </a:extLst>
                </a:gridCol>
                <a:gridCol w="1764131">
                  <a:extLst>
                    <a:ext uri="{9D8B030D-6E8A-4147-A177-3AD203B41FA5}">
                      <a16:colId xmlns:a16="http://schemas.microsoft.com/office/drawing/2014/main" val="1132798495"/>
                    </a:ext>
                  </a:extLst>
                </a:gridCol>
                <a:gridCol w="1764131">
                  <a:extLst>
                    <a:ext uri="{9D8B030D-6E8A-4147-A177-3AD203B41FA5}">
                      <a16:colId xmlns:a16="http://schemas.microsoft.com/office/drawing/2014/main" val="2762955611"/>
                    </a:ext>
                  </a:extLst>
                </a:gridCol>
                <a:gridCol w="1764131">
                  <a:extLst>
                    <a:ext uri="{9D8B030D-6E8A-4147-A177-3AD203B41FA5}">
                      <a16:colId xmlns:a16="http://schemas.microsoft.com/office/drawing/2014/main" val="380765197"/>
                    </a:ext>
                  </a:extLst>
                </a:gridCol>
                <a:gridCol w="1764131">
                  <a:extLst>
                    <a:ext uri="{9D8B030D-6E8A-4147-A177-3AD203B41FA5}">
                      <a16:colId xmlns:a16="http://schemas.microsoft.com/office/drawing/2014/main" val="1664856862"/>
                    </a:ext>
                  </a:extLst>
                </a:gridCol>
              </a:tblGrid>
              <a:tr h="296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DGBA budget and forecast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2024 budget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2025 forecast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2026 forecast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2027 forecast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55797"/>
                  </a:ext>
                </a:extLst>
              </a:tr>
              <a:tr h="582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Gross expense budget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$697,955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$686,480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$706,055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$726,655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58411"/>
                  </a:ext>
                </a:extLst>
              </a:tr>
              <a:tr h="603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Total levy requirement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$700,194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$721,200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$672,836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$695,121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8608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52D43C3-A7F9-C838-DA65-E8C0451650B9}"/>
              </a:ext>
            </a:extLst>
          </p:cNvPr>
          <p:cNvGrpSpPr/>
          <p:nvPr/>
        </p:nvGrpSpPr>
        <p:grpSpPr>
          <a:xfrm>
            <a:off x="10263357" y="6443249"/>
            <a:ext cx="2347800" cy="261610"/>
            <a:chOff x="116624" y="6460101"/>
            <a:chExt cx="2347800" cy="26161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3F79727-3B08-4C57-E44B-5565CB362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6AFA5E-03C8-848B-F580-9D53963DC150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Downtown Guelph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570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 shining through the trees">
            <a:extLst>
              <a:ext uri="{FF2B5EF4-FFF2-40B4-BE49-F238E27FC236}">
                <a16:creationId xmlns:a16="http://schemas.microsoft.com/office/drawing/2014/main" id="{599A6714-579C-8BFA-06F6-76391E5C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" b="-151"/>
          <a:stretch/>
        </p:blipFill>
        <p:spPr>
          <a:xfrm>
            <a:off x="-60717" y="1274735"/>
            <a:ext cx="12313466" cy="5879607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400">
                <a:latin typeface="Verdana"/>
                <a:ea typeface="Verdana"/>
              </a:rPr>
              <a:t>Local boards and shared services: </a:t>
            </a:r>
            <a:br>
              <a:rPr lang="en-US" sz="3400">
                <a:latin typeface="Verdana"/>
              </a:rPr>
            </a:br>
            <a:r>
              <a:rPr lang="en-US" sz="3400">
                <a:latin typeface="Verdana"/>
                <a:ea typeface="Calibri Light"/>
                <a:cs typeface="Calibri Light"/>
              </a:rPr>
              <a:t>rate impact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3FABF-E73A-7815-D31F-658262F347B1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29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3E5BC-CDA2-3EC0-9DAA-0F82F3A1BC63}"/>
              </a:ext>
            </a:extLst>
          </p:cNvPr>
          <p:cNvSpPr/>
          <p:nvPr/>
        </p:nvSpPr>
        <p:spPr>
          <a:xfrm>
            <a:off x="993421" y="5119529"/>
            <a:ext cx="10205156" cy="14675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B0B23E81-F980-E22B-8A97-651237807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332484"/>
              </p:ext>
            </p:extLst>
          </p:nvPr>
        </p:nvGraphicFramePr>
        <p:xfrm>
          <a:off x="1114281" y="5273144"/>
          <a:ext cx="9963437" cy="1160327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436533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381726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381726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381726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381726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r>
                        <a:rPr lang="en-CA" sz="1600">
                          <a:latin typeface="Verdana"/>
                          <a:ea typeface="Verdana"/>
                        </a:rPr>
                        <a:t>Organization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Grand River Conservation Authority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$49,300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$51,700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$50,000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$50,000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387863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LBSS rate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0.06%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0.06%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0.05%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0.05%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DCABD9D-50DB-55E9-FE10-3D36F123C828}"/>
              </a:ext>
            </a:extLst>
          </p:cNvPr>
          <p:cNvGrpSpPr/>
          <p:nvPr/>
        </p:nvGrpSpPr>
        <p:grpSpPr>
          <a:xfrm>
            <a:off x="10180791" y="6684019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8EC4D98-B475-DB43-03DA-688EB7C1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49493C-92D8-2F3D-1C54-1B4B8179D385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Guelph nature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36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A9D-E26C-1915-0C0C-7BE1FAE3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Verdana Pro"/>
                <a:ea typeface="Verdana"/>
              </a:rPr>
              <a:t>Our budget story: housing</a:t>
            </a:r>
            <a:endParaRPr lang="en-US" sz="3200">
              <a:solidFill>
                <a:schemeClr val="bg1"/>
              </a:solidFill>
              <a:latin typeface="Verdana Pro"/>
            </a:endParaRPr>
          </a:p>
        </p:txBody>
      </p:sp>
      <p:pic>
        <p:nvPicPr>
          <p:cNvPr id="3" name="Picture 2" descr="A building under construction with wood framing.">
            <a:extLst>
              <a:ext uri="{FF2B5EF4-FFF2-40B4-BE49-F238E27FC236}">
                <a16:creationId xmlns:a16="http://schemas.microsoft.com/office/drawing/2014/main" id="{57115559-C330-412A-88C8-26F225146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806" y="1292809"/>
            <a:ext cx="3655089" cy="5084657"/>
          </a:xfrm>
          <a:prstGeom prst="rect">
            <a:avLst/>
          </a:prstGeom>
        </p:spPr>
      </p:pic>
      <p:pic>
        <p:nvPicPr>
          <p:cNvPr id="5" name="Picture 4" descr="A new condo building under construction with a crane towering above&#10;">
            <a:extLst>
              <a:ext uri="{FF2B5EF4-FFF2-40B4-BE49-F238E27FC236}">
                <a16:creationId xmlns:a16="http://schemas.microsoft.com/office/drawing/2014/main" id="{C17FFFD3-94CF-29CF-6673-538E5295A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"/>
          <a:stretch/>
        </p:blipFill>
        <p:spPr>
          <a:xfrm>
            <a:off x="-1973" y="1292388"/>
            <a:ext cx="4105912" cy="5092245"/>
          </a:xfrm>
          <a:prstGeom prst="rect">
            <a:avLst/>
          </a:prstGeom>
        </p:spPr>
      </p:pic>
      <p:pic>
        <p:nvPicPr>
          <p:cNvPr id="4" name="Picture 3" descr="A aerial view of a Guelph neighborhood">
            <a:extLst>
              <a:ext uri="{FF2B5EF4-FFF2-40B4-BE49-F238E27FC236}">
                <a16:creationId xmlns:a16="http://schemas.microsoft.com/office/drawing/2014/main" id="{C0F736AA-418B-58DE-BFBB-A1DE14E93F64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/>
          <a:stretch/>
        </p:blipFill>
        <p:spPr>
          <a:xfrm>
            <a:off x="4157980" y="1292871"/>
            <a:ext cx="4326655" cy="50891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709B2-1E30-4EC2-0A1B-793E6E772A3B}"/>
              </a:ext>
            </a:extLst>
          </p:cNvPr>
          <p:cNvGrpSpPr/>
          <p:nvPr/>
        </p:nvGrpSpPr>
        <p:grpSpPr>
          <a:xfrm>
            <a:off x="116624" y="6460101"/>
            <a:ext cx="2884713" cy="261610"/>
            <a:chOff x="116624" y="6460101"/>
            <a:chExt cx="2884713" cy="26161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1844A70-FE4D-C5F1-9309-71E1A9607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451D8C-2D21-D32B-90E0-2DE93082CDF1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cs typeface="Calibri"/>
                </a:rPr>
                <a:t>New condo development in Guelph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EEA0C4-E6DB-36C6-676A-D3EC3F2D7011}"/>
              </a:ext>
            </a:extLst>
          </p:cNvPr>
          <p:cNvGrpSpPr/>
          <p:nvPr/>
        </p:nvGrpSpPr>
        <p:grpSpPr>
          <a:xfrm>
            <a:off x="4285852" y="6460101"/>
            <a:ext cx="2884713" cy="261610"/>
            <a:chOff x="116624" y="6460101"/>
            <a:chExt cx="2884713" cy="26161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794D07-289C-9AAD-D16B-810119A5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C1075D-782C-7D2A-4321-CD6DCDA1B86E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Aerial view of Guelph's south-end community</a:t>
              </a:r>
              <a:endParaRPr lang="en-US" sz="1100"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2FA217-5DB4-63E6-42D8-1925583E6F15}"/>
              </a:ext>
            </a:extLst>
          </p:cNvPr>
          <p:cNvGrpSpPr/>
          <p:nvPr/>
        </p:nvGrpSpPr>
        <p:grpSpPr>
          <a:xfrm>
            <a:off x="8694566" y="6460101"/>
            <a:ext cx="2884713" cy="261610"/>
            <a:chOff x="116624" y="6460101"/>
            <a:chExt cx="2884713" cy="26161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404DE6F-7C26-8F35-461F-4091AC32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E95FA7-9ACD-1B01-32F4-BADEB8891E95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New townhouse development in Guelph</a:t>
              </a:r>
              <a:endParaRPr lang="en-US" sz="110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10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A0A9F0-EB3C-93CA-6B18-06A99AFA4D0B}"/>
              </a:ext>
            </a:extLst>
          </p:cNvPr>
          <p:cNvSpPr/>
          <p:nvPr/>
        </p:nvSpPr>
        <p:spPr>
          <a:xfrm>
            <a:off x="-9769" y="-58616"/>
            <a:ext cx="12318999" cy="6936154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20F47-4043-2B62-6764-D59F3FF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8" y="1971984"/>
            <a:ext cx="4674183" cy="31994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Verdana Pro"/>
              </a:rPr>
              <a:t>Provincial impacts of housing, homelessness and hospital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C71E7B-7EE4-2795-BF25-01BCCB69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96" y="-57883"/>
            <a:ext cx="594946" cy="3339611"/>
          </a:xfrm>
          <a:prstGeom prst="rect">
            <a:avLst/>
          </a:prstGeom>
        </p:spPr>
      </p:pic>
      <p:pic>
        <p:nvPicPr>
          <p:cNvPr id="5" name="Picture 4" descr="An aerial view of a Guelph neighbourhood">
            <a:extLst>
              <a:ext uri="{FF2B5EF4-FFF2-40B4-BE49-F238E27FC236}">
                <a16:creationId xmlns:a16="http://schemas.microsoft.com/office/drawing/2014/main" id="{D510BA55-ADEC-2D9C-9AC4-A311EDAC44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891" y="-57289"/>
            <a:ext cx="6583024" cy="6966239"/>
          </a:xfrm>
          <a:prstGeom prst="round2Same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3EE8369-FCD1-9526-78C9-AAE997B1A12E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30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5DAAA4-C1AC-BA0D-AABF-8F2B31458EEF}"/>
              </a:ext>
            </a:extLst>
          </p:cNvPr>
          <p:cNvGrpSpPr/>
          <p:nvPr/>
        </p:nvGrpSpPr>
        <p:grpSpPr>
          <a:xfrm>
            <a:off x="6945054" y="6408107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FC53E48-2135-33A0-6532-D61AF1E2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1A5B13-E51B-12B3-1129-856D31B250F4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Aerial view of Guelph homes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68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encampment in Guelph">
            <a:extLst>
              <a:ext uri="{FF2B5EF4-FFF2-40B4-BE49-F238E27FC236}">
                <a16:creationId xmlns:a16="http://schemas.microsoft.com/office/drawing/2014/main" id="{CA545C84-9DD0-7492-A5C4-A9E1981C4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1" b="-1633"/>
          <a:stretch/>
        </p:blipFill>
        <p:spPr>
          <a:xfrm>
            <a:off x="0" y="1280160"/>
            <a:ext cx="12282340" cy="5656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Provincial housing, homelessness and hospital tax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CEBA0-1101-A3ED-D151-EA0D65C8B39D}"/>
              </a:ext>
            </a:extLst>
          </p:cNvPr>
          <p:cNvSpPr/>
          <p:nvPr/>
        </p:nvSpPr>
        <p:spPr>
          <a:xfrm>
            <a:off x="80904" y="3307448"/>
            <a:ext cx="11905508" cy="342718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E1FB4CC4-FEB6-0370-AB27-60404CCAE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16667"/>
              </p:ext>
            </p:extLst>
          </p:nvPr>
        </p:nvGraphicFramePr>
        <p:xfrm>
          <a:off x="229140" y="3475972"/>
          <a:ext cx="11609037" cy="309013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829017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556004">
                  <a:extLst>
                    <a:ext uri="{9D8B030D-6E8A-4147-A177-3AD203B41FA5}">
                      <a16:colId xmlns:a16="http://schemas.microsoft.com/office/drawing/2014/main" val="1518935239"/>
                    </a:ext>
                  </a:extLst>
                </a:gridCol>
                <a:gridCol w="1556004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556004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556004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556004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401313">
                <a:tc>
                  <a:txBody>
                    <a:bodyPr/>
                    <a:lstStyle/>
                    <a:p>
                      <a:r>
                        <a:rPr lang="en-CA" sz="1600">
                          <a:latin typeface="Verdana"/>
                          <a:ea typeface="Verdana"/>
                        </a:rPr>
                        <a:t>Expense</a:t>
                      </a:r>
                      <a:r>
                        <a:rPr lang="en-CA" sz="1600" baseline="0">
                          <a:latin typeface="Verdana"/>
                          <a:ea typeface="Verdana"/>
                        </a:rPr>
                        <a:t> category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346095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Housing legislation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$783,580</a:t>
                      </a:r>
                    </a:p>
                  </a:txBody>
                  <a:tcPr marL="73152" marR="73152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$4,619,945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 $1,890,170 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 $1,473,670 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$1,446,630</a:t>
                      </a:r>
                    </a:p>
                  </a:txBody>
                  <a:tcPr marL="73152" marR="73152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78079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Homelessness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$4,600,000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$1,150,000 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8534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Guelph General Hospital 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$750,000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($750,000)</a:t>
                      </a:r>
                    </a:p>
                  </a:txBody>
                  <a:tcPr marL="73152" marR="7315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6925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Net investment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$783,580</a:t>
                      </a:r>
                    </a:p>
                  </a:txBody>
                  <a:tcPr marL="73152" marR="73152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$9,969,945 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$3,040,170 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$1,473,670 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$696,630 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3152" marR="73152"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83233"/>
                  </a:ext>
                </a:extLst>
              </a:tr>
              <a:tr h="8640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Provincial housing, homelessness and hospital tax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0.27%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3.37%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1.03%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0.40%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0.17%</a:t>
                      </a:r>
                    </a:p>
                  </a:txBody>
                  <a:tcPr marL="73152" marR="73152"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  <a:tr h="41950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en-US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Cumulative impact 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0.27%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3.64%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4.67%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5.07%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5.24%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6239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59743DF-FFB7-5077-58D8-0012D067A32F}"/>
              </a:ext>
            </a:extLst>
          </p:cNvPr>
          <p:cNvGrpSpPr/>
          <p:nvPr/>
        </p:nvGrpSpPr>
        <p:grpSpPr>
          <a:xfrm>
            <a:off x="10427130" y="2979486"/>
            <a:ext cx="2347800" cy="261610"/>
            <a:chOff x="116624" y="6460101"/>
            <a:chExt cx="2347800" cy="26161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A83933A-8B42-4964-1209-9B1EE40F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8585BF-31DB-B3E0-75E0-D90ED4499A71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Homelessness in Guelph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356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under construction with a reflection of the building in a large puddle&#10;">
            <a:extLst>
              <a:ext uri="{FF2B5EF4-FFF2-40B4-BE49-F238E27FC236}">
                <a16:creationId xmlns:a16="http://schemas.microsoft.com/office/drawing/2014/main" id="{9E53902A-2F1C-EFA1-2968-5C5B26373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012" y="1265172"/>
            <a:ext cx="12329122" cy="5650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E9666-427C-969F-3486-D964651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Provincial housing rate impact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A69524-B82E-1EA5-58B4-FF84C4087F05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32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06C2BF-4245-C5B6-FD99-986E505554E6}"/>
              </a:ext>
            </a:extLst>
          </p:cNvPr>
          <p:cNvGrpSpPr/>
          <p:nvPr/>
        </p:nvGrpSpPr>
        <p:grpSpPr>
          <a:xfrm>
            <a:off x="224855" y="3849279"/>
            <a:ext cx="11742291" cy="2723923"/>
            <a:chOff x="-34290" y="3849279"/>
            <a:chExt cx="11742291" cy="27239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F1FEF-22BD-F6AB-2938-F28A4FB847ED}"/>
                </a:ext>
              </a:extLst>
            </p:cNvPr>
            <p:cNvSpPr/>
            <p:nvPr/>
          </p:nvSpPr>
          <p:spPr>
            <a:xfrm>
              <a:off x="-34290" y="3849279"/>
              <a:ext cx="11742291" cy="2723923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Content Placeholder 1" descr="2021 proposed operating budget split by City and Local boards and shared services amounts">
              <a:extLst>
                <a:ext uri="{FF2B5EF4-FFF2-40B4-BE49-F238E27FC236}">
                  <a16:creationId xmlns:a16="http://schemas.microsoft.com/office/drawing/2014/main" id="{8D109A20-BB0D-B381-34C3-43F4E2DFC4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1769464"/>
                </p:ext>
              </p:extLst>
            </p:nvPr>
          </p:nvGraphicFramePr>
          <p:xfrm>
            <a:off x="136141" y="4019783"/>
            <a:ext cx="11401428" cy="2382915"/>
          </p:xfrm>
          <a:graphic>
            <a:graphicData uri="http://schemas.openxmlformats.org/drawingml/2006/table">
              <a:tbl>
                <a:tblPr firstRow="1">
                  <a:tableStyleId>{3B4B98B0-60AC-42C2-AFA5-B58CD77FA1E5}</a:tableStyleId>
                </a:tblPr>
                <a:tblGrid>
                  <a:gridCol w="4992260">
                    <a:extLst>
                      <a:ext uri="{9D8B030D-6E8A-4147-A177-3AD203B41FA5}">
                        <a16:colId xmlns:a16="http://schemas.microsoft.com/office/drawing/2014/main" val="1473251482"/>
                      </a:ext>
                    </a:extLst>
                  </a:gridCol>
                  <a:gridCol w="1602292">
                    <a:extLst>
                      <a:ext uri="{9D8B030D-6E8A-4147-A177-3AD203B41FA5}">
                        <a16:colId xmlns:a16="http://schemas.microsoft.com/office/drawing/2014/main" val="1183170201"/>
                      </a:ext>
                    </a:extLst>
                  </a:gridCol>
                  <a:gridCol w="1602292">
                    <a:extLst>
                      <a:ext uri="{9D8B030D-6E8A-4147-A177-3AD203B41FA5}">
                        <a16:colId xmlns:a16="http://schemas.microsoft.com/office/drawing/2014/main" val="4220302302"/>
                      </a:ext>
                    </a:extLst>
                  </a:gridCol>
                  <a:gridCol w="1602292">
                    <a:extLst>
                      <a:ext uri="{9D8B030D-6E8A-4147-A177-3AD203B41FA5}">
                        <a16:colId xmlns:a16="http://schemas.microsoft.com/office/drawing/2014/main" val="926330780"/>
                      </a:ext>
                    </a:extLst>
                  </a:gridCol>
                  <a:gridCol w="1602292">
                    <a:extLst>
                      <a:ext uri="{9D8B030D-6E8A-4147-A177-3AD203B41FA5}">
                        <a16:colId xmlns:a16="http://schemas.microsoft.com/office/drawing/2014/main" val="2241893219"/>
                      </a:ext>
                    </a:extLst>
                  </a:gridCol>
                </a:tblGrid>
                <a:tr h="330709">
                  <a:tc>
                    <a:txBody>
                      <a:bodyPr/>
                      <a:lstStyle/>
                      <a:p>
                        <a:r>
                          <a:rPr lang="en-CA" sz="1600">
                            <a:latin typeface="Verdana"/>
                            <a:ea typeface="Verdana"/>
                          </a:rPr>
                          <a:t>Expense category</a:t>
                        </a:r>
                        <a:endPara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CA" sz="1600">
                            <a:latin typeface="Verdana"/>
                            <a:ea typeface="Verdana"/>
                          </a:rPr>
                          <a:t>2024</a:t>
                        </a:r>
                        <a:endPara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CA" sz="1600">
                            <a:latin typeface="Verdana"/>
                            <a:ea typeface="Verdana"/>
                          </a:rPr>
                          <a:t>2025</a:t>
                        </a:r>
                        <a:endPara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CA" sz="1600">
                            <a:latin typeface="Verdana"/>
                            <a:ea typeface="Verdana"/>
                          </a:rPr>
                          <a:t>2026</a:t>
                        </a:r>
                        <a:endPara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CA" sz="1600">
                            <a:latin typeface="Verdana"/>
                            <a:ea typeface="Verdana"/>
                          </a:rPr>
                          <a:t>2027</a:t>
                        </a:r>
                        <a:endParaRPr lang="en-CA" sz="1600">
                          <a:solidFill>
                            <a:schemeClr val="tx1"/>
                          </a:solidFill>
                          <a:latin typeface="Verdana"/>
                          <a:ea typeface="Verdana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081558505"/>
                    </a:ext>
                  </a:extLst>
                </a:tr>
                <a:tr h="40952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Bill 23 impacts (deferred from 2023 budget)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$600,000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 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81993188"/>
                    </a:ext>
                  </a:extLst>
                </a:tr>
                <a:tr h="40952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Housing pledge resources (accelerated)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$165,000 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 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-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97271444"/>
                    </a:ext>
                  </a:extLst>
                </a:tr>
                <a:tr h="40952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Capital financing - Growth Strategy – Bill 23 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$2,080,000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$1,830,000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$1,330,000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0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$1,080,000</a:t>
                        </a:r>
                      </a:p>
                    </a:txBody>
                    <a:tcPr marL="66675" marR="666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81387863"/>
                    </a:ext>
                  </a:extLst>
                </a:tr>
                <a:tr h="40952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Net investment</a:t>
                        </a:r>
                      </a:p>
                    </a:txBody>
                    <a:tcPr marL="66675" marR="66675" marT="0" marB="0">
                      <a:solidFill>
                        <a:srgbClr val="CCD7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$2,845,000</a:t>
                        </a:r>
                      </a:p>
                    </a:txBody>
                    <a:tcPr marL="66675" marR="66675" marT="0" marB="0">
                      <a:solidFill>
                        <a:srgbClr val="CCD7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$1,830,000</a:t>
                        </a:r>
                      </a:p>
                    </a:txBody>
                    <a:tcPr marL="66675" marR="66675" marT="0" marB="0">
                      <a:solidFill>
                        <a:srgbClr val="CCD7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$1,330,000</a:t>
                        </a:r>
                      </a:p>
                    </a:txBody>
                    <a:tcPr marL="66675" marR="66675" marT="0" marB="0">
                      <a:solidFill>
                        <a:srgbClr val="CCD7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i="0" u="none" strike="noStrike" kern="1200">
                            <a:solidFill>
                              <a:srgbClr val="000000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$1,080,000</a:t>
                        </a:r>
                      </a:p>
                    </a:txBody>
                    <a:tcPr marL="66675" marR="66675" marT="0" marB="0">
                      <a:solidFill>
                        <a:srgbClr val="CCD7D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17311661"/>
                    </a:ext>
                  </a:extLst>
                </a:tr>
                <a:tr h="409527">
                  <a:tc>
                    <a:txBody>
                      <a:bodyPr/>
                      <a:lstStyle/>
                      <a:p>
                        <a:pPr marL="0" algn="l" defTabSz="914400" rtl="0" eaLnBrk="1" fontAlgn="ctr" latinLnBrk="0" hangingPunct="1"/>
                        <a:r>
                          <a:rPr lang="en-US" sz="1600" b="1" i="0" u="none" strike="noStrike" kern="1200">
                            <a:solidFill>
                              <a:srgbClr val="FFFFFF"/>
                            </a:solidFill>
                            <a:effectLst/>
                            <a:latin typeface="Verdana"/>
                            <a:ea typeface="Verdana"/>
                            <a:cs typeface="+mn-cs"/>
                          </a:rPr>
                          <a:t>Total housing rate impact</a:t>
                        </a:r>
                      </a:p>
                    </a:txBody>
                    <a:tcPr marT="0" marB="0" anchor="ctr">
                      <a:solidFill>
                        <a:srgbClr val="0031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sz="1600" b="1" i="0" u="none" strike="noStrike">
                            <a:solidFill>
                              <a:schemeClr val="bg1"/>
                            </a:solidFill>
                            <a:effectLst/>
                            <a:latin typeface="Verdana"/>
                          </a:rPr>
                          <a:t>3.73%</a:t>
                        </a:r>
                      </a:p>
                    </a:txBody>
                    <a:tcPr marT="0" marB="0" anchor="ctr">
                      <a:solidFill>
                        <a:srgbClr val="0031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sz="1600" b="1" i="0" u="none" strike="noStrike">
                            <a:solidFill>
                              <a:schemeClr val="bg1"/>
                            </a:solidFill>
                            <a:effectLst/>
                            <a:latin typeface="Verdana"/>
                          </a:rPr>
                          <a:t>2.13%</a:t>
                        </a:r>
                      </a:p>
                    </a:txBody>
                    <a:tcPr marT="0" marB="0" anchor="ctr">
                      <a:solidFill>
                        <a:srgbClr val="0031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sz="1600" b="1" i="0" u="none" strike="noStrike">
                            <a:solidFill>
                              <a:schemeClr val="bg1"/>
                            </a:solidFill>
                            <a:effectLst/>
                            <a:latin typeface="Verdana"/>
                          </a:rPr>
                          <a:t>1.40%</a:t>
                        </a:r>
                      </a:p>
                    </a:txBody>
                    <a:tcPr marT="0" marB="0" anchor="ctr">
                      <a:solidFill>
                        <a:srgbClr val="0031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ctr"/>
                        <a:r>
                          <a:rPr lang="en-US" sz="1600" b="1" i="0" u="none" strike="noStrike">
                            <a:solidFill>
                              <a:schemeClr val="bg1"/>
                            </a:solidFill>
                            <a:effectLst/>
                            <a:latin typeface="Verdana"/>
                          </a:rPr>
                          <a:t>1.02%</a:t>
                        </a:r>
                      </a:p>
                    </a:txBody>
                    <a:tcPr marT="0" marB="0" anchor="ctr">
                      <a:solidFill>
                        <a:srgbClr val="0031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36723683"/>
                    </a:ext>
                  </a:extLst>
                </a:tr>
              </a:tbl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D22A8-63CA-B65B-8F14-2CB1A41D041B}"/>
              </a:ext>
            </a:extLst>
          </p:cNvPr>
          <p:cNvGrpSpPr/>
          <p:nvPr/>
        </p:nvGrpSpPr>
        <p:grpSpPr>
          <a:xfrm>
            <a:off x="10152810" y="3491092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C0A58B4-CF71-0FAC-3B6F-8FF4D327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8EBAC-CBE7-7BC4-331D-BE12E814FCF6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Housing development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84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239D0-1932-B651-919E-25DA60F8DFA4}"/>
              </a:ext>
            </a:extLst>
          </p:cNvPr>
          <p:cNvSpPr/>
          <p:nvPr/>
        </p:nvSpPr>
        <p:spPr>
          <a:xfrm>
            <a:off x="5957180" y="0"/>
            <a:ext cx="5662942" cy="6858000"/>
          </a:xfrm>
          <a:prstGeom prst="rect">
            <a:avLst/>
          </a:prstGeom>
          <a:solidFill>
            <a:srgbClr val="00355F"/>
          </a:solidFill>
          <a:ln>
            <a:solidFill>
              <a:srgbClr val="003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7F9B3-FBF4-285C-87F8-A49BCCDB1B35}"/>
              </a:ext>
            </a:extLst>
          </p:cNvPr>
          <p:cNvSpPr/>
          <p:nvPr/>
        </p:nvSpPr>
        <p:spPr>
          <a:xfrm>
            <a:off x="0" y="995881"/>
            <a:ext cx="12192000" cy="5862119"/>
          </a:xfrm>
          <a:prstGeom prst="rect">
            <a:avLst/>
          </a:prstGeom>
          <a:solidFill>
            <a:srgbClr val="00355F"/>
          </a:solidFill>
          <a:ln>
            <a:solidFill>
              <a:srgbClr val="003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ity of Guelph crossing guard holding a stop sign">
            <a:extLst>
              <a:ext uri="{FF2B5EF4-FFF2-40B4-BE49-F238E27FC236}">
                <a16:creationId xmlns:a16="http://schemas.microsoft.com/office/drawing/2014/main" id="{0A507A76-363C-21B3-AC77-E2A8B2D362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9" y="153909"/>
            <a:ext cx="4366788" cy="6550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4F6B3-1C06-2991-3987-8D11BF149EB8}"/>
              </a:ext>
            </a:extLst>
          </p:cNvPr>
          <p:cNvSpPr txBox="1"/>
          <p:nvPr/>
        </p:nvSpPr>
        <p:spPr>
          <a:xfrm>
            <a:off x="1" y="2562131"/>
            <a:ext cx="673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Verdana Pro"/>
              </a:rPr>
              <a:t>Break</a:t>
            </a:r>
            <a:endParaRPr lang="en-US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566FAA-E27D-736B-FC58-FE1BDB9FA7D1}"/>
              </a:ext>
            </a:extLst>
          </p:cNvPr>
          <p:cNvGrpSpPr/>
          <p:nvPr/>
        </p:nvGrpSpPr>
        <p:grpSpPr>
          <a:xfrm>
            <a:off x="7479209" y="6442481"/>
            <a:ext cx="2347800" cy="261610"/>
            <a:chOff x="116624" y="6460101"/>
            <a:chExt cx="2347800" cy="26161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7727D6B-A4A5-0A72-93DA-C1E5F9F5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ECA4AC-83AE-051F-D8C3-124C28371B27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Crossing guard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11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A0A9F0-EB3C-93CA-6B18-06A99AFA4D0B}"/>
              </a:ext>
            </a:extLst>
          </p:cNvPr>
          <p:cNvSpPr/>
          <p:nvPr/>
        </p:nvSpPr>
        <p:spPr>
          <a:xfrm>
            <a:off x="-4396" y="-78154"/>
            <a:ext cx="12318999" cy="6936154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20F47-4043-2B62-6764-D59F3FF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16" y="1971984"/>
            <a:ext cx="3716217" cy="259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Verdana Pro"/>
              </a:rPr>
              <a:t>Capital financing strategies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C71E7B-7EE4-2795-BF25-01BCCB69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96" y="-57883"/>
            <a:ext cx="594946" cy="3339611"/>
          </a:xfrm>
          <a:prstGeom prst="rect">
            <a:avLst/>
          </a:prstGeom>
        </p:spPr>
      </p:pic>
      <p:pic>
        <p:nvPicPr>
          <p:cNvPr id="7" name="Picture 6" descr="A concrete sewer pipe waiting to be installed under the road.">
            <a:extLst>
              <a:ext uri="{FF2B5EF4-FFF2-40B4-BE49-F238E27FC236}">
                <a16:creationId xmlns:a16="http://schemas.microsoft.com/office/drawing/2014/main" id="{A0895AD9-61B2-20AE-3824-074AD6D382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854"/>
          <a:stretch/>
        </p:blipFill>
        <p:spPr>
          <a:xfrm>
            <a:off x="7186247" y="-78763"/>
            <a:ext cx="6825160" cy="6993132"/>
          </a:xfrm>
          <a:prstGeom prst="round2Same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6DED506-C1D5-330E-800B-003C69464FA6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bg1"/>
                </a:solidFill>
              </a:rPr>
              <a:pPr/>
              <a:t>34</a:t>
            </a:fld>
            <a:endParaRPr lang="en-CA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904579-6542-EE22-88EC-2130DBF0D52D}"/>
              </a:ext>
            </a:extLst>
          </p:cNvPr>
          <p:cNvGrpSpPr/>
          <p:nvPr/>
        </p:nvGrpSpPr>
        <p:grpSpPr>
          <a:xfrm>
            <a:off x="9357748" y="6482322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63F2E26-9AF7-69F3-7E71-005EFBE3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4EFA03-A5C6-E621-0FF2-E1CD5579F385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Infrastructure renewal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665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3FD885-0E42-8717-3612-828C2E626BEC}"/>
              </a:ext>
            </a:extLst>
          </p:cNvPr>
          <p:cNvSpPr txBox="1"/>
          <p:nvPr/>
        </p:nvSpPr>
        <p:spPr>
          <a:xfrm>
            <a:off x="627971" y="2027356"/>
            <a:ext cx="510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Infrastructure renewal gap: inflationary increases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1301-9233-CC81-2282-8EE5D5635F8B}"/>
              </a:ext>
            </a:extLst>
          </p:cNvPr>
          <p:cNvSpPr txBox="1"/>
          <p:nvPr/>
        </p:nvSpPr>
        <p:spPr>
          <a:xfrm>
            <a:off x="6820254" y="2027356"/>
            <a:ext cx="437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Infrastructure renewal gap: proposed strategy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38A8BF-E65D-09C8-E3C6-96D45059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Calibri Light"/>
                <a:cs typeface="Calibri Light"/>
              </a:rPr>
              <a:t>Infrastructure renewal</a:t>
            </a:r>
            <a:endParaRPr lang="en-US" dirty="0">
              <a:latin typeface="Verdana"/>
              <a:ea typeface="Verdana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E49800-79E5-44CB-8758-0DA99EE11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695131"/>
              </p:ext>
            </p:extLst>
          </p:nvPr>
        </p:nvGraphicFramePr>
        <p:xfrm>
          <a:off x="152400" y="2396688"/>
          <a:ext cx="6055360" cy="403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904F69-BE99-F425-C9AB-3B0ED14B4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058263"/>
              </p:ext>
            </p:extLst>
          </p:nvPr>
        </p:nvGraphicFramePr>
        <p:xfrm>
          <a:off x="6390640" y="2405776"/>
          <a:ext cx="5537200" cy="403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668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ACF6389C-C9F3-F92B-A3D8-C0FD877EA5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E137D8-9C01-BF71-138A-74E5CF331329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Infrastructure renewal: property tax-funded services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267F2C-2DE0-14E0-1B11-754A358CF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627294"/>
              </p:ext>
            </p:extLst>
          </p:nvPr>
        </p:nvGraphicFramePr>
        <p:xfrm>
          <a:off x="675322" y="2075973"/>
          <a:ext cx="11001376" cy="42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3007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ACF6389C-C9F3-F92B-A3D8-C0FD877EA5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E137D8-9C01-BF71-138A-74E5CF331329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Infrastructure renewal: utility rate-supported services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AF24D9-F43D-5A0F-A522-A789C7001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42436"/>
              </p:ext>
            </p:extLst>
          </p:nvPr>
        </p:nvGraphicFramePr>
        <p:xfrm>
          <a:off x="441139" y="2263843"/>
          <a:ext cx="1100023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974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625B5C3-2A9D-6B56-9435-B275AB6A5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F50497-D43C-E8D1-79BB-9C71FFA32D83}"/>
              </a:ext>
            </a:extLst>
          </p:cNvPr>
          <p:cNvSpPr txBox="1">
            <a:spLocks/>
          </p:cNvSpPr>
          <p:nvPr/>
        </p:nvSpPr>
        <p:spPr>
          <a:xfrm>
            <a:off x="852880" y="854840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Growth: dedicated growth capital funds – legislated</a:t>
            </a:r>
          </a:p>
          <a:p>
            <a:r>
              <a:rPr lang="en-US" sz="3200">
                <a:solidFill>
                  <a:schemeClr val="bg1"/>
                </a:solidFill>
                <a:latin typeface="Verdana Pro"/>
              </a:rPr>
              <a:t>($ millions)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7D0206-4DE1-78C1-C23D-1776F9F77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6077"/>
              </p:ext>
            </p:extLst>
          </p:nvPr>
        </p:nvGraphicFramePr>
        <p:xfrm>
          <a:off x="457369" y="2423160"/>
          <a:ext cx="11356848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3324727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297494816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52333866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82628486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51680168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1435257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805192423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66165290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271601380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10352322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829756129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102814097"/>
                    </a:ext>
                  </a:extLst>
                </a:gridCol>
              </a:tblGrid>
              <a:tr h="663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Ending balance: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2028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2029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2030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2031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2032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2033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25099"/>
                  </a:ext>
                </a:extLst>
              </a:tr>
              <a:tr h="452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Parkland dedication cash-in-lieu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(7.6)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(6.9)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(6.5)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(5.8)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(5.4)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(5.0)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(4.6)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14488"/>
                  </a:ext>
                </a:extLst>
              </a:tr>
              <a:tr h="452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benefits charges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0.9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1.9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943811"/>
                  </a:ext>
                </a:extLst>
              </a:tr>
              <a:tr h="442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Development charges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21.5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37.1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61.2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31.8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(93.1)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(118.2)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(110.8)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(76.9)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(109.2)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(82.8)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(48.4)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0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62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625B5C3-2A9D-6B56-9435-B275AB6A5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F50497-D43C-E8D1-79BB-9C71FFA32D83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Growth: property tax funding for growth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8959B9C-471A-97DE-1245-82749726F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64307"/>
              </p:ext>
            </p:extLst>
          </p:nvPr>
        </p:nvGraphicFramePr>
        <p:xfrm>
          <a:off x="472059" y="1940433"/>
          <a:ext cx="1100023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41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A9D-E26C-1915-0C0C-7BE1FAE3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Verdana Pro"/>
                <a:ea typeface="Verdana"/>
              </a:rPr>
              <a:t>Our budget story: </a:t>
            </a:r>
            <a:br>
              <a:rPr lang="en-US" sz="3200">
                <a:latin typeface="Verdana Pro"/>
              </a:rPr>
            </a:br>
            <a:r>
              <a:rPr lang="en-US" sz="3200">
                <a:latin typeface="Verdana Pro"/>
                <a:ea typeface="Verdana"/>
              </a:rPr>
              <a:t>housing - enabling growth</a:t>
            </a:r>
          </a:p>
        </p:txBody>
      </p:sp>
      <p:pic>
        <p:nvPicPr>
          <p:cNvPr id="4" name="Picture 3" descr="A person in a hard hat looking at a blueprint">
            <a:extLst>
              <a:ext uri="{FF2B5EF4-FFF2-40B4-BE49-F238E27FC236}">
                <a16:creationId xmlns:a16="http://schemas.microsoft.com/office/drawing/2014/main" id="{D13668EE-6AE0-3B2D-5400-0B58F3AA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71" y="1292052"/>
            <a:ext cx="3904708" cy="51148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7063FC-137F-E9BB-54B9-9970AA8C3E59}"/>
              </a:ext>
            </a:extLst>
          </p:cNvPr>
          <p:cNvGrpSpPr/>
          <p:nvPr/>
        </p:nvGrpSpPr>
        <p:grpSpPr>
          <a:xfrm>
            <a:off x="116624" y="6460101"/>
            <a:ext cx="2884713" cy="261610"/>
            <a:chOff x="116624" y="6460101"/>
            <a:chExt cx="2884713" cy="26161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E615541-D585-FEF9-9496-A3272BA74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091112-6883-014C-6CC9-38D664226BED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  <a:latin typeface="Verdana Pro"/>
                </a:rPr>
                <a:t>Construction planning</a:t>
              </a:r>
              <a:endParaRPr lang="en-US">
                <a:latin typeface="Verdana Pro"/>
              </a:endParaRPr>
            </a:p>
          </p:txBody>
        </p:sp>
      </p:grpSp>
      <p:pic>
        <p:nvPicPr>
          <p:cNvPr id="10" name="Picture 9" descr="A group of pipes on York Rd waiting to be installed underground">
            <a:extLst>
              <a:ext uri="{FF2B5EF4-FFF2-40B4-BE49-F238E27FC236}">
                <a16:creationId xmlns:a16="http://schemas.microsoft.com/office/drawing/2014/main" id="{BB84033A-BF3B-C33C-3F0D-89B8138E5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515" y="1292569"/>
            <a:ext cx="4062954" cy="51165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5474C-6075-95DB-5F6D-A393F1EAADE0}"/>
              </a:ext>
            </a:extLst>
          </p:cNvPr>
          <p:cNvGrpSpPr/>
          <p:nvPr/>
        </p:nvGrpSpPr>
        <p:grpSpPr>
          <a:xfrm>
            <a:off x="4084467" y="6460101"/>
            <a:ext cx="2884713" cy="261610"/>
            <a:chOff x="116624" y="6460101"/>
            <a:chExt cx="2884713" cy="26161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ADE03C-D44B-23C2-4F7E-853DBCE3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D9075E-695D-B395-9E01-39B6DA42BCB2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  <a:latin typeface="Verdana"/>
                  <a:ea typeface="Verdana"/>
                </a:rPr>
                <a:t>Infrastructure renewal on York Rd</a:t>
              </a:r>
            </a:p>
          </p:txBody>
        </p:sp>
      </p:grpSp>
      <p:pic>
        <p:nvPicPr>
          <p:cNvPr id="14" name="Picture 13" descr="Baker District construction site with a large open space with a construction vehicle and a building in the background">
            <a:extLst>
              <a:ext uri="{FF2B5EF4-FFF2-40B4-BE49-F238E27FC236}">
                <a16:creationId xmlns:a16="http://schemas.microsoft.com/office/drawing/2014/main" id="{F00CDEFF-8258-F7C5-A0B8-6CD2CCC28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185" y="1291465"/>
            <a:ext cx="4162266" cy="51222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D66587-E227-70ED-7CC7-D1424D8E3549}"/>
              </a:ext>
            </a:extLst>
          </p:cNvPr>
          <p:cNvGrpSpPr/>
          <p:nvPr/>
        </p:nvGrpSpPr>
        <p:grpSpPr>
          <a:xfrm>
            <a:off x="8166610" y="6460101"/>
            <a:ext cx="2884713" cy="261610"/>
            <a:chOff x="116624" y="6460101"/>
            <a:chExt cx="2884713" cy="26161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7B15D22-F2B0-5D42-1984-24F2E6D0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65825A-34A1-A558-A852-9F228B17F998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  <a:latin typeface="Verdana Pro"/>
                </a:rPr>
                <a:t>Baker Redevelopment site</a:t>
              </a:r>
              <a:endParaRPr lang="en-US" sz="1100">
                <a:latin typeface="Verdana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57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69E5B10A-FDC8-62B8-A0DE-66BB1C0FA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F5C8AC-8EAE-0B17-B7A1-0C2B065AD039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Service enhancement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F621F2-451C-4246-5D1C-9D6BDB94B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69723"/>
              </p:ext>
            </p:extLst>
          </p:nvPr>
        </p:nvGraphicFramePr>
        <p:xfrm>
          <a:off x="595884" y="2029968"/>
          <a:ext cx="1100023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076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0E6CA6E0-302B-E07C-840F-667EBA268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A7D26B-8A33-BFD7-7784-5B35DCD365D8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Brownfield renewal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2AB128-0C53-55FB-A8C4-172C65849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91553"/>
              </p:ext>
            </p:extLst>
          </p:nvPr>
        </p:nvGraphicFramePr>
        <p:xfrm>
          <a:off x="595884" y="2353809"/>
          <a:ext cx="1100023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2194C3-603B-A169-5576-54B3B2008633}"/>
              </a:ext>
            </a:extLst>
          </p:cNvPr>
          <p:cNvSpPr txBox="1"/>
          <p:nvPr/>
        </p:nvSpPr>
        <p:spPr>
          <a:xfrm>
            <a:off x="761011" y="1847127"/>
            <a:ext cx="429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Liability of $31.8 million as of 2022</a:t>
            </a:r>
          </a:p>
        </p:txBody>
      </p:sp>
    </p:spTree>
    <p:extLst>
      <p:ext uri="{BB962C8B-B14F-4D97-AF65-F5344CB8AC3E}">
        <p14:creationId xmlns:p14="http://schemas.microsoft.com/office/powerpoint/2010/main" val="3881982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47288F5B-9B6F-4DF9-C417-F783D32A7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48A716-832E-94B0-1EF7-2187C335B9BD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100 per cent renewable energy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6E4D4C-F557-A272-8BF0-EC5438CFC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34491"/>
              </p:ext>
            </p:extLst>
          </p:nvPr>
        </p:nvGraphicFramePr>
        <p:xfrm>
          <a:off x="397101" y="1925371"/>
          <a:ext cx="11278226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427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79956EED-74CC-BE25-0913-CBE42C974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84E08E-5375-4391-1B25-4050D2E496FC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Contingency reserves: tax-supported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EFEB8F1-876D-0427-C9D5-A77E63DB2E71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4F4506-91DA-0AED-2E33-8518E245B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78290"/>
              </p:ext>
            </p:extLst>
          </p:nvPr>
        </p:nvGraphicFramePr>
        <p:xfrm>
          <a:off x="1721223" y="2312894"/>
          <a:ext cx="8681733" cy="404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D192E0-90D3-5ED7-266D-662567B60D03}"/>
              </a:ext>
            </a:extLst>
          </p:cNvPr>
          <p:cNvSpPr txBox="1"/>
          <p:nvPr/>
        </p:nvSpPr>
        <p:spPr>
          <a:xfrm>
            <a:off x="2754197" y="1943562"/>
            <a:ext cx="721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Forecast ending balances compared with targets ($ millions)</a:t>
            </a:r>
          </a:p>
        </p:txBody>
      </p:sp>
    </p:spTree>
    <p:extLst>
      <p:ext uri="{BB962C8B-B14F-4D97-AF65-F5344CB8AC3E}">
        <p14:creationId xmlns:p14="http://schemas.microsoft.com/office/powerpoint/2010/main" val="3251377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79956EED-74CC-BE25-0913-CBE42C974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1" y="816746"/>
            <a:ext cx="11430989" cy="893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84E08E-5375-4391-1B25-4050D2E496FC}"/>
              </a:ext>
            </a:extLst>
          </p:cNvPr>
          <p:cNvSpPr txBox="1">
            <a:spLocks/>
          </p:cNvSpPr>
          <p:nvPr/>
        </p:nvSpPr>
        <p:spPr>
          <a:xfrm>
            <a:off x="852880" y="888707"/>
            <a:ext cx="11522592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Verdana Pro"/>
              </a:rPr>
              <a:t>Contingency reserves: non-tax-supported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4F4506-91DA-0AED-2E33-8518E245B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237584"/>
              </p:ext>
            </p:extLst>
          </p:nvPr>
        </p:nvGraphicFramePr>
        <p:xfrm>
          <a:off x="1721224" y="2312894"/>
          <a:ext cx="8444752" cy="382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D192E0-90D3-5ED7-266D-662567B60D03}"/>
              </a:ext>
            </a:extLst>
          </p:cNvPr>
          <p:cNvSpPr txBox="1"/>
          <p:nvPr/>
        </p:nvSpPr>
        <p:spPr>
          <a:xfrm>
            <a:off x="2333894" y="1943562"/>
            <a:ext cx="721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Forecast ending balances compared with targets ($ millions)</a:t>
            </a:r>
          </a:p>
        </p:txBody>
      </p:sp>
    </p:spTree>
    <p:extLst>
      <p:ext uri="{BB962C8B-B14F-4D97-AF65-F5344CB8AC3E}">
        <p14:creationId xmlns:p14="http://schemas.microsoft.com/office/powerpoint/2010/main" val="40833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09797D-01A6-699C-3EB9-A5C9F92DE97C}"/>
              </a:ext>
            </a:extLst>
          </p:cNvPr>
          <p:cNvSpPr/>
          <p:nvPr/>
        </p:nvSpPr>
        <p:spPr>
          <a:xfrm>
            <a:off x="3483" y="-5608"/>
            <a:ext cx="3638550" cy="6861612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E4E4228-0F74-A060-8D08-A42BF0A2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1353952" y="-1366535"/>
            <a:ext cx="594946" cy="3339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55844-3B95-BD7E-690B-29E474CAD6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520" y="610800"/>
            <a:ext cx="2998550" cy="20828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Verdana Pro"/>
              </a:rPr>
              <a:t>Debt forecast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BE68F-69BD-26BC-7CF0-85BCC8A73296}"/>
              </a:ext>
            </a:extLst>
          </p:cNvPr>
          <p:cNvSpPr/>
          <p:nvPr/>
        </p:nvSpPr>
        <p:spPr>
          <a:xfrm>
            <a:off x="148795" y="2393727"/>
            <a:ext cx="3479929" cy="39626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4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  <a:latin typeface="Verdana"/>
                <a:ea typeface="Verdana"/>
              </a:rPr>
              <a:t>Refinance existing debt (balloon payments)</a:t>
            </a:r>
          </a:p>
          <a:p>
            <a:pPr marL="342900" indent="-342900">
              <a:spcBef>
                <a:spcPts val="4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  <a:latin typeface="Verdana"/>
                <a:ea typeface="Verdana"/>
              </a:rPr>
              <a:t>Debt for projects approved in previous budgets</a:t>
            </a:r>
          </a:p>
          <a:p>
            <a:pPr marL="342900" indent="-342900">
              <a:spcBef>
                <a:spcPts val="4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  <a:latin typeface="Verdana"/>
                <a:ea typeface="Verdana"/>
              </a:rPr>
              <a:t>Debt for projects included in 2024 to 2027 MYB</a:t>
            </a:r>
          </a:p>
          <a:p>
            <a:pPr marL="342900" indent="-342900">
              <a:spcBef>
                <a:spcPts val="4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  <a:latin typeface="Verdana"/>
                <a:ea typeface="Verdana"/>
              </a:rPr>
              <a:t>Debt reserved for growth projects (not included in chart)</a:t>
            </a:r>
            <a:endParaRPr lang="en-US" sz="19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D53420-0103-7DD7-C4D2-1CDCE11A6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901618"/>
              </p:ext>
            </p:extLst>
          </p:nvPr>
        </p:nvGraphicFramePr>
        <p:xfrm>
          <a:off x="3796795" y="600745"/>
          <a:ext cx="8331587" cy="612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0C0FB5-DB97-E88F-9877-D7218B1F3790}"/>
              </a:ext>
            </a:extLst>
          </p:cNvPr>
          <p:cNvSpPr txBox="1"/>
          <p:nvPr/>
        </p:nvSpPr>
        <p:spPr>
          <a:xfrm>
            <a:off x="5581878" y="231412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Direct debt to operating revenue</a:t>
            </a:r>
          </a:p>
        </p:txBody>
      </p:sp>
    </p:spTree>
    <p:extLst>
      <p:ext uri="{BB962C8B-B14F-4D97-AF65-F5344CB8AC3E}">
        <p14:creationId xmlns:p14="http://schemas.microsoft.com/office/powerpoint/2010/main" val="3392535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A0A9F0-EB3C-93CA-6B18-06A99AFA4D0B}"/>
              </a:ext>
            </a:extLst>
          </p:cNvPr>
          <p:cNvSpPr/>
          <p:nvPr/>
        </p:nvSpPr>
        <p:spPr>
          <a:xfrm>
            <a:off x="-4396" y="-78154"/>
            <a:ext cx="12318999" cy="6936154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20F47-4043-2B62-6764-D59F3FF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16" y="1971984"/>
            <a:ext cx="3716217" cy="259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Verdana Pro"/>
              </a:rPr>
              <a:t>Bringing it all together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C71E7B-7EE4-2795-BF25-01BCCB69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96" y="-57883"/>
            <a:ext cx="594946" cy="3339611"/>
          </a:xfrm>
          <a:prstGeom prst="rect">
            <a:avLst/>
          </a:prstGeom>
        </p:spPr>
      </p:pic>
      <p:pic>
        <p:nvPicPr>
          <p:cNvPr id="7" name="Picture 6" descr="An aerial view of a complete Guelph community">
            <a:extLst>
              <a:ext uri="{FF2B5EF4-FFF2-40B4-BE49-F238E27FC236}">
                <a16:creationId xmlns:a16="http://schemas.microsoft.com/office/drawing/2014/main" id="{A0895AD9-61B2-20AE-3824-074AD6D382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950" y="-86715"/>
            <a:ext cx="6449987" cy="6946656"/>
          </a:xfrm>
          <a:prstGeom prst="round2Same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FFDF846-471F-D802-1E37-941F5AD6259F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tx1"/>
                </a:solidFill>
              </a:rPr>
              <a:pPr/>
              <a:t>46</a:t>
            </a:fld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3DF0B-4473-F430-4A60-5A757DA5D677}"/>
              </a:ext>
            </a:extLst>
          </p:cNvPr>
          <p:cNvGrpSpPr/>
          <p:nvPr/>
        </p:nvGrpSpPr>
        <p:grpSpPr>
          <a:xfrm>
            <a:off x="7449755" y="6356350"/>
            <a:ext cx="2347800" cy="261610"/>
            <a:chOff x="116624" y="6460101"/>
            <a:chExt cx="2347800" cy="261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A088754-3190-6514-83FC-5358118C6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6BEE6E-00A3-AF7C-C557-123B7C213454}"/>
                </a:ext>
              </a:extLst>
            </p:cNvPr>
            <p:cNvSpPr txBox="1"/>
            <p:nvPr/>
          </p:nvSpPr>
          <p:spPr>
            <a:xfrm>
              <a:off x="171178" y="6460101"/>
              <a:ext cx="22932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cs typeface="Calibri"/>
                </a:rPr>
                <a:t>A complete community in Guelph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5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B65E7-DD5F-BB8E-A75C-DAABA89D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0" y="270915"/>
            <a:ext cx="8951752" cy="801102"/>
          </a:xfrm>
        </p:spPr>
        <p:txBody>
          <a:bodyPr>
            <a:noAutofit/>
          </a:bodyPr>
          <a:lstStyle/>
          <a:p>
            <a:r>
              <a:rPr lang="en-US" sz="2800">
                <a:latin typeface="Verdana"/>
                <a:ea typeface="Verdana"/>
              </a:rPr>
              <a:t>Operating budget - tax impact by city and local boards and shared services (LBSS)</a:t>
            </a:r>
            <a:endParaRPr lang="en-US" sz="2800">
              <a:latin typeface="Verdana"/>
              <a:ea typeface="Verdana"/>
              <a:cs typeface="Calibri Light"/>
            </a:endParaRPr>
          </a:p>
        </p:txBody>
      </p:sp>
      <p:graphicFrame>
        <p:nvGraphicFramePr>
          <p:cNvPr id="2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018B6A1A-E94F-3B36-A09E-880BEAC4E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12058"/>
              </p:ext>
            </p:extLst>
          </p:nvPr>
        </p:nvGraphicFramePr>
        <p:xfrm>
          <a:off x="395286" y="2209290"/>
          <a:ext cx="11401430" cy="254521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6516502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City tax impact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4.97%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6.41%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6.06%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4.84%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19472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LBSS tax impact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1.98%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1.94%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2.20%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1.66%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38386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Provincial housing, homelessness </a:t>
                      </a:r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and hospital tax impact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3.37%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0.92%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0.40%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0.17%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26283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Total tax impact</a:t>
                      </a:r>
                    </a:p>
                  </a:txBody>
                  <a:tcPr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10.32%</a:t>
                      </a:r>
                    </a:p>
                  </a:txBody>
                  <a:tcPr marL="0" marR="0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9.27%</a:t>
                      </a:r>
                    </a:p>
                  </a:txBody>
                  <a:tcPr marL="0" marR="0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8.67%</a:t>
                      </a:r>
                    </a:p>
                  </a:txBody>
                  <a:tcPr marL="0" marR="0" marT="0" marB="0" anchor="ctr">
                    <a:solidFill>
                      <a:srgbClr val="003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6.67%</a:t>
                      </a:r>
                    </a:p>
                  </a:txBody>
                  <a:tcPr marL="0" marR="0" marT="0" marB="0" anchor="ctr">
                    <a:solidFill>
                      <a:srgbClr val="003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23683"/>
                  </a:ext>
                </a:extLst>
              </a:tr>
              <a:tr h="40952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Average monthly impact to the median residential homeowner *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$37.66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$37.77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$38.18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$31.92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331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735788-750A-50D5-C081-53B15C43E6A0}"/>
              </a:ext>
            </a:extLst>
          </p:cNvPr>
          <p:cNvSpPr txBox="1"/>
          <p:nvPr/>
        </p:nvSpPr>
        <p:spPr>
          <a:xfrm>
            <a:off x="395285" y="4767756"/>
            <a:ext cx="1140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 Based on the 2023 assessed value for the median residential single-family detached home of $407,000 and the 2023 tax policy</a:t>
            </a:r>
          </a:p>
        </p:txBody>
      </p:sp>
    </p:spTree>
    <p:extLst>
      <p:ext uri="{BB962C8B-B14F-4D97-AF65-F5344CB8AC3E}">
        <p14:creationId xmlns:p14="http://schemas.microsoft.com/office/powerpoint/2010/main" val="1132842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256A40-205D-A028-0DC0-3D4EC181905B}"/>
              </a:ext>
            </a:extLst>
          </p:cNvPr>
          <p:cNvSpPr/>
          <p:nvPr/>
        </p:nvSpPr>
        <p:spPr>
          <a:xfrm>
            <a:off x="2790966" y="4235782"/>
            <a:ext cx="6610068" cy="1521505"/>
          </a:xfrm>
          <a:prstGeom prst="rect">
            <a:avLst/>
          </a:prstGeom>
          <a:solidFill>
            <a:srgbClr val="CCD7D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9797D-01A6-699C-3EB9-A5C9F92DE97C}"/>
              </a:ext>
            </a:extLst>
          </p:cNvPr>
          <p:cNvSpPr/>
          <p:nvPr/>
        </p:nvSpPr>
        <p:spPr>
          <a:xfrm>
            <a:off x="-15675" y="7645"/>
            <a:ext cx="12207675" cy="1164934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E4E4228-0F74-A060-8D08-A42BF0A2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1353952" y="-1366535"/>
            <a:ext cx="594946" cy="3339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55844-3B95-BD7E-690B-29E474CAD6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9964" y="230775"/>
            <a:ext cx="9477442" cy="791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Verdana Pro"/>
              </a:rPr>
              <a:t>Forecasted impact on average residential household</a:t>
            </a:r>
            <a:endParaRPr lang="en-US" sz="3600">
              <a:latin typeface="Verdana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B2134-B54C-94F6-E979-252DD8229DB3}"/>
              </a:ext>
            </a:extLst>
          </p:cNvPr>
          <p:cNvSpPr txBox="1"/>
          <p:nvPr/>
        </p:nvSpPr>
        <p:spPr>
          <a:xfrm>
            <a:off x="389772" y="3340400"/>
            <a:ext cx="113106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* for the average 3-person household consuming 180m</a:t>
            </a:r>
            <a:r>
              <a:rPr lang="en-US" baseline="30000"/>
              <a:t>3</a:t>
            </a:r>
            <a:r>
              <a:rPr lang="en-US"/>
              <a:t> with an average impervious area of 188m</a:t>
            </a:r>
            <a:r>
              <a:rPr lang="en-US" baseline="30000"/>
              <a:t>2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13329E8-3C40-1B5F-D997-C50FA8109790}"/>
              </a:ext>
            </a:extLst>
          </p:cNvPr>
          <p:cNvSpPr txBox="1">
            <a:spLocks/>
          </p:cNvSpPr>
          <p:nvPr/>
        </p:nvSpPr>
        <p:spPr>
          <a:xfrm>
            <a:off x="2625422" y="6130040"/>
            <a:ext cx="6941154" cy="4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CA" sz="1800" b="1">
                <a:solidFill>
                  <a:srgbClr val="003150"/>
                </a:solidFill>
                <a:latin typeface="Verdana Pro"/>
              </a:rPr>
              <a:t>Rates come into effect on January 1, in each year.</a:t>
            </a:r>
            <a:endParaRPr lang="en-CA" sz="1800">
              <a:solidFill>
                <a:srgbClr val="003150"/>
              </a:solidFill>
              <a:latin typeface="Verdana Pro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BFB076-EAEA-D7FB-A27E-68D5933D9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69964" y="4329311"/>
            <a:ext cx="822960" cy="822960"/>
            <a:chOff x="4957596" y="4613899"/>
            <a:chExt cx="1201470" cy="1217403"/>
          </a:xfrm>
        </p:grpSpPr>
        <p:pic>
          <p:nvPicPr>
            <p:cNvPr id="10" name="Picture 9" descr="A blue circle with white border&#10;&#10;Description automatically generated">
              <a:extLst>
                <a:ext uri="{FF2B5EF4-FFF2-40B4-BE49-F238E27FC236}">
                  <a16:creationId xmlns:a16="http://schemas.microsoft.com/office/drawing/2014/main" id="{548D22A7-55CA-AAF3-8DDC-5A9717E4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7596" y="4613899"/>
              <a:ext cx="1201470" cy="1217403"/>
            </a:xfrm>
            <a:prstGeom prst="rect">
              <a:avLst/>
            </a:prstGeom>
          </p:spPr>
        </p:pic>
        <p:pic>
          <p:nvPicPr>
            <p:cNvPr id="11" name="Picture 10" descr="A white faucet with a drop of water&#10;&#10;Description automatically generated">
              <a:extLst>
                <a:ext uri="{FF2B5EF4-FFF2-40B4-BE49-F238E27FC236}">
                  <a16:creationId xmlns:a16="http://schemas.microsoft.com/office/drawing/2014/main" id="{0E93A7B5-62DE-9135-9E9A-C6646B30E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6572" y="4814736"/>
              <a:ext cx="613515" cy="81560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1A992E-468A-BA48-5D24-EE5C7A0B43C1}"/>
              </a:ext>
            </a:extLst>
          </p:cNvPr>
          <p:cNvSpPr txBox="1"/>
          <p:nvPr/>
        </p:nvSpPr>
        <p:spPr>
          <a:xfrm>
            <a:off x="2875804" y="5224954"/>
            <a:ext cx="2011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1400" b="1">
                <a:latin typeface="Verdana"/>
                <a:ea typeface="Verdana"/>
              </a:rPr>
              <a:t>Fixed $0.03</a:t>
            </a:r>
            <a:endParaRPr lang="en-US">
              <a:latin typeface="Calibri" panose="020F0502020204030204"/>
              <a:ea typeface="Verdana"/>
              <a:cs typeface="Calibri" panose="020F0502020204030204"/>
            </a:endParaRPr>
          </a:p>
          <a:p>
            <a:pPr algn="ctr"/>
            <a:r>
              <a:rPr lang="en-CA" sz="1400" b="1">
                <a:latin typeface="Verdana"/>
                <a:ea typeface="Verdana"/>
              </a:rPr>
              <a:t>Volumetric $0.18</a:t>
            </a:r>
            <a:endParaRPr lang="en-US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09AF8A-CEBF-D647-7EAB-9FF6E15E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1866" y="4329311"/>
            <a:ext cx="822960" cy="822960"/>
            <a:chOff x="7242915" y="3324841"/>
            <a:chExt cx="1204501" cy="1152038"/>
          </a:xfrm>
        </p:grpSpPr>
        <p:pic>
          <p:nvPicPr>
            <p:cNvPr id="15" name="Picture 14" descr="A blue circle with white border&#10;&#10;Description automatically generated">
              <a:extLst>
                <a:ext uri="{FF2B5EF4-FFF2-40B4-BE49-F238E27FC236}">
                  <a16:creationId xmlns:a16="http://schemas.microsoft.com/office/drawing/2014/main" id="{A2008F48-5915-3D8A-4A42-C40659EDF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2915" y="3324841"/>
              <a:ext cx="1204501" cy="1152038"/>
            </a:xfrm>
            <a:prstGeom prst="rect">
              <a:avLst/>
            </a:prstGeom>
          </p:spPr>
        </p:pic>
        <p:pic>
          <p:nvPicPr>
            <p:cNvPr id="17" name="Picture 16" descr="A white drop of water with arrows around it&#10;&#10;Description automatically generated">
              <a:extLst>
                <a:ext uri="{FF2B5EF4-FFF2-40B4-BE49-F238E27FC236}">
                  <a16:creationId xmlns:a16="http://schemas.microsoft.com/office/drawing/2014/main" id="{2847BEA3-8ACE-CAAA-40DF-8B77134EF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80000">
              <a:off x="7427692" y="3485096"/>
              <a:ext cx="835469" cy="83135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B755E28-6C87-5963-8A07-68FA6F318065}"/>
              </a:ext>
            </a:extLst>
          </p:cNvPr>
          <p:cNvSpPr txBox="1"/>
          <p:nvPr/>
        </p:nvSpPr>
        <p:spPr>
          <a:xfrm>
            <a:off x="5363823" y="5221692"/>
            <a:ext cx="19410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Verdana"/>
                <a:ea typeface="Verdana"/>
                <a:cs typeface="Calibri"/>
              </a:rPr>
              <a:t>Fixed $0.02</a:t>
            </a:r>
            <a:endParaRPr lang="en-US" sz="1400" b="1">
              <a:latin typeface="Verdana"/>
              <a:ea typeface="Verdana"/>
            </a:endParaRPr>
          </a:p>
          <a:p>
            <a:pPr algn="ctr"/>
            <a:r>
              <a:rPr lang="en-US" sz="1400" b="1">
                <a:latin typeface="Verdana"/>
                <a:ea typeface="Verdana"/>
                <a:cs typeface="Calibri"/>
              </a:rPr>
              <a:t>Volumetric $0.19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FAC46C-845C-96C5-DFF7-95AB23C48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3767" y="4329311"/>
            <a:ext cx="822960" cy="822960"/>
            <a:chOff x="7237008" y="4849231"/>
            <a:chExt cx="1215770" cy="1239941"/>
          </a:xfrm>
        </p:grpSpPr>
        <p:pic>
          <p:nvPicPr>
            <p:cNvPr id="20" name="Picture 19" descr="A blue circle with white border&#10;&#10;Description automatically generated">
              <a:extLst>
                <a:ext uri="{FF2B5EF4-FFF2-40B4-BE49-F238E27FC236}">
                  <a16:creationId xmlns:a16="http://schemas.microsoft.com/office/drawing/2014/main" id="{0F36EFFA-7CA6-5694-3568-2B0DB9867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7008" y="4849231"/>
              <a:ext cx="1215770" cy="1239941"/>
            </a:xfrm>
            <a:prstGeom prst="rect">
              <a:avLst/>
            </a:prstGeom>
          </p:spPr>
        </p:pic>
        <p:pic>
          <p:nvPicPr>
            <p:cNvPr id="21" name="Picture 20" descr="A blue and white sign&#10;&#10;Description automatically generated">
              <a:extLst>
                <a:ext uri="{FF2B5EF4-FFF2-40B4-BE49-F238E27FC236}">
                  <a16:creationId xmlns:a16="http://schemas.microsoft.com/office/drawing/2014/main" id="{9B8981CD-F242-C5E8-D860-2BF9BCD7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450" y="5286347"/>
              <a:ext cx="891333" cy="36451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ADF32E0-B96E-0060-F94A-EF03982B194C}"/>
              </a:ext>
            </a:extLst>
          </p:cNvPr>
          <p:cNvSpPr txBox="1"/>
          <p:nvPr/>
        </p:nvSpPr>
        <p:spPr>
          <a:xfrm>
            <a:off x="8023927" y="5283108"/>
            <a:ext cx="12276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1600" b="1">
                <a:latin typeface="Verdana"/>
                <a:ea typeface="Verdana"/>
              </a:rPr>
              <a:t>$1.20</a:t>
            </a:r>
          </a:p>
        </p:txBody>
      </p:sp>
      <p:graphicFrame>
        <p:nvGraphicFramePr>
          <p:cNvPr id="24" name="Content Placeholder 1" descr="2021 proposed operating budget split by City and Local boards and shared services amounts">
            <a:extLst>
              <a:ext uri="{FF2B5EF4-FFF2-40B4-BE49-F238E27FC236}">
                <a16:creationId xmlns:a16="http://schemas.microsoft.com/office/drawing/2014/main" id="{5684991E-5A36-6063-0EC2-41D0370D4F07}"/>
              </a:ext>
            </a:extLst>
          </p:cNvPr>
          <p:cNvGraphicFramePr>
            <a:graphicFrameLocks/>
          </p:cNvGraphicFramePr>
          <p:nvPr/>
        </p:nvGraphicFramePr>
        <p:xfrm>
          <a:off x="389772" y="1809135"/>
          <a:ext cx="11412455" cy="152150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6002767">
                  <a:extLst>
                    <a:ext uri="{9D8B030D-6E8A-4147-A177-3AD203B41FA5}">
                      <a16:colId xmlns:a16="http://schemas.microsoft.com/office/drawing/2014/main" val="1473251482"/>
                    </a:ext>
                  </a:extLst>
                </a:gridCol>
                <a:gridCol w="1352422">
                  <a:extLst>
                    <a:ext uri="{9D8B030D-6E8A-4147-A177-3AD203B41FA5}">
                      <a16:colId xmlns:a16="http://schemas.microsoft.com/office/drawing/2014/main" val="1183170201"/>
                    </a:ext>
                  </a:extLst>
                </a:gridCol>
                <a:gridCol w="1352422">
                  <a:extLst>
                    <a:ext uri="{9D8B030D-6E8A-4147-A177-3AD203B41FA5}">
                      <a16:colId xmlns:a16="http://schemas.microsoft.com/office/drawing/2014/main" val="4220302302"/>
                    </a:ext>
                  </a:extLst>
                </a:gridCol>
                <a:gridCol w="1352422">
                  <a:extLst>
                    <a:ext uri="{9D8B030D-6E8A-4147-A177-3AD203B41FA5}">
                      <a16:colId xmlns:a16="http://schemas.microsoft.com/office/drawing/2014/main" val="926330780"/>
                    </a:ext>
                  </a:extLst>
                </a:gridCol>
                <a:gridCol w="1352422">
                  <a:extLst>
                    <a:ext uri="{9D8B030D-6E8A-4147-A177-3AD203B41FA5}">
                      <a16:colId xmlns:a16="http://schemas.microsoft.com/office/drawing/2014/main" val="2241893219"/>
                    </a:ext>
                  </a:extLst>
                </a:gridCol>
              </a:tblGrid>
              <a:tr h="350295">
                <a:tc>
                  <a:txBody>
                    <a:bodyPr/>
                    <a:lstStyle/>
                    <a:p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2024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2025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>
                          <a:latin typeface="Verdana"/>
                          <a:ea typeface="Verdana"/>
                        </a:rPr>
                        <a:t>2026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>
                          <a:latin typeface="Verdana"/>
                          <a:ea typeface="Verdana"/>
                        </a:rPr>
                        <a:t>2027</a:t>
                      </a:r>
                      <a:endParaRPr lang="en-CA" sz="160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558505"/>
                  </a:ext>
                </a:extLst>
              </a:tr>
              <a:tr h="4203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Rate increase</a:t>
                      </a:r>
                    </a:p>
                  </a:txBody>
                  <a:tcPr marT="0" marB="0" anchor="ctr"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8.70%</a:t>
                      </a:r>
                    </a:p>
                  </a:txBody>
                  <a:tcPr marT="0" marB="0" anchor="ctr"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9.64%</a:t>
                      </a:r>
                    </a:p>
                  </a:txBody>
                  <a:tcPr marT="0" marB="0" anchor="ctr"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9.55%</a:t>
                      </a:r>
                    </a:p>
                  </a:txBody>
                  <a:tcPr marT="0" marB="0" anchor="ctr">
                    <a:solidFill>
                      <a:srgbClr val="00355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9.41%</a:t>
                      </a:r>
                    </a:p>
                  </a:txBody>
                  <a:tcPr marT="0" marB="0" anchor="ctr">
                    <a:solidFill>
                      <a:srgbClr val="003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19472"/>
                  </a:ext>
                </a:extLst>
              </a:tr>
              <a:tr h="750858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Average monthly impact to the median residential homeowner *</a:t>
                      </a:r>
                    </a:p>
                  </a:txBody>
                  <a:tcPr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$7.39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$8.57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$9.48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$8.95</a:t>
                      </a:r>
                    </a:p>
                  </a:txBody>
                  <a:tcPr marL="0" marR="0" marT="0" marB="0" anchor="ctr">
                    <a:solidFill>
                      <a:srgbClr val="CC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3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57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09797D-01A6-699C-3EB9-A5C9F92DE97C}"/>
              </a:ext>
            </a:extLst>
          </p:cNvPr>
          <p:cNvSpPr/>
          <p:nvPr/>
        </p:nvSpPr>
        <p:spPr>
          <a:xfrm>
            <a:off x="-9769" y="-12234"/>
            <a:ext cx="4798392" cy="6861612"/>
          </a:xfrm>
          <a:prstGeom prst="rect">
            <a:avLst/>
          </a:prstGeom>
          <a:solidFill>
            <a:srgbClr val="0035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55844-3B95-BD7E-690B-29E474CAD6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1457" y="1853142"/>
            <a:ext cx="2968604" cy="20828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Verdana Pro"/>
                <a:ea typeface="Verdana"/>
              </a:rPr>
              <a:t>Next steps</a:t>
            </a:r>
            <a:endParaRPr lang="en-US" b="1">
              <a:solidFill>
                <a:srgbClr val="FFFFFF"/>
              </a:solidFill>
              <a:latin typeface="Verdana Pro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CCFD30-BAE3-9E77-B940-4B8B42B6B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04794"/>
              </p:ext>
            </p:extLst>
          </p:nvPr>
        </p:nvGraphicFramePr>
        <p:xfrm>
          <a:off x="5822986" y="335679"/>
          <a:ext cx="5567503" cy="563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2B4A9D9C-8233-C2CE-E601-20DA32886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96" y="1751"/>
            <a:ext cx="594946" cy="3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A9D-E26C-1915-0C0C-7BE1FAE3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Verdana Pro"/>
                <a:ea typeface="Verdana"/>
              </a:rPr>
              <a:t>Our budget story: </a:t>
            </a:r>
            <a:br>
              <a:rPr lang="en-US" sz="3200">
                <a:latin typeface="Verdana Pro"/>
              </a:rPr>
            </a:br>
            <a:r>
              <a:rPr lang="en-US" sz="3200">
                <a:latin typeface="Verdana Pro"/>
                <a:ea typeface="Verdana"/>
              </a:rPr>
              <a:t>housing - servicing growth</a:t>
            </a:r>
          </a:p>
        </p:txBody>
      </p:sp>
      <p:pic>
        <p:nvPicPr>
          <p:cNvPr id="4" name="Picture 3" descr="Two Guelph-Wellington paramedics sitting in the back of a ambulance.&#10;&#10;">
            <a:extLst>
              <a:ext uri="{FF2B5EF4-FFF2-40B4-BE49-F238E27FC236}">
                <a16:creationId xmlns:a16="http://schemas.microsoft.com/office/drawing/2014/main" id="{2EA18545-4C0F-5B7D-B278-A6C953EE53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9" y="1296424"/>
            <a:ext cx="3443505" cy="5120072"/>
          </a:xfrm>
          <a:prstGeom prst="rect">
            <a:avLst/>
          </a:prstGeom>
        </p:spPr>
      </p:pic>
      <p:pic>
        <p:nvPicPr>
          <p:cNvPr id="5" name="Picture 4" descr="A person with a backpack standing next to a Guelph Transit bus">
            <a:extLst>
              <a:ext uri="{FF2B5EF4-FFF2-40B4-BE49-F238E27FC236}">
                <a16:creationId xmlns:a16="http://schemas.microsoft.com/office/drawing/2014/main" id="{CB73D2D5-A3DA-8E24-1026-6A76F55F85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185" y="1293159"/>
            <a:ext cx="3145827" cy="51233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851713-0DFD-F456-C477-C7BFE5BB2D7D}"/>
              </a:ext>
            </a:extLst>
          </p:cNvPr>
          <p:cNvGrpSpPr/>
          <p:nvPr/>
        </p:nvGrpSpPr>
        <p:grpSpPr>
          <a:xfrm>
            <a:off x="116624" y="6460101"/>
            <a:ext cx="2884713" cy="261610"/>
            <a:chOff x="116624" y="6460101"/>
            <a:chExt cx="2884713" cy="261610"/>
          </a:xfrm>
        </p:grpSpPr>
        <p:pic>
          <p:nvPicPr>
            <p:cNvPr id="7" name="Graphic 2">
              <a:extLst>
                <a:ext uri="{FF2B5EF4-FFF2-40B4-BE49-F238E27FC236}">
                  <a16:creationId xmlns:a16="http://schemas.microsoft.com/office/drawing/2014/main" id="{A54448E2-4BA9-0355-2BE2-19CFF41B1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FBDD685E-03A5-6F77-46C7-43E1B57DD2F9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Guelph-Wellington paramedics</a:t>
              </a:r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1D7A39-B5E3-BF5C-5E16-D5FB9AA05297}"/>
              </a:ext>
            </a:extLst>
          </p:cNvPr>
          <p:cNvGrpSpPr/>
          <p:nvPr/>
        </p:nvGrpSpPr>
        <p:grpSpPr>
          <a:xfrm>
            <a:off x="3568035" y="6460100"/>
            <a:ext cx="2884713" cy="261610"/>
            <a:chOff x="116624" y="6460101"/>
            <a:chExt cx="2884713" cy="261610"/>
          </a:xfrm>
        </p:grpSpPr>
        <p:pic>
          <p:nvPicPr>
            <p:cNvPr id="10" name="Graphic 2">
              <a:extLst>
                <a:ext uri="{FF2B5EF4-FFF2-40B4-BE49-F238E27FC236}">
                  <a16:creationId xmlns:a16="http://schemas.microsoft.com/office/drawing/2014/main" id="{6E41691F-7AD2-17BF-7901-C6CDE4A6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D301FABB-AD87-9692-8026-CAD42F7516AE}"/>
                </a:ext>
              </a:extLst>
            </p:cNvPr>
            <p:cNvSpPr txBox="1"/>
            <p:nvPr/>
          </p:nvSpPr>
          <p:spPr>
            <a:xfrm>
              <a:off x="171178" y="6460101"/>
              <a:ext cx="283015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Waste collection services</a:t>
              </a:r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29A3DC-112C-7C85-B475-1C0C1D54AABF}"/>
              </a:ext>
            </a:extLst>
          </p:cNvPr>
          <p:cNvGrpSpPr/>
          <p:nvPr/>
        </p:nvGrpSpPr>
        <p:grpSpPr>
          <a:xfrm>
            <a:off x="9154167" y="6460100"/>
            <a:ext cx="1982345" cy="261610"/>
            <a:chOff x="116624" y="6460101"/>
            <a:chExt cx="1982345" cy="261610"/>
          </a:xfrm>
        </p:grpSpPr>
        <p:pic>
          <p:nvPicPr>
            <p:cNvPr id="13" name="Graphic 2">
              <a:extLst>
                <a:ext uri="{FF2B5EF4-FFF2-40B4-BE49-F238E27FC236}">
                  <a16:creationId xmlns:a16="http://schemas.microsoft.com/office/drawing/2014/main" id="{F49B2829-98BF-AA3A-CDC8-9D4083CB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BFEA012D-7B30-C75B-F09E-91F80B1E3909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Boarding a Guelph Transit bus</a:t>
              </a:r>
              <a:endParaRPr lang="en-US"/>
            </a:p>
          </p:txBody>
        </p:sp>
      </p:grpSp>
      <p:pic>
        <p:nvPicPr>
          <p:cNvPr id="3" name="Picture 2" descr="A waste collection truck with an organics bin being emptied">
            <a:extLst>
              <a:ext uri="{FF2B5EF4-FFF2-40B4-BE49-F238E27FC236}">
                <a16:creationId xmlns:a16="http://schemas.microsoft.com/office/drawing/2014/main" id="{E4499561-F0D3-09BF-9843-EA69DCFC30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9"/>
          <a:stretch/>
        </p:blipFill>
        <p:spPr>
          <a:xfrm>
            <a:off x="3451824" y="1285481"/>
            <a:ext cx="554006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5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to school on a sidewalk in a Guelph neighbourhood.">
            <a:extLst>
              <a:ext uri="{FF2B5EF4-FFF2-40B4-BE49-F238E27FC236}">
                <a16:creationId xmlns:a16="http://schemas.microsoft.com/office/drawing/2014/main" id="{C57E72A0-6C47-CC62-0844-5F8513BDF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"/>
          <a:stretch/>
        </p:blipFill>
        <p:spPr>
          <a:xfrm>
            <a:off x="-4737" y="537"/>
            <a:ext cx="12318472" cy="6966318"/>
          </a:xfrm>
          <a:prstGeom prst="rect">
            <a:avLst/>
          </a:prstGeom>
        </p:spPr>
      </p:pic>
      <p:pic>
        <p:nvPicPr>
          <p:cNvPr id="2" name="Picture 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CAB43F15-A8AA-4D90-442E-9B3C96FB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1" y="4481"/>
            <a:ext cx="12272265" cy="14690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E5F63D-F92A-7869-9A07-DD03C769F231}"/>
              </a:ext>
            </a:extLst>
          </p:cNvPr>
          <p:cNvSpPr txBox="1">
            <a:spLocks/>
          </p:cNvSpPr>
          <p:nvPr/>
        </p:nvSpPr>
        <p:spPr>
          <a:xfrm>
            <a:off x="8143685" y="411470"/>
            <a:ext cx="4048315" cy="6550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baseline="0">
                <a:solidFill>
                  <a:srgbClr val="1117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CA">
                <a:solidFill>
                  <a:schemeClr val="bg1"/>
                </a:solidFill>
                <a:latin typeface="Verdana Pro"/>
                <a:ea typeface="Verdana"/>
              </a:rPr>
              <a:t>Questions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00943E-2DAC-6680-2AF7-3FE256001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 flipV="1">
            <a:off x="0" y="-342"/>
            <a:ext cx="594946" cy="33396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449F0D-B160-942A-8869-774E123CA2E0}"/>
              </a:ext>
            </a:extLst>
          </p:cNvPr>
          <p:cNvGrpSpPr/>
          <p:nvPr/>
        </p:nvGrpSpPr>
        <p:grpSpPr>
          <a:xfrm>
            <a:off x="297473" y="6458522"/>
            <a:ext cx="3605056" cy="261610"/>
            <a:chOff x="6309814" y="6411407"/>
            <a:chExt cx="3605056" cy="26161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8AF4510-2E02-2993-AF8A-DB3CD9EE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09814" y="6470372"/>
              <a:ext cx="109110" cy="154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7A298-3BD0-A041-DEAB-158A21E44D68}"/>
                </a:ext>
              </a:extLst>
            </p:cNvPr>
            <p:cNvSpPr txBox="1"/>
            <p:nvPr/>
          </p:nvSpPr>
          <p:spPr>
            <a:xfrm>
              <a:off x="6364368" y="6411407"/>
              <a:ext cx="35505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2"/>
                  </a:solidFill>
                </a:rPr>
                <a:t>Guelph community members walking  to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3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rtifact">
            <a:extLst>
              <a:ext uri="{FF2B5EF4-FFF2-40B4-BE49-F238E27FC236}">
                <a16:creationId xmlns:a16="http://schemas.microsoft.com/office/drawing/2014/main" id="{ECAC1547-A009-C13A-7C68-555249C8C3DD}"/>
              </a:ext>
            </a:extLst>
          </p:cNvPr>
          <p:cNvSpPr/>
          <p:nvPr/>
        </p:nvSpPr>
        <p:spPr>
          <a:xfrm>
            <a:off x="1" y="0"/>
            <a:ext cx="10058399" cy="6858000"/>
          </a:xfrm>
          <a:prstGeom prst="rect">
            <a:avLst/>
          </a:prstGeom>
          <a:solidFill>
            <a:srgbClr val="7E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 descr="ServiceGuelph customer service desk in City Hall ">
            <a:extLst>
              <a:ext uri="{FF2B5EF4-FFF2-40B4-BE49-F238E27FC236}">
                <a16:creationId xmlns:a16="http://schemas.microsoft.com/office/drawing/2014/main" id="{F0B7F270-17CA-BACE-89EF-F69D6895A1BD}"/>
              </a:ext>
            </a:extLst>
          </p:cNvPr>
          <p:cNvSpPr>
            <a:spLocks/>
          </p:cNvSpPr>
          <p:nvPr/>
        </p:nvSpPr>
        <p:spPr>
          <a:xfrm>
            <a:off x="6500727" y="0"/>
            <a:ext cx="5808113" cy="8301990"/>
          </a:xfrm>
          <a:prstGeom prst="round2Diag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69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EA7758-84C9-2A65-5507-85D2DA0BBBB3}"/>
              </a:ext>
            </a:extLst>
          </p:cNvPr>
          <p:cNvSpPr txBox="1">
            <a:spLocks/>
          </p:cNvSpPr>
          <p:nvPr/>
        </p:nvSpPr>
        <p:spPr>
          <a:xfrm>
            <a:off x="1425788" y="2133600"/>
            <a:ext cx="454726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b="1">
                <a:latin typeface="Verdana Pro"/>
                <a:ea typeface="Verdana"/>
              </a:rPr>
              <a:t>Foundations</a:t>
            </a:r>
          </a:p>
        </p:txBody>
      </p:sp>
      <p:pic>
        <p:nvPicPr>
          <p:cNvPr id="5" name="Graphic 4" descr="Purple rectangle">
            <a:extLst>
              <a:ext uri="{FF2B5EF4-FFF2-40B4-BE49-F238E27FC236}">
                <a16:creationId xmlns:a16="http://schemas.microsoft.com/office/drawing/2014/main" id="{FC8F7926-C26F-2220-BA29-3A509354F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8448" y="572094"/>
            <a:ext cx="2076450" cy="933450"/>
          </a:xfrm>
          <a:prstGeom prst="rect">
            <a:avLst/>
          </a:prstGeom>
        </p:spPr>
      </p:pic>
      <p:pic>
        <p:nvPicPr>
          <p:cNvPr id="11" name="Graphic 10" descr="Light purple rectangle">
            <a:extLst>
              <a:ext uri="{FF2B5EF4-FFF2-40B4-BE49-F238E27FC236}">
                <a16:creationId xmlns:a16="http://schemas.microsoft.com/office/drawing/2014/main" id="{FAD5A529-3021-F48B-4862-145E5349D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198232" y="2165020"/>
            <a:ext cx="2076450" cy="933450"/>
          </a:xfrm>
          <a:prstGeom prst="rect">
            <a:avLst/>
          </a:prstGeom>
        </p:spPr>
      </p:pic>
      <p:pic>
        <p:nvPicPr>
          <p:cNvPr id="12" name="Graphic 11" descr="Purple rectangle outline">
            <a:extLst>
              <a:ext uri="{FF2B5EF4-FFF2-40B4-BE49-F238E27FC236}">
                <a16:creationId xmlns:a16="http://schemas.microsoft.com/office/drawing/2014/main" id="{2DC33092-1FC5-82DC-7145-EE5A65E4A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8624" y="411341"/>
            <a:ext cx="2486492" cy="661988"/>
          </a:xfrm>
          <a:prstGeom prst="rect">
            <a:avLst/>
          </a:prstGeom>
        </p:spPr>
      </p:pic>
      <p:pic>
        <p:nvPicPr>
          <p:cNvPr id="13" name="Graphic 12" descr="Light purple rectangle outline">
            <a:extLst>
              <a:ext uri="{FF2B5EF4-FFF2-40B4-BE49-F238E27FC236}">
                <a16:creationId xmlns:a16="http://schemas.microsoft.com/office/drawing/2014/main" id="{14F86E21-806A-B56F-4E03-46110FF59D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7352377" y="1605580"/>
            <a:ext cx="2398516" cy="638566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EE7327C-4B69-D401-36FC-3D4AD653D168}"/>
              </a:ext>
            </a:extLst>
          </p:cNvPr>
          <p:cNvSpPr txBox="1">
            <a:spLocks/>
          </p:cNvSpPr>
          <p:nvPr/>
        </p:nvSpPr>
        <p:spPr>
          <a:xfrm>
            <a:off x="11538284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681356-39BA-4AA2-803A-0C32900961BB}" type="slidenum">
              <a:rPr lang="en-CA" dirty="0" smtClean="0">
                <a:solidFill>
                  <a:schemeClr val="tx1"/>
                </a:solidFill>
              </a:rPr>
              <a:pPr/>
              <a:t>6</a:t>
            </a:fld>
            <a:endParaRPr lang="en-CA">
              <a:solidFill>
                <a:schemeClr val="tx1"/>
              </a:solidFill>
              <a:ea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48166-2EA4-D3E0-C19A-2F381F0066EE}"/>
              </a:ext>
            </a:extLst>
          </p:cNvPr>
          <p:cNvGrpSpPr/>
          <p:nvPr/>
        </p:nvGrpSpPr>
        <p:grpSpPr>
          <a:xfrm>
            <a:off x="6720000" y="6460100"/>
            <a:ext cx="1982345" cy="261610"/>
            <a:chOff x="116624" y="6460101"/>
            <a:chExt cx="1982345" cy="26161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1F259CD-C109-EE2E-7C0A-CF47EDD92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B66A66-A669-E848-186D-7199B9552436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ServiceGuelph desk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18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at ServiceGuelph customer service desk">
            <a:extLst>
              <a:ext uri="{FF2B5EF4-FFF2-40B4-BE49-F238E27FC236}">
                <a16:creationId xmlns:a16="http://schemas.microsoft.com/office/drawing/2014/main" id="{4808D993-63FD-D47A-0325-4F371BC24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117" y="2276462"/>
            <a:ext cx="5507883" cy="3688038"/>
          </a:xfrm>
          <a:prstGeom prst="roundRect">
            <a:avLst/>
          </a:prstGeom>
        </p:spPr>
      </p:pic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7E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B80D8D-FB14-D142-7C3F-8A2E0361C9D9}"/>
              </a:ext>
            </a:extLst>
          </p:cNvPr>
          <p:cNvSpPr txBox="1">
            <a:spLocks/>
          </p:cNvSpPr>
          <p:nvPr/>
        </p:nvSpPr>
        <p:spPr>
          <a:xfrm>
            <a:off x="2086417" y="255879"/>
            <a:ext cx="8961333" cy="8066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 panose="020B0604030504040204" pitchFamily="34" charset="0"/>
              </a:rPr>
              <a:t>Multi-year budget investment outcomes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BE4BEF-789E-297B-8BF6-00F1F3E8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8" y="163658"/>
            <a:ext cx="2076450" cy="933450"/>
          </a:xfrm>
          <a:prstGeom prst="rect">
            <a:avLst/>
          </a:prstGeom>
        </p:spPr>
      </p:pic>
      <p:pic>
        <p:nvPicPr>
          <p:cNvPr id="11" name="Graphic 10" descr="Purple icon of generic people in a circle around the capital letter G.">
            <a:extLst>
              <a:ext uri="{FF2B5EF4-FFF2-40B4-BE49-F238E27FC236}">
                <a16:creationId xmlns:a16="http://schemas.microsoft.com/office/drawing/2014/main" id="{5C622AE3-66EC-7317-CD04-5DB6699ACD9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96600" y="-27754"/>
            <a:ext cx="1295400" cy="12954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1FEBC25-9616-2160-75B1-C2062B56A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585844"/>
              </p:ext>
            </p:extLst>
          </p:nvPr>
        </p:nvGraphicFramePr>
        <p:xfrm>
          <a:off x="230900" y="1365106"/>
          <a:ext cx="5758704" cy="53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3C98EFF-961C-A1BC-B345-C04B97F8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946465" y="4450760"/>
            <a:ext cx="2261616" cy="1859281"/>
            <a:chOff x="7769732" y="411341"/>
            <a:chExt cx="3845166" cy="3258629"/>
          </a:xfrm>
        </p:grpSpPr>
        <p:pic>
          <p:nvPicPr>
            <p:cNvPr id="9" name="Graphic 8" descr="Purple rectangle">
              <a:extLst>
                <a:ext uri="{FF2B5EF4-FFF2-40B4-BE49-F238E27FC236}">
                  <a16:creationId xmlns:a16="http://schemas.microsoft.com/office/drawing/2014/main" id="{E8D201DD-F1B1-F89B-E62C-4593D85F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538448" y="572094"/>
              <a:ext cx="2076450" cy="933450"/>
            </a:xfrm>
            <a:prstGeom prst="rect">
              <a:avLst/>
            </a:prstGeom>
          </p:spPr>
        </p:pic>
        <p:pic>
          <p:nvPicPr>
            <p:cNvPr id="15" name="Graphic 14" descr="Light purple rectangle">
              <a:extLst>
                <a:ext uri="{FF2B5EF4-FFF2-40B4-BE49-F238E27FC236}">
                  <a16:creationId xmlns:a16="http://schemas.microsoft.com/office/drawing/2014/main" id="{8A5E69F1-0EA4-5F97-AEF2-7BD6E6BB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5400000">
              <a:off x="7198232" y="2165020"/>
              <a:ext cx="2076450" cy="933450"/>
            </a:xfrm>
            <a:prstGeom prst="rect">
              <a:avLst/>
            </a:prstGeom>
          </p:spPr>
        </p:pic>
        <p:pic>
          <p:nvPicPr>
            <p:cNvPr id="16" name="Graphic 15" descr="Purple rectangle outline">
              <a:extLst>
                <a:ext uri="{FF2B5EF4-FFF2-40B4-BE49-F238E27FC236}">
                  <a16:creationId xmlns:a16="http://schemas.microsoft.com/office/drawing/2014/main" id="{D94C8665-6323-44FA-6FA9-89FBFF7C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468624" y="411341"/>
              <a:ext cx="2486492" cy="661988"/>
            </a:xfrm>
            <a:prstGeom prst="rect">
              <a:avLst/>
            </a:prstGeom>
          </p:spPr>
        </p:pic>
        <p:pic>
          <p:nvPicPr>
            <p:cNvPr id="17" name="Graphic 16" descr="Light purple rectangle outline">
              <a:extLst>
                <a:ext uri="{FF2B5EF4-FFF2-40B4-BE49-F238E27FC236}">
                  <a16:creationId xmlns:a16="http://schemas.microsoft.com/office/drawing/2014/main" id="{95142303-F9F9-059D-E6B6-A55AB931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5400000">
              <a:off x="7352377" y="1605580"/>
              <a:ext cx="2398516" cy="63856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687267-2AA0-A304-FF80-911AF6A65F29}"/>
              </a:ext>
            </a:extLst>
          </p:cNvPr>
          <p:cNvGrpSpPr/>
          <p:nvPr/>
        </p:nvGrpSpPr>
        <p:grpSpPr>
          <a:xfrm>
            <a:off x="6741167" y="6047350"/>
            <a:ext cx="2829011" cy="261610"/>
            <a:chOff x="116624" y="6460101"/>
            <a:chExt cx="2829011" cy="26161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5BE8BEF-968A-4705-832E-0549D763E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3AC7D5-9F19-3C51-562F-2E98C74193AD}"/>
                </a:ext>
              </a:extLst>
            </p:cNvPr>
            <p:cNvSpPr txBox="1"/>
            <p:nvPr/>
          </p:nvSpPr>
          <p:spPr>
            <a:xfrm>
              <a:off x="171178" y="6460101"/>
              <a:ext cx="2774457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Customers receiving service at ServiceGuelph</a:t>
              </a:r>
              <a:endParaRPr lang="en-US" sz="110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06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ServiceGuelph customer service agent sitting at a desk">
            <a:extLst>
              <a:ext uri="{FF2B5EF4-FFF2-40B4-BE49-F238E27FC236}">
                <a16:creationId xmlns:a16="http://schemas.microsoft.com/office/drawing/2014/main" id="{0481E2CF-B1EC-307D-4075-D214DB69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30" y="1797579"/>
            <a:ext cx="3923271" cy="2624411"/>
          </a:xfrm>
          <a:prstGeom prst="round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1FEBC25-9616-2160-75B1-C2062B56A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915494"/>
              </p:ext>
            </p:extLst>
          </p:nvPr>
        </p:nvGraphicFramePr>
        <p:xfrm>
          <a:off x="4358703" y="1383328"/>
          <a:ext cx="5758704" cy="53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13467-6A42-0F79-760B-F8A3AC47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7E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B80D8D-FB14-D142-7C3F-8A2E0361C9D9}"/>
              </a:ext>
            </a:extLst>
          </p:cNvPr>
          <p:cNvSpPr txBox="1">
            <a:spLocks/>
          </p:cNvSpPr>
          <p:nvPr/>
        </p:nvSpPr>
        <p:spPr>
          <a:xfrm>
            <a:off x="2086417" y="255879"/>
            <a:ext cx="9006303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Multi-year budget investment outcomes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BE4BEF-789E-297B-8BF6-00F1F3E8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68" y="163658"/>
            <a:ext cx="2076450" cy="933450"/>
          </a:xfrm>
          <a:prstGeom prst="rect">
            <a:avLst/>
          </a:prstGeom>
        </p:spPr>
      </p:pic>
      <p:pic>
        <p:nvPicPr>
          <p:cNvPr id="11" name="Graphic 10" descr="Purple icon of generic people in a circle around the capital letter G.">
            <a:extLst>
              <a:ext uri="{FF2B5EF4-FFF2-40B4-BE49-F238E27FC236}">
                <a16:creationId xmlns:a16="http://schemas.microsoft.com/office/drawing/2014/main" id="{5C622AE3-66EC-7317-CD04-5DB6699ACD9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6600" y="-27754"/>
            <a:ext cx="1295400" cy="1295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3C98EFF-961C-A1BC-B345-C04B97F8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" y="1530603"/>
            <a:ext cx="1981200" cy="1639822"/>
            <a:chOff x="7769732" y="411341"/>
            <a:chExt cx="3845166" cy="3258629"/>
          </a:xfrm>
        </p:grpSpPr>
        <p:pic>
          <p:nvPicPr>
            <p:cNvPr id="9" name="Graphic 8" descr="Purple rectangle">
              <a:extLst>
                <a:ext uri="{FF2B5EF4-FFF2-40B4-BE49-F238E27FC236}">
                  <a16:creationId xmlns:a16="http://schemas.microsoft.com/office/drawing/2014/main" id="{E8D201DD-F1B1-F89B-E62C-4593D85F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538448" y="572094"/>
              <a:ext cx="2076450" cy="933450"/>
            </a:xfrm>
            <a:prstGeom prst="rect">
              <a:avLst/>
            </a:prstGeom>
          </p:spPr>
        </p:pic>
        <p:pic>
          <p:nvPicPr>
            <p:cNvPr id="15" name="Graphic 14" descr="Light purple rectangle">
              <a:extLst>
                <a:ext uri="{FF2B5EF4-FFF2-40B4-BE49-F238E27FC236}">
                  <a16:creationId xmlns:a16="http://schemas.microsoft.com/office/drawing/2014/main" id="{8A5E69F1-0EA4-5F97-AEF2-7BD6E6BB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5400000">
              <a:off x="7198232" y="2165020"/>
              <a:ext cx="2076450" cy="933450"/>
            </a:xfrm>
            <a:prstGeom prst="rect">
              <a:avLst/>
            </a:prstGeom>
          </p:spPr>
        </p:pic>
        <p:pic>
          <p:nvPicPr>
            <p:cNvPr id="16" name="Graphic 15" descr="Purple rectangle outline">
              <a:extLst>
                <a:ext uri="{FF2B5EF4-FFF2-40B4-BE49-F238E27FC236}">
                  <a16:creationId xmlns:a16="http://schemas.microsoft.com/office/drawing/2014/main" id="{D94C8665-6323-44FA-6FA9-89FBFF7C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468624" y="411341"/>
              <a:ext cx="2486492" cy="661988"/>
            </a:xfrm>
            <a:prstGeom prst="rect">
              <a:avLst/>
            </a:prstGeom>
          </p:spPr>
        </p:pic>
        <p:pic>
          <p:nvPicPr>
            <p:cNvPr id="17" name="Graphic 16" descr="Light purple rectangle outline">
              <a:extLst>
                <a:ext uri="{FF2B5EF4-FFF2-40B4-BE49-F238E27FC236}">
                  <a16:creationId xmlns:a16="http://schemas.microsoft.com/office/drawing/2014/main" id="{95142303-F9F9-059D-E6B6-A55AB931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5400000">
              <a:off x="7352377" y="1605580"/>
              <a:ext cx="2398516" cy="63856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F9C41D-116C-FB3B-F717-D7A65697ABB6}"/>
              </a:ext>
            </a:extLst>
          </p:cNvPr>
          <p:cNvGrpSpPr/>
          <p:nvPr/>
        </p:nvGrpSpPr>
        <p:grpSpPr>
          <a:xfrm>
            <a:off x="401750" y="4544517"/>
            <a:ext cx="1982345" cy="261610"/>
            <a:chOff x="116624" y="6460101"/>
            <a:chExt cx="1982345" cy="26161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DC472B4-4F4B-FACD-260B-97DA87CB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6624" y="6519066"/>
              <a:ext cx="109110" cy="15480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936E5-EABB-6B9F-5C62-885A3C82A12B}"/>
                </a:ext>
              </a:extLst>
            </p:cNvPr>
            <p:cNvSpPr txBox="1"/>
            <p:nvPr/>
          </p:nvSpPr>
          <p:spPr>
            <a:xfrm>
              <a:off x="171178" y="6460101"/>
              <a:ext cx="1927791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000000"/>
                  </a:solidFill>
                </a:rPr>
                <a:t>ServiceGuelph employee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6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Icon of a chart above two hands in a handshake.">
            <a:extLst>
              <a:ext uri="{FF2B5EF4-FFF2-40B4-BE49-F238E27FC236}">
                <a16:creationId xmlns:a16="http://schemas.microsoft.com/office/drawing/2014/main" id="{010E1405-7A2E-D62A-D1E7-51426501F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-4293"/>
            <a:ext cx="1295400" cy="1295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E95E87-9932-2818-674F-A0B82C27A61F}"/>
              </a:ext>
            </a:extLst>
          </p:cNvPr>
          <p:cNvSpPr txBox="1">
            <a:spLocks/>
          </p:cNvSpPr>
          <p:nvPr/>
        </p:nvSpPr>
        <p:spPr>
          <a:xfrm>
            <a:off x="1371600" y="325584"/>
            <a:ext cx="454726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Graphic 3" descr="orange icon - round with one point">
            <a:extLst>
              <a:ext uri="{FF2B5EF4-FFF2-40B4-BE49-F238E27FC236}">
                <a16:creationId xmlns:a16="http://schemas.microsoft.com/office/drawing/2014/main" id="{D8BB866E-0559-CCA7-02D9-C57A712C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5" y="35071"/>
            <a:ext cx="1343025" cy="1190625"/>
          </a:xfrm>
          <a:prstGeom prst="rect">
            <a:avLst/>
          </a:prstGeom>
        </p:spPr>
      </p:pic>
      <p:sp>
        <p:nvSpPr>
          <p:cNvPr id="5" name="Rectangle 4" descr="artifact">
            <a:extLst>
              <a:ext uri="{FF2B5EF4-FFF2-40B4-BE49-F238E27FC236}">
                <a16:creationId xmlns:a16="http://schemas.microsoft.com/office/drawing/2014/main" id="{62713467-6A42-0F79-760B-F8A3AC477023}"/>
              </a:ext>
            </a:extLst>
          </p:cNvPr>
          <p:cNvSpPr/>
          <p:nvPr/>
        </p:nvSpPr>
        <p:spPr>
          <a:xfrm>
            <a:off x="0" y="0"/>
            <a:ext cx="12208081" cy="1295400"/>
          </a:xfrm>
          <a:prstGeom prst="rect">
            <a:avLst/>
          </a:prstGeom>
          <a:solidFill>
            <a:srgbClr val="7E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BE4BEF-789E-297B-8BF6-00F1F3E8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8" y="163658"/>
            <a:ext cx="2076450" cy="9334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C622AE3-66EC-7317-CD04-5DB6699AC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6600" y="-27754"/>
            <a:ext cx="1295400" cy="12954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1FEBC25-9616-2160-75B1-C2062B56A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296281"/>
              </p:ext>
            </p:extLst>
          </p:nvPr>
        </p:nvGraphicFramePr>
        <p:xfrm>
          <a:off x="3224687" y="1707426"/>
          <a:ext cx="5971563" cy="490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3C98EFF-961C-A1BC-B345-C04B97F8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786976" y="5228744"/>
            <a:ext cx="1950408" cy="1603931"/>
            <a:chOff x="7769732" y="411341"/>
            <a:chExt cx="3845166" cy="3258629"/>
          </a:xfrm>
        </p:grpSpPr>
        <p:pic>
          <p:nvPicPr>
            <p:cNvPr id="9" name="Graphic 8" descr="Purple rectangle">
              <a:extLst>
                <a:ext uri="{FF2B5EF4-FFF2-40B4-BE49-F238E27FC236}">
                  <a16:creationId xmlns:a16="http://schemas.microsoft.com/office/drawing/2014/main" id="{E8D201DD-F1B1-F89B-E62C-4593D85F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38448" y="572094"/>
              <a:ext cx="2076450" cy="933450"/>
            </a:xfrm>
            <a:prstGeom prst="rect">
              <a:avLst/>
            </a:prstGeom>
          </p:spPr>
        </p:pic>
        <p:pic>
          <p:nvPicPr>
            <p:cNvPr id="15" name="Graphic 14" descr="Light purple rectangle">
              <a:extLst>
                <a:ext uri="{FF2B5EF4-FFF2-40B4-BE49-F238E27FC236}">
                  <a16:creationId xmlns:a16="http://schemas.microsoft.com/office/drawing/2014/main" id="{8A5E69F1-0EA4-5F97-AEF2-7BD6E6BB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5400000">
              <a:off x="7198232" y="2165020"/>
              <a:ext cx="2076450" cy="933450"/>
            </a:xfrm>
            <a:prstGeom prst="rect">
              <a:avLst/>
            </a:prstGeom>
          </p:spPr>
        </p:pic>
        <p:pic>
          <p:nvPicPr>
            <p:cNvPr id="16" name="Graphic 15" descr="Purple rectangle outline">
              <a:extLst>
                <a:ext uri="{FF2B5EF4-FFF2-40B4-BE49-F238E27FC236}">
                  <a16:creationId xmlns:a16="http://schemas.microsoft.com/office/drawing/2014/main" id="{D94C8665-6323-44FA-6FA9-89FBFF7C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468624" y="411341"/>
              <a:ext cx="2486492" cy="661988"/>
            </a:xfrm>
            <a:prstGeom prst="rect">
              <a:avLst/>
            </a:prstGeom>
          </p:spPr>
        </p:pic>
        <p:pic>
          <p:nvPicPr>
            <p:cNvPr id="17" name="Graphic 16" descr="Light purple rectangle outline">
              <a:extLst>
                <a:ext uri="{FF2B5EF4-FFF2-40B4-BE49-F238E27FC236}">
                  <a16:creationId xmlns:a16="http://schemas.microsoft.com/office/drawing/2014/main" id="{95142303-F9F9-059D-E6B6-A55AB931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5400000">
              <a:off x="7352377" y="1605580"/>
              <a:ext cx="2398516" cy="63856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2A4269-7578-00A8-34F9-DBB3B71F5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8163" y="1511918"/>
            <a:ext cx="1756021" cy="1448424"/>
            <a:chOff x="7769732" y="411341"/>
            <a:chExt cx="3845166" cy="3258629"/>
          </a:xfrm>
        </p:grpSpPr>
        <p:pic>
          <p:nvPicPr>
            <p:cNvPr id="6" name="Graphic 5" descr="Purple rectangle">
              <a:extLst>
                <a:ext uri="{FF2B5EF4-FFF2-40B4-BE49-F238E27FC236}">
                  <a16:creationId xmlns:a16="http://schemas.microsoft.com/office/drawing/2014/main" id="{5914246F-1520-FE21-CA23-C0ED5A45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38448" y="572094"/>
              <a:ext cx="2076450" cy="933450"/>
            </a:xfrm>
            <a:prstGeom prst="rect">
              <a:avLst/>
            </a:prstGeom>
          </p:spPr>
        </p:pic>
        <p:pic>
          <p:nvPicPr>
            <p:cNvPr id="8" name="Graphic 7" descr="Light purple rectangle">
              <a:extLst>
                <a:ext uri="{FF2B5EF4-FFF2-40B4-BE49-F238E27FC236}">
                  <a16:creationId xmlns:a16="http://schemas.microsoft.com/office/drawing/2014/main" id="{BDF3A75D-FCB4-B6F6-D452-502151DB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5400000">
              <a:off x="7198232" y="2165020"/>
              <a:ext cx="2076450" cy="933450"/>
            </a:xfrm>
            <a:prstGeom prst="rect">
              <a:avLst/>
            </a:prstGeom>
          </p:spPr>
        </p:pic>
        <p:pic>
          <p:nvPicPr>
            <p:cNvPr id="20" name="Graphic 19" descr="Purple rectangle outline">
              <a:extLst>
                <a:ext uri="{FF2B5EF4-FFF2-40B4-BE49-F238E27FC236}">
                  <a16:creationId xmlns:a16="http://schemas.microsoft.com/office/drawing/2014/main" id="{A79537D9-3ACD-5C4B-3252-F8FBA70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468624" y="411341"/>
              <a:ext cx="2486492" cy="661988"/>
            </a:xfrm>
            <a:prstGeom prst="rect">
              <a:avLst/>
            </a:prstGeom>
          </p:spPr>
        </p:pic>
        <p:pic>
          <p:nvPicPr>
            <p:cNvPr id="21" name="Graphic 20" descr="Light purple rectangle outline">
              <a:extLst>
                <a:ext uri="{FF2B5EF4-FFF2-40B4-BE49-F238E27FC236}">
                  <a16:creationId xmlns:a16="http://schemas.microsoft.com/office/drawing/2014/main" id="{A20125C0-E281-C311-0B3B-18EA479D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5400000">
              <a:off x="7352377" y="1605580"/>
              <a:ext cx="2398516" cy="63856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840069-AA51-D64F-175C-D97457DAE133}"/>
              </a:ext>
            </a:extLst>
          </p:cNvPr>
          <p:cNvSpPr txBox="1">
            <a:spLocks/>
          </p:cNvSpPr>
          <p:nvPr/>
        </p:nvSpPr>
        <p:spPr>
          <a:xfrm>
            <a:off x="2141760" y="272033"/>
            <a:ext cx="9647608" cy="8066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>
                <a:latin typeface="Verdana"/>
                <a:ea typeface="Verdana"/>
              </a:rPr>
              <a:t>Deferred, delayed or removed  </a:t>
            </a:r>
            <a:endParaRPr lang="en-US" sz="34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930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BudgetTheme1</Template>
  <TotalTime>67</TotalTime>
  <Words>2049</Words>
  <Application>Microsoft Office PowerPoint</Application>
  <PresentationFormat>Widescreen</PresentationFormat>
  <Paragraphs>614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Verdana</vt:lpstr>
      <vt:lpstr>Verdana Pro</vt:lpstr>
      <vt:lpstr>Wingdings</vt:lpstr>
      <vt:lpstr>Office Theme</vt:lpstr>
      <vt:lpstr>PowerPoint Presentation</vt:lpstr>
      <vt:lpstr>Our budget story: meeting current service levels</vt:lpstr>
      <vt:lpstr>Our budget story: housing</vt:lpstr>
      <vt:lpstr>Our budget story:  housing - enabling growth</vt:lpstr>
      <vt:lpstr>Our budget story:  housing - servicing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tax impact</vt:lpstr>
      <vt:lpstr>City rate impact</vt:lpstr>
      <vt:lpstr>PowerPoint Presentation</vt:lpstr>
      <vt:lpstr>Capital budget by program of work </vt:lpstr>
      <vt:lpstr>Capital contingent on funding</vt:lpstr>
      <vt:lpstr>Local boards and shared services</vt:lpstr>
      <vt:lpstr>Local boards and shared services:  tax impact</vt:lpstr>
      <vt:lpstr>Downtown Guelph Business Association: tax impact</vt:lpstr>
      <vt:lpstr>Local boards and shared services:  rate impact</vt:lpstr>
      <vt:lpstr>Provincial impacts of housing, homelessness and hospital</vt:lpstr>
      <vt:lpstr>Provincial housing, homelessness and hospital tax impact</vt:lpstr>
      <vt:lpstr>Provincial housing rate impact</vt:lpstr>
      <vt:lpstr>PowerPoint Presentation</vt:lpstr>
      <vt:lpstr>Capital financing strategies</vt:lpstr>
      <vt:lpstr>Infrastructure renewal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forecast</vt:lpstr>
      <vt:lpstr>Bringing it all together</vt:lpstr>
      <vt:lpstr>Operating budget - tax impact by city and local boards and shared services (LBSS)</vt:lpstr>
      <vt:lpstr>Forecasted impact on average residential household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Education:  Building the City Budget</dc:title>
  <dc:creator>Stephanie Devost</dc:creator>
  <cp:lastModifiedBy>Stephanie Devost</cp:lastModifiedBy>
  <cp:revision>6</cp:revision>
  <cp:lastPrinted>2023-10-31T13:50:37Z</cp:lastPrinted>
  <dcterms:created xsi:type="dcterms:W3CDTF">2023-08-29T13:38:06Z</dcterms:created>
  <dcterms:modified xsi:type="dcterms:W3CDTF">2024-01-15T14:16:24Z</dcterms:modified>
</cp:coreProperties>
</file>