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3" r:id="rId2"/>
    <p:sldId id="2630" r:id="rId3"/>
    <p:sldId id="2631" r:id="rId4"/>
    <p:sldId id="2632" r:id="rId5"/>
    <p:sldId id="26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Fram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5854"/>
    <p:restoredTop sz="95666"/>
  </p:normalViewPr>
  <p:slideViewPr>
    <p:cSldViewPr snapToGrid="0" snapToObjects="1">
      <p:cViewPr>
        <p:scale>
          <a:sx n="128" d="100"/>
          <a:sy n="128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D5F42-6A89-2D4F-9A40-693EF1D9AC0A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CCB0-23B0-4547-8756-3925F2B7E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4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58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0"/>
            <a:fld id="{23665B7F-6A95-484B-BCE0-5B61AD49FF58}" type="slidenum">
              <a:rPr lang="en-US" smtClean="0">
                <a:latin typeface="Arial" charset="0"/>
              </a:rPr>
              <a:pPr defTabSz="930270"/>
              <a:t>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8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58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0"/>
            <a:fld id="{23665B7F-6A95-484B-BCE0-5B61AD49FF58}" type="slidenum">
              <a:rPr lang="en-US" smtClean="0">
                <a:latin typeface="Arial" charset="0"/>
              </a:rPr>
              <a:pPr defTabSz="930270"/>
              <a:t>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76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58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0"/>
            <a:fld id="{23665B7F-6A95-484B-BCE0-5B61AD49FF58}" type="slidenum">
              <a:rPr lang="en-US" smtClean="0">
                <a:latin typeface="Arial" charset="0"/>
              </a:rPr>
              <a:pPr defTabSz="930270"/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3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58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0"/>
            <a:fld id="{23665B7F-6A95-484B-BCE0-5B61AD49FF58}" type="slidenum">
              <a:rPr lang="en-US" smtClean="0">
                <a:latin typeface="Arial" charset="0"/>
              </a:rPr>
              <a:pPr defTabSz="930270"/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8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80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58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0"/>
            <a:fld id="{23665B7F-6A95-484B-BCE0-5B61AD49FF58}" type="slidenum">
              <a:rPr lang="en-US" smtClean="0">
                <a:latin typeface="Arial" charset="0"/>
              </a:rPr>
              <a:pPr defTabSz="930270"/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5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7525" indent="-517525">
              <a:buClr>
                <a:srgbClr val="1C529B"/>
              </a:buClr>
              <a:buSzPct val="120000"/>
              <a:buFont typeface="Wingdings" panose="05000000000000000000" pitchFamily="2" charset="2"/>
              <a:buChar char="Ø"/>
              <a:defRPr sz="3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082675" indent="-450850">
              <a:buClr>
                <a:srgbClr val="1C529B"/>
              </a:buClr>
              <a:buSzPct val="80000"/>
              <a:buFont typeface="Wingdings" panose="05000000000000000000" pitchFamily="2" charset="2"/>
              <a:buChar char="ü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425575" indent="-228600">
              <a:buClr>
                <a:srgbClr val="1C529B"/>
              </a:buClr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68475" indent="-228600">
              <a:buClr>
                <a:srgbClr val="1C529B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1C529B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295F-BD73-4429-BA77-1C4FD38E7E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1"/>
            <a:ext cx="2921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"/>
            <a:ext cx="855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ED20-5C06-4F1F-8014-AA9FC50E01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1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E5E8-43D5-4957-BC53-584937089E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8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384800" cy="2338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86189"/>
            <a:ext cx="5384800" cy="233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8EBE-9E4E-428B-A87C-0F569E4D07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503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95401"/>
            <a:ext cx="10972800" cy="48307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22DA-2863-482D-934E-1DF44D189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3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BBB8-6202-48F4-9555-37EF4257A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67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2826"/>
            <a:ext cx="10972800" cy="4533338"/>
          </a:xfrm>
        </p:spPr>
        <p:txBody>
          <a:bodyPr/>
          <a:lstStyle>
            <a:lvl1pPr algn="just">
              <a:spcAft>
                <a:spcPts val="1450"/>
              </a:spcAft>
              <a:defRPr sz="1800"/>
            </a:lvl1pPr>
            <a:lvl2pPr algn="just">
              <a:spcAft>
                <a:spcPts val="1450"/>
              </a:spcAft>
              <a:defRPr sz="1600"/>
            </a:lvl2pPr>
            <a:lvl3pPr algn="just">
              <a:spcAft>
                <a:spcPts val="1450"/>
              </a:spcAft>
              <a:buClr>
                <a:srgbClr val="325C3C"/>
              </a:buClr>
              <a:defRPr sz="1600"/>
            </a:lvl3pPr>
            <a:lvl4pPr algn="just">
              <a:spcAft>
                <a:spcPts val="1450"/>
              </a:spcAft>
              <a:defRPr sz="1600"/>
            </a:lvl4pPr>
            <a:lvl5pPr algn="just">
              <a:spcAft>
                <a:spcPts val="1450"/>
              </a:spcAft>
              <a:buClr>
                <a:srgbClr val="325C3C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1" y="1132554"/>
            <a:ext cx="10972799" cy="460272"/>
          </a:xfrm>
        </p:spPr>
        <p:txBody>
          <a:bodyPr/>
          <a:lstStyle>
            <a:lvl1pPr algn="ctr">
              <a:buNone/>
              <a:defRPr sz="2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F06E-0C8A-47B0-8676-F056D221E1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2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0500"/>
            <a:ext cx="113792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81200"/>
            <a:ext cx="5179719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7675" y="1981200"/>
            <a:ext cx="51816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738565" y="6399213"/>
            <a:ext cx="451556" cy="457200"/>
          </a:xfrm>
        </p:spPr>
        <p:txBody>
          <a:bodyPr/>
          <a:lstStyle>
            <a:lvl1pPr>
              <a:defRPr/>
            </a:lvl1pPr>
          </a:lstStyle>
          <a:p>
            <a:fld id="{7EC4FDD1-DD02-4E0E-9A06-5EFDD19B1E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20944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90500"/>
            <a:ext cx="113792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1981200"/>
            <a:ext cx="5179719" cy="190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7334" y="4038600"/>
            <a:ext cx="5179719" cy="190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37675" y="1981200"/>
            <a:ext cx="51816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738565" y="6399213"/>
            <a:ext cx="451556" cy="457200"/>
          </a:xfrm>
        </p:spPr>
        <p:txBody>
          <a:bodyPr/>
          <a:lstStyle>
            <a:lvl1pPr>
              <a:defRPr/>
            </a:lvl1pPr>
          </a:lstStyle>
          <a:p>
            <a:fld id="{7552456A-79D5-4094-92AA-6159E3A5902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29540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4E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3962400"/>
            <a:ext cx="12136967" cy="1524000"/>
          </a:xfrm>
          <a:prstGeom prst="rect">
            <a:avLst/>
          </a:prstGeom>
          <a:solidFill>
            <a:schemeClr val="bg1"/>
          </a:solidFill>
          <a:ln w="63500">
            <a:solidFill>
              <a:srgbClr val="8BB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35201" y="4343401"/>
            <a:ext cx="7059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>
                <a:solidFill>
                  <a:srgbClr val="004E95"/>
                </a:solidFill>
                <a:latin typeface="Book Antiqua" pitchFamily="18" charset="0"/>
              </a:rPr>
              <a:t>Government Finance Officers Association</a:t>
            </a: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4038600"/>
            <a:ext cx="156845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6837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999702" y="5943600"/>
            <a:ext cx="8192596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71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12192000" cy="3429000"/>
          </a:xfrm>
          <a:prstGeom prst="rect">
            <a:avLst/>
          </a:prstGeom>
          <a:solidFill>
            <a:srgbClr val="1C529B"/>
          </a:solidFill>
          <a:ln w="508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5" name="Picture 10" descr="GFOA logo - 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1" y="3886200"/>
            <a:ext cx="269875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0" y="4038600"/>
            <a:ext cx="782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7A50DF8D-8F08-46D5-957C-7B9D33C47B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45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9263"/>
            <a:ext cx="10972800" cy="1090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5705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2826"/>
            <a:ext cx="10972800" cy="4533338"/>
          </a:xfrm>
        </p:spPr>
        <p:txBody>
          <a:bodyPr/>
          <a:lstStyle>
            <a:lvl1pPr marL="517525" indent="-517525" algn="just">
              <a:spcAft>
                <a:spcPts val="1450"/>
              </a:spcAft>
              <a:buFont typeface="Wingdings" panose="05000000000000000000" pitchFamily="2" charset="2"/>
              <a:buChar char="Ø"/>
              <a:defRPr sz="3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082675" indent="-450850" algn="just">
              <a:spcAft>
                <a:spcPts val="1450"/>
              </a:spcAft>
              <a:buFont typeface="Wingdings" panose="05000000000000000000" pitchFamily="2" charset="2"/>
              <a:buChar char="ü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just">
              <a:spcAft>
                <a:spcPts val="1450"/>
              </a:spcAft>
              <a:buClr>
                <a:srgbClr val="325C3C"/>
              </a:buCl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just">
              <a:spcAft>
                <a:spcPts val="1450"/>
              </a:spcAft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just">
              <a:spcAft>
                <a:spcPts val="1450"/>
              </a:spcAft>
              <a:buClr>
                <a:srgbClr val="325C3C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601" y="1132554"/>
            <a:ext cx="10972799" cy="460272"/>
          </a:xfrm>
        </p:spPr>
        <p:txBody>
          <a:bodyPr/>
          <a:lstStyle>
            <a:lvl1pPr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FBEB9-90DF-49E8-8E57-5A53AA39BE9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1198033" y="288926"/>
            <a:ext cx="0" cy="320675"/>
          </a:xfrm>
          <a:prstGeom prst="line">
            <a:avLst/>
          </a:prstGeom>
          <a:noFill/>
          <a:ln w="1016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05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189" y="100128"/>
            <a:ext cx="10972800" cy="1090612"/>
          </a:xfrm>
        </p:spPr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>
            <a:lvl1pPr marL="517525" indent="-517525">
              <a:buFont typeface="Wingdings" panose="05000000000000000000" pitchFamily="2" charset="2"/>
              <a:buChar char="Ø"/>
              <a:defRPr sz="3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082675" indent="-450850">
              <a:buFont typeface="Wingdings" panose="05000000000000000000" pitchFamily="2" charset="2"/>
              <a:buChar char="ü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>
            <a:lvl1pPr marL="517525" indent="-517525">
              <a:buFont typeface="Wingdings" panose="05000000000000000000" pitchFamily="2" charset="2"/>
              <a:buChar char="Ø"/>
              <a:defRPr sz="3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082675" indent="-450850">
              <a:buFont typeface="Wingdings" panose="05000000000000000000" pitchFamily="2" charset="2"/>
              <a:buChar char="ü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47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D74C-AC4B-4EF6-8C4A-6AC256A8E8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8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>
            <a:lvl1pPr marL="457200" indent="-457200">
              <a:buSzPct val="120000"/>
              <a:buFont typeface="Wingdings" panose="05000000000000000000" pitchFamily="2" charset="2"/>
              <a:buChar char="Ø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1082675" indent="-450850">
              <a:buClr>
                <a:srgbClr val="0070C0"/>
              </a:buClr>
              <a:buFont typeface="Wingdings" panose="05000000000000000000" pitchFamily="2" charset="2"/>
              <a:buChar char="ü"/>
              <a:defRPr sz="2400"/>
            </a:lvl2pPr>
            <a:lvl3pPr marL="1425575" indent="-228600">
              <a:buClr>
                <a:srgbClr val="0070C0"/>
              </a:buClr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768475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0070C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>
            <a:lvl1pPr marL="517525" indent="-517525" algn="l" rtl="0" eaLnBrk="0" fontAlgn="base" hangingPunct="0">
              <a:spcBef>
                <a:spcPct val="20000"/>
              </a:spcBef>
              <a:spcAft>
                <a:spcPct val="0"/>
              </a:spcAft>
              <a:buSzPct val="120000"/>
              <a:buFont typeface="Wingdings" panose="05000000000000000000" pitchFamily="2" charset="2"/>
              <a:buChar char="Ø"/>
              <a:def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082675" indent="-450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def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42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768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20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6694-1726-4DB0-BFD5-460AC6446E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3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47B3-C780-4826-B0D9-C66161D0A5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8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4984-FD14-40B3-A8FD-49A3FB846E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1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2BD9-29B3-4868-9FD2-1A3B1A888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767D-57B3-4951-95E6-57EFB6207F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A0CF7-12CB-4641-9E3A-68C452429A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0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12192000" cy="1066800"/>
          </a:xfrm>
          <a:prstGeom prst="rect">
            <a:avLst/>
          </a:prstGeom>
          <a:solidFill>
            <a:srgbClr val="1C529B"/>
          </a:solidFill>
          <a:ln w="635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0"/>
            <a:ext cx="1168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3" name="Picture 9" descr="GFOAlogoEmailHeader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01601" y="6384926"/>
            <a:ext cx="4864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46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517525" indent="-517525" algn="l" rtl="0" eaLnBrk="0" fontAlgn="base" hangingPunct="0">
        <a:spcBef>
          <a:spcPct val="20000"/>
        </a:spcBef>
        <a:spcAft>
          <a:spcPct val="0"/>
        </a:spcAft>
        <a:buClr>
          <a:srgbClr val="1C529B"/>
        </a:buClr>
        <a:buSzPct val="85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82675" indent="-4508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4255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684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11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85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57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29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401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Grand Rapids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8E1CD82-49D0-37B7-B8FA-4BF12C374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942790"/>
              </p:ext>
            </p:extLst>
          </p:nvPr>
        </p:nvGraphicFramePr>
        <p:xfrm>
          <a:off x="674917" y="1207522"/>
          <a:ext cx="10587132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9562923" imgH="4640391" progId="Excel.Sheet.12">
                  <p:embed/>
                </p:oleObj>
              </mc:Choice>
              <mc:Fallback>
                <p:oleObj name="Worksheet" r:id="rId4" imgW="9562923" imgH="46403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4917" y="1207522"/>
                        <a:ext cx="10587132" cy="513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50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Grand Rapids</a:t>
            </a:r>
          </a:p>
        </p:txBody>
      </p:sp>
      <p:sp>
        <p:nvSpPr>
          <p:cNvPr id="257030" name="Content Placeholder 2">
            <a:extLst>
              <a:ext uri="{FF2B5EF4-FFF2-40B4-BE49-F238E27FC236}">
                <a16:creationId xmlns:a16="http://schemas.microsoft.com/office/drawing/2014/main" id="{7D5127CF-ED6F-0B71-3481-2F5E6FE4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30763"/>
          </a:xfrm>
        </p:spPr>
        <p:txBody>
          <a:bodyPr/>
          <a:lstStyle/>
          <a:p>
            <a:r>
              <a:rPr lang="en-US" sz="2800" dirty="0"/>
              <a:t>“Payables Funded” line ties to the General Depository account line.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ADA79B9-592C-4C60-1387-0D453FD5F2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73146"/>
              </p:ext>
            </p:extLst>
          </p:nvPr>
        </p:nvGraphicFramePr>
        <p:xfrm>
          <a:off x="190273" y="2239476"/>
          <a:ext cx="11811454" cy="345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8831403" imgH="2582991" progId="Excel.Sheet.12">
                  <p:embed/>
                </p:oleObj>
              </mc:Choice>
              <mc:Fallback>
                <p:oleObj name="Worksheet" r:id="rId4" imgW="8831403" imgH="25829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73" y="2239476"/>
                        <a:ext cx="11811454" cy="345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82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Grand Rapids</a:t>
            </a:r>
          </a:p>
        </p:txBody>
      </p:sp>
      <p:sp>
        <p:nvSpPr>
          <p:cNvPr id="257030" name="Content Placeholder 2">
            <a:extLst>
              <a:ext uri="{FF2B5EF4-FFF2-40B4-BE49-F238E27FC236}">
                <a16:creationId xmlns:a16="http://schemas.microsoft.com/office/drawing/2014/main" id="{7D5127CF-ED6F-0B71-3481-2F5E6FE4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30763"/>
          </a:xfrm>
        </p:spPr>
        <p:txBody>
          <a:bodyPr/>
          <a:lstStyle/>
          <a:p>
            <a:r>
              <a:rPr lang="en-US" dirty="0"/>
              <a:t>“Payroll funded” line ties to the General Depository line.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4EDDF22-C5CA-6A23-6599-10064209A5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80143"/>
              </p:ext>
            </p:extLst>
          </p:nvPr>
        </p:nvGraphicFramePr>
        <p:xfrm>
          <a:off x="382936" y="2010927"/>
          <a:ext cx="11426128" cy="4174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8572394" imgH="3131914" progId="Excel.Sheet.12">
                  <p:embed/>
                </p:oleObj>
              </mc:Choice>
              <mc:Fallback>
                <p:oleObj name="Worksheet" r:id="rId4" imgW="8572394" imgH="31319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936" y="2010927"/>
                        <a:ext cx="11426128" cy="4174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44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Grand Rapids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C397642-39B8-D3FE-3930-3ED9E8208F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65263"/>
              </p:ext>
            </p:extLst>
          </p:nvPr>
        </p:nvGraphicFramePr>
        <p:xfrm>
          <a:off x="840630" y="1229178"/>
          <a:ext cx="10510739" cy="505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4" imgW="8801206" imgH="4228911" progId="Excel.Sheet.12">
                  <p:embed/>
                </p:oleObj>
              </mc:Choice>
              <mc:Fallback>
                <p:oleObj name="Worksheet" r:id="rId4" imgW="8801206" imgH="4228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0630" y="1229178"/>
                        <a:ext cx="10510739" cy="5050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900E2DD-DC16-9F45-636C-F87F875DB1F0}"/>
              </a:ext>
            </a:extLst>
          </p:cNvPr>
          <p:cNvSpPr/>
          <p:nvPr/>
        </p:nvSpPr>
        <p:spPr bwMode="auto">
          <a:xfrm>
            <a:off x="6699380" y="2967135"/>
            <a:ext cx="3470987" cy="4618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rPr>
              <a:t>$140,414,677.66 = Liquid Funds</a:t>
            </a:r>
          </a:p>
        </p:txBody>
      </p:sp>
    </p:spTree>
    <p:extLst>
      <p:ext uri="{BB962C8B-B14F-4D97-AF65-F5344CB8AC3E}">
        <p14:creationId xmlns:p14="http://schemas.microsoft.com/office/powerpoint/2010/main" val="214062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0"/>
            <a:ext cx="11684000" cy="99060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Grand Rapids</a:t>
            </a:r>
          </a:p>
        </p:txBody>
      </p:sp>
      <p:sp>
        <p:nvSpPr>
          <p:cNvPr id="257030" name="Content Placeholder 2">
            <a:extLst>
              <a:ext uri="{FF2B5EF4-FFF2-40B4-BE49-F238E27FC236}">
                <a16:creationId xmlns:a16="http://schemas.microsoft.com/office/drawing/2014/main" id="{7D5127CF-ED6F-0B71-3481-2F5E6FE4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30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Points to Consider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July Property Tax Collection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General Depository captures all deposits.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Funds transferred to Payables, Payroll, and Investments.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Notice major sources and uses of funds.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Payable ending balance should tie to outstanding checks/ACH.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Payroll ending balance should also tie to outstanding item list.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Investment analysis of liquid versus long-term categories.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Adjust course to changing conditions…BE FLEXIBLE!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57C92A5D-46CC-4D1E-A162-505904606758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145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30739</TotalTime>
  <Words>120</Words>
  <Application>Microsoft Macintosh PowerPoint</Application>
  <PresentationFormat>Widescreen</PresentationFormat>
  <Paragraphs>27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Helvetica</vt:lpstr>
      <vt:lpstr>Wingdings</vt:lpstr>
      <vt:lpstr>Default Design</vt:lpstr>
      <vt:lpstr>Worksheet</vt:lpstr>
      <vt:lpstr>Grand Rapids</vt:lpstr>
      <vt:lpstr>Grand Rapids</vt:lpstr>
      <vt:lpstr>Grand Rapids</vt:lpstr>
      <vt:lpstr>Grand Rapids</vt:lpstr>
      <vt:lpstr>Grand Rapids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Gaffney</dc:creator>
  <cp:lastModifiedBy>Susan Gaffney</cp:lastModifiedBy>
  <cp:revision>136</cp:revision>
  <cp:lastPrinted>2023-04-14T20:50:04Z</cp:lastPrinted>
  <dcterms:created xsi:type="dcterms:W3CDTF">2021-05-21T22:16:03Z</dcterms:created>
  <dcterms:modified xsi:type="dcterms:W3CDTF">2023-05-19T23:56:53Z</dcterms:modified>
</cp:coreProperties>
</file>